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59" r:id="rId2"/>
    <p:sldId id="260" r:id="rId3"/>
    <p:sldId id="262" r:id="rId4"/>
    <p:sldId id="258" r:id="rId5"/>
    <p:sldId id="257" r:id="rId6"/>
    <p:sldId id="268" r:id="rId7"/>
    <p:sldId id="264" r:id="rId8"/>
    <p:sldId id="263" r:id="rId9"/>
    <p:sldId id="261" r:id="rId10"/>
    <p:sldId id="265" r:id="rId11"/>
    <p:sldId id="267" r:id="rId12"/>
    <p:sldId id="266" r:id="rId13"/>
    <p:sldId id="272" r:id="rId14"/>
    <p:sldId id="274" r:id="rId15"/>
    <p:sldId id="275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114C39-9051-4C16-92F3-B306D4786AC8}" type="datetimeFigureOut">
              <a:rPr lang="ru-RU"/>
              <a:pPr>
                <a:defRPr/>
              </a:pPr>
              <a:t>03.08.2013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117BB8-0EEA-4F46-973C-B97008051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0AA0C0-D674-4BBB-B80B-E9D2782E87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5B4FC4-9A13-4557-AC47-642E50801E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4BD6-15F0-4E60-B6AA-8B949FBBCE77}" type="datetimeFigureOut">
              <a:rPr lang="ru-RU"/>
              <a:pPr>
                <a:defRPr/>
              </a:pPr>
              <a:t>03.08.2013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9454-FC48-4A6F-B033-04E6C3D4D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ADB6-578C-4682-9E6D-7AA30E1D4A6E}" type="datetimeFigureOut">
              <a:rPr lang="ru-RU"/>
              <a:pPr>
                <a:defRPr/>
              </a:pPr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CFA5-7A1E-4611-A381-EEE04D9C4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A610C-49D4-4ED7-AEFF-C3FBC4A1B0C9}" type="datetimeFigureOut">
              <a:rPr lang="ru-RU"/>
              <a:pPr>
                <a:defRPr/>
              </a:pPr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67AC-5438-4489-88B4-F411BD8D8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E61C-90F1-499F-A19F-72E7A1A5C7D2}" type="datetimeFigureOut">
              <a:rPr lang="ru-RU"/>
              <a:pPr>
                <a:defRPr/>
              </a:pPr>
              <a:t>03.08.2013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CC47E-8ACA-41B3-87BD-19029B385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E79C-7851-455E-BC13-16EC652F3309}" type="datetimeFigureOut">
              <a:rPr lang="ru-RU"/>
              <a:pPr>
                <a:defRPr/>
              </a:pPr>
              <a:t>03.08.2013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1F98-9CBB-4E32-A6FD-805EEAABE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C416-2912-4561-B5CD-B5F03A1AB05E}" type="datetimeFigureOut">
              <a:rPr lang="ru-RU"/>
              <a:pPr>
                <a:defRPr/>
              </a:pPr>
              <a:t>03.08.2013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22FA-DD96-4D09-BF72-B24698161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5818-4E37-4CB4-B079-8F7105C7CCBD}" type="datetimeFigureOut">
              <a:rPr lang="ru-RU"/>
              <a:pPr>
                <a:defRPr/>
              </a:pPr>
              <a:t>03.08.2013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BD95C-746D-442E-B6D3-981BD155A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69F2-A086-4850-AAD1-8A494324A028}" type="datetimeFigureOut">
              <a:rPr lang="ru-RU"/>
              <a:pPr>
                <a:defRPr/>
              </a:pPr>
              <a:t>03.08.2013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B28E-FA98-47BC-A135-4A7136674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16883-6FAB-4106-A8A3-F721768F68E7}" type="datetimeFigureOut">
              <a:rPr lang="ru-RU"/>
              <a:pPr>
                <a:defRPr/>
              </a:pPr>
              <a:t>03.08.2013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B4CF-B1C4-402F-B6D5-D5A76BC07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A745-10CE-439A-9B10-9C8930B52B77}" type="datetimeFigureOut">
              <a:rPr lang="ru-RU"/>
              <a:pPr>
                <a:defRPr/>
              </a:pPr>
              <a:t>03.08.2013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0491-10BE-4BBC-AE53-98C421F67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220C-86B1-4882-8063-738A73D3F710}" type="datetimeFigureOut">
              <a:rPr lang="ru-RU"/>
              <a:pPr>
                <a:defRPr/>
              </a:pPr>
              <a:t>03.08.2013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D153-9333-4098-9B41-B8D9CC141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B70E2C-61DD-4C6B-B114-BCA665ED7060}" type="datetimeFigureOut">
              <a:rPr lang="ru-RU"/>
              <a:pPr>
                <a:defRPr/>
              </a:pPr>
              <a:t>03.08.2013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9C9841-64F4-42D0-8783-4D6AEA1DA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21429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071688"/>
            <a:ext cx="8686800" cy="84137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Духовно-нравственное развитие и воспитание личности через  внедрение в образовательный процесс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учебно - методического комплекта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С.В. Перевезенцева и Т.В. Перевезенцевой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«История России с  древнейших времен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до начала </a:t>
            </a:r>
            <a:r>
              <a:rPr lang="en-US" sz="3200" dirty="0" smtClean="0">
                <a:latin typeface="Monotype Corsiva" pitchFamily="66" charset="0"/>
              </a:rPr>
              <a:t>XVI </a:t>
            </a:r>
            <a:r>
              <a:rPr lang="ru-RU" sz="3200" dirty="0" smtClean="0">
                <a:latin typeface="Monotype Corsiva" pitchFamily="66" charset="0"/>
              </a:rPr>
              <a:t>века.</a:t>
            </a:r>
            <a:r>
              <a:rPr lang="en-US" sz="3200" dirty="0" smtClean="0">
                <a:latin typeface="Monotype Corsiva" pitchFamily="66" charset="0"/>
              </a:rPr>
              <a:t>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4357694"/>
            <a:ext cx="4360489" cy="70788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истории и обществознания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МОУ-ООШ с. Бородаевка  Кочеткова Г.Е.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8" y="5500688"/>
            <a:ext cx="1524000" cy="6778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Маркс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2012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г.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00042"/>
            <a:ext cx="8627966" cy="7984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Предмет исследования</a:t>
            </a:r>
            <a:endParaRPr lang="ru-RU" dirty="0"/>
          </a:p>
        </p:txBody>
      </p:sp>
      <p:pic>
        <p:nvPicPr>
          <p:cNvPr id="4" name="Рисунок 3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pic>
        <p:nvPicPr>
          <p:cNvPr id="23555" name="Содержимое 7" descr="сканирование0002.jpg"/>
          <p:cNvPicPr>
            <a:picLocks noChangeAspect="1"/>
          </p:cNvPicPr>
          <p:nvPr/>
        </p:nvPicPr>
        <p:blipFill>
          <a:blip r:embed="rId3"/>
          <a:srcRect l="10753" t="13013" r="9656" b="11224"/>
          <a:stretch>
            <a:fillRect/>
          </a:stretch>
        </p:blipFill>
        <p:spPr bwMode="auto">
          <a:xfrm>
            <a:off x="3714750" y="4143375"/>
            <a:ext cx="18002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928688" y="1285875"/>
            <a:ext cx="735806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Организация духовно – нравственного развития и воспитания личности обучающегося  и возможности повышения качества образования через  внедрение в образовательный процесс учебно-методического комплекта С.В. Перевезенцева и Т.В. Перевезенцевой  «История России с  древнейших времен до начала 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века»</a:t>
            </a:r>
            <a:endParaRPr lang="ru-RU" sz="240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00042"/>
            <a:ext cx="8627966" cy="7984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Цели и задачи эксперимента</a:t>
            </a:r>
            <a:endParaRPr lang="ru-RU" dirty="0"/>
          </a:p>
        </p:txBody>
      </p:sp>
      <p:pic>
        <p:nvPicPr>
          <p:cNvPr id="4" name="Рисунок 3" descr="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40" y="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pic>
        <p:nvPicPr>
          <p:cNvPr id="24579" name="Содержимое 7" descr="сканирование00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2250" y="3762375"/>
            <a:ext cx="20621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1714500" y="1214438"/>
            <a:ext cx="764381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>
                <a:solidFill>
                  <a:schemeClr val="tx2"/>
                </a:solidFill>
                <a:latin typeface="Cambria" pitchFamily="18" charset="0"/>
              </a:rPr>
              <a:t>Создание условий для использования  материалов и идей изложенных в УМК С.В. Перевезенцева и Т.В. Перевезенцевой для духовно – нравственного развития и воспитания личности обучающегося в  соответствии с Концепцией духовно-нравственного  развития и воспитания личности гражданина России. </a:t>
            </a:r>
          </a:p>
          <a:p>
            <a:pPr>
              <a:buFont typeface="Arial" charset="0"/>
              <a:buChar char="•"/>
            </a:pPr>
            <a:r>
              <a:rPr lang="ru-RU" sz="2200">
                <a:solidFill>
                  <a:schemeClr val="tx2"/>
                </a:solidFill>
                <a:latin typeface="Cambria" pitchFamily="18" charset="0"/>
              </a:rPr>
              <a:t>Способствовать формированию духовно-нравственной личности гражданина России.</a:t>
            </a:r>
          </a:p>
          <a:p>
            <a:pPr>
              <a:buFont typeface="Arial" charset="0"/>
              <a:buChar char="•"/>
            </a:pPr>
            <a:r>
              <a:rPr lang="ru-RU" sz="2200">
                <a:solidFill>
                  <a:schemeClr val="tx2"/>
                </a:solidFill>
                <a:latin typeface="Cambria" pitchFamily="18" charset="0"/>
              </a:rPr>
              <a:t>В ходе внедрения учебника продолжать знакомство учащихся с ролью православия и русской православной церкви в развитии и становлении  русской цивилизации, формировании духовных и  культурных традиций и мировоззрения нашего народа.</a:t>
            </a:r>
          </a:p>
          <a:p>
            <a:pPr>
              <a:buFont typeface="Arial" charset="0"/>
              <a:buChar char="•"/>
            </a:pPr>
            <a:r>
              <a:rPr lang="ru-RU" sz="2200">
                <a:solidFill>
                  <a:schemeClr val="tx2"/>
                </a:solidFill>
                <a:latin typeface="Cambria" pitchFamily="18" charset="0"/>
              </a:rPr>
              <a:t>Выявлять степень толерантности учащихся и их родителей.</a:t>
            </a:r>
          </a:p>
          <a:p>
            <a:endParaRPr lang="ru-RU" sz="220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Гипотеза эксперимента</a:t>
            </a:r>
            <a:endParaRPr lang="ru-RU" dirty="0"/>
          </a:p>
        </p:txBody>
      </p:sp>
      <p:pic>
        <p:nvPicPr>
          <p:cNvPr id="3" name="Рисунок 2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000250" y="1571625"/>
            <a:ext cx="52847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Проверка  утверждения авторов, что данный учебно-методический комплект  по истории России соответствует концепции духовно-нравственного развития личности, а также, утверждения, что материалы учебника  и методика предложенная авторами способствует совершенствованию внутреннего мира учащихся, углублению их знаний истории России, особенно культуры  российского народа.</a:t>
            </a:r>
            <a:endParaRPr lang="ru-RU" sz="240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6628" name="Содержимое 7" descr="сканирование0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2976563"/>
            <a:ext cx="20621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Что выявлено в ходе эксперимента</a:t>
            </a:r>
            <a:endParaRPr lang="ru-RU" sz="3200" dirty="0"/>
          </a:p>
        </p:txBody>
      </p:sp>
      <p:pic>
        <p:nvPicPr>
          <p:cNvPr id="3" name="Рисунок 2" descr="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40" y="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928813" y="1071563"/>
            <a:ext cx="7215187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mbria" pitchFamily="18" charset="0"/>
              </a:rPr>
              <a:t>Курс написан хорошим научным языком, не перегружен фактами и именами. 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mbria" pitchFamily="18" charset="0"/>
              </a:rPr>
              <a:t> Хотелось бы  отметить легкость стиля авторов учебников, научность, методологическое совершенство. 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mbria" pitchFamily="18" charset="0"/>
              </a:rPr>
              <a:t>    Учебники в доступной форме дают представление об историческом прошлом русского народа. 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mbria" pitchFamily="18" charset="0"/>
              </a:rPr>
              <a:t>Блочный подход включает ключевые точки и проблемы русской истории. 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mbria" pitchFamily="18" charset="0"/>
              </a:rPr>
              <a:t>Материал снабжен достаточной документальной базой, способствующей изучению истории через изучение персоналий и личностей, которые предстают на страницах учебника живо и осязаемо.</a:t>
            </a:r>
          </a:p>
          <a:p>
            <a:endParaRPr lang="ru-RU" sz="200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7652" name="Содержимое 7" descr="сканирование00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2976563"/>
            <a:ext cx="20621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Что выявлено в ходе эксперимента</a:t>
            </a:r>
            <a:endParaRPr lang="ru-RU" sz="3200" dirty="0"/>
          </a:p>
        </p:txBody>
      </p:sp>
      <p:pic>
        <p:nvPicPr>
          <p:cNvPr id="3" name="Рисунок 2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1928813" y="1071563"/>
            <a:ext cx="721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9700" name="Содержимое 7" descr="сканирование0002.jpg"/>
          <p:cNvPicPr>
            <a:picLocks noChangeAspect="1"/>
          </p:cNvPicPr>
          <p:nvPr/>
        </p:nvPicPr>
        <p:blipFill>
          <a:blip r:embed="rId3"/>
          <a:srcRect l="10753" t="13013" r="9656" b="11224"/>
          <a:stretch>
            <a:fillRect/>
          </a:stretch>
        </p:blipFill>
        <p:spPr bwMode="auto">
          <a:xfrm>
            <a:off x="214313" y="3357563"/>
            <a:ext cx="16414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1928813" y="1428750"/>
            <a:ext cx="67865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  <a:latin typeface="Cambria" pitchFamily="18" charset="0"/>
              </a:rPr>
              <a:t>В данном курсе учащиеся, наверное, впервые, именно со страниц учебников получают достоверную научную информацию об основании православных святынь, узнают о деятельности православных подвижников, о том огромном влиянии, которое оказала русская православная  церковь  на все стороны жизни русского общества и 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российского народа.</a:t>
            </a:r>
            <a:r>
              <a:rPr lang="ru-RU" sz="2400">
                <a:latin typeface="Cambria" pitchFamily="18" charset="0"/>
              </a:rPr>
              <a:t>   </a:t>
            </a:r>
            <a:r>
              <a:rPr lang="ru-RU" sz="2400">
                <a:solidFill>
                  <a:schemeClr val="tx2"/>
                </a:solidFill>
                <a:latin typeface="Cambria" pitchFamily="18" charset="0"/>
              </a:rPr>
              <a:t>Также хотелось бы отметить, что интерес к изучению истории и качество знаний наших учеников, участников эксперимента, заметно повысились.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Что выявлено в ходе эксперимента</a:t>
            </a:r>
            <a:endParaRPr lang="ru-RU" sz="3200" dirty="0"/>
          </a:p>
        </p:txBody>
      </p:sp>
      <p:pic>
        <p:nvPicPr>
          <p:cNvPr id="3" name="Рисунок 2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1857375" y="1571625"/>
            <a:ext cx="70723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Cambria" pitchFamily="18" charset="0"/>
              </a:rPr>
              <a:t>   Но самым главным достоинством </a:t>
            </a:r>
          </a:p>
          <a:p>
            <a:r>
              <a:rPr lang="ru-RU" sz="2400">
                <a:solidFill>
                  <a:schemeClr val="tx2"/>
                </a:solidFill>
                <a:latin typeface="Cambria" pitchFamily="18" charset="0"/>
              </a:rPr>
              <a:t>учебника можно считать то, что ученики получают на основе изучения и осмысления учебного материала экспериментального </a:t>
            </a:r>
          </a:p>
          <a:p>
            <a:r>
              <a:rPr lang="ru-RU" sz="2400">
                <a:solidFill>
                  <a:schemeClr val="tx2"/>
                </a:solidFill>
                <a:latin typeface="Cambria" pitchFamily="18" charset="0"/>
              </a:rPr>
              <a:t> курса мотивацию для формирования гражданственности, духовного совершенствования  и патриотизма</a:t>
            </a:r>
            <a:r>
              <a:rPr lang="ru-RU" sz="2400">
                <a:latin typeface="Cambria" pitchFamily="18" charset="0"/>
              </a:rPr>
              <a:t>. </a:t>
            </a:r>
          </a:p>
        </p:txBody>
      </p:sp>
      <p:pic>
        <p:nvPicPr>
          <p:cNvPr id="30724" name="Содержимое 7" descr="сканирование0002.jpg"/>
          <p:cNvPicPr>
            <a:picLocks noChangeAspect="1"/>
          </p:cNvPicPr>
          <p:nvPr/>
        </p:nvPicPr>
        <p:blipFill>
          <a:blip r:embed="rId3"/>
          <a:srcRect l="10753" t="13013" r="9656" b="11224"/>
          <a:stretch>
            <a:fillRect/>
          </a:stretch>
        </p:blipFill>
        <p:spPr bwMode="auto">
          <a:xfrm>
            <a:off x="214313" y="3357563"/>
            <a:ext cx="16414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50" y="1357313"/>
            <a:ext cx="88582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1. А.Я. Данилюк, А.М. Кондаков, В.А. Тишков.  Концепция духовно-нравственного  развития и воспитания личности гражданина России. М, Просвещение, 2010г.</a:t>
            </a:r>
            <a:endParaRPr lang="ru-RU" sz="200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/>
            <a:r>
              <a:rPr lang="ru-RU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2. История России. 6-9 классы. Программа для  общеобразовательных учреждений. Т.В. Перевезенцева  М. </a:t>
            </a:r>
            <a:endParaRPr lang="ru-RU" sz="200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/>
            <a:r>
              <a:rPr lang="ru-RU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3. История России. Учебники 6-9 классы. Под редакцией С.В. Перевезенцева,  Т.В. Перевезенцевой. М. «Русское слово»</a:t>
            </a:r>
            <a:endParaRPr lang="ru-RU" sz="200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/>
            <a:r>
              <a:rPr lang="ru-RU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4. История России.  Книга для учителя. 6-9  классы. Под редакцией Т.В. Перевезенцевой. М. «Русское слово»</a:t>
            </a:r>
            <a:endParaRPr lang="ru-RU" sz="200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/>
            <a:r>
              <a:rPr lang="ru-RU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5. История России.  Методическое пособие. 6-9 классы. М. «Русское слово»</a:t>
            </a:r>
            <a:endParaRPr lang="ru-RU" sz="200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/>
            <a:r>
              <a:rPr lang="ru-RU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6.  История России. Комплект карт. М. «Русское слово»</a:t>
            </a:r>
            <a:endParaRPr lang="ru-RU" sz="2000">
              <a:solidFill>
                <a:schemeClr val="tx2"/>
              </a:solidFill>
              <a:latin typeface="Calibri" pitchFamily="34" charset="0"/>
            </a:endParaRPr>
          </a:p>
          <a:p>
            <a:pPr>
              <a:buFontTx/>
              <a:buAutoNum type="arabicPeriod" startAt="7"/>
            </a:pPr>
            <a:r>
              <a:rPr lang="ru-RU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История России. 6-9  классы. Электронное приложение. М. «Русское слово»</a:t>
            </a:r>
            <a:endParaRPr lang="ru-RU" sz="20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AutoNum type="arabicPeriod" startAt="7"/>
            </a:pPr>
            <a:r>
              <a:rPr lang="ru-RU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Публикации журнала  «Преподавание истории в школе»; </a:t>
            </a:r>
          </a:p>
          <a:p>
            <a:pPr eaLnBrk="0" hangingPunct="0"/>
            <a:r>
              <a:rPr lang="ru-RU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9. Информационная поддержка на сайте   </a:t>
            </a:r>
            <a:r>
              <a:rPr lang="en-US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http</a:t>
            </a:r>
            <a:r>
              <a:rPr lang="ru-RU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: //</a:t>
            </a:r>
            <a:r>
              <a:rPr lang="en-US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history</a:t>
            </a:r>
            <a:r>
              <a:rPr lang="ru-RU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en-US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Standart</a:t>
            </a:r>
            <a:r>
              <a:rPr lang="ru-RU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en-US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edu</a:t>
            </a:r>
            <a:r>
              <a:rPr lang="ru-RU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en-US" sz="20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ru</a:t>
            </a:r>
            <a:endParaRPr lang="ru-RU" sz="200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/>
            <a:endParaRPr lang="ru-RU" sz="2000"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33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ru-RU" sz="1400">
                <a:cs typeface="Times New Roman" pitchFamily="18" charset="0"/>
              </a:rPr>
              <a:t>.</a:t>
            </a:r>
            <a:r>
              <a:rPr lang="ru-RU" sz="1100"/>
              <a:t> 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сканирование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28575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143250" y="214313"/>
            <a:ext cx="5772150" cy="5195887"/>
          </a:xfrm>
        </p:spPr>
        <p:txBody>
          <a:bodyPr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000" dirty="0" smtClean="0">
                <a:latin typeface="Corbel" pitchFamily="34" charset="0"/>
              </a:rPr>
              <a:t>     «</a:t>
            </a:r>
            <a:r>
              <a:rPr lang="ru-RU" sz="9600" b="1" i="1" dirty="0" smtClean="0">
                <a:latin typeface="Monotype Corsiva" pitchFamily="66" charset="0"/>
              </a:rPr>
              <a:t>Мы</a:t>
            </a:r>
            <a:r>
              <a:rPr lang="ru-RU" sz="9600" b="1" dirty="0" smtClean="0">
                <a:latin typeface="Monotype Corsiva" pitchFamily="66" charset="0"/>
              </a:rPr>
              <a:t> живем в очень странное время.               Его называют сложным, его называют        благодатным, его  называют                  временем возрождения, но уместней               всего было бы назвать наше время    странным…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latin typeface="Monotype Corsiva" pitchFamily="66" charset="0"/>
              </a:rPr>
              <a:t>…Мы живем в состоянии кризиса.            Кризис этот проявляется во многих          сферах, негативные процессы очевидны, о них много </a:t>
            </a: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говориться: </a:t>
            </a:r>
            <a:r>
              <a:rPr lang="ru-RU" sz="9600" b="1" dirty="0" smtClean="0">
                <a:latin typeface="Monotype Corsiva" pitchFamily="66" charset="0"/>
              </a:rPr>
              <a:t>это и почти полная потеря нравственной ориентации, особенно у молодого поколения; это и различные социальные недуги, которые стали почти обыденным явлением, резкое увеличение числа людей страдающих алкоголизмом и наркоманией, рост количества самоубийств.   Болезни общества стремительно распространяются и  усиливаются…»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latin typeface="Monotype Corsiva" pitchFamily="66" charset="0"/>
              </a:rPr>
              <a:t>             </a:t>
            </a:r>
            <a:r>
              <a:rPr lang="ru-RU" sz="8000" b="1" dirty="0" smtClean="0">
                <a:latin typeface="Corbel" pitchFamily="34" charset="0"/>
              </a:rPr>
              <a:t>Епископ Саратовский и Вольский </a:t>
            </a:r>
            <a:r>
              <a:rPr lang="ru-RU" sz="8000" b="1" dirty="0" err="1" smtClean="0">
                <a:latin typeface="Corbel" pitchFamily="34" charset="0"/>
              </a:rPr>
              <a:t>Лонгин</a:t>
            </a:r>
            <a:endParaRPr lang="ru-RU" sz="8000" b="1" dirty="0" smtClean="0">
              <a:latin typeface="Corbel" pitchFamily="34" charset="0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542925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Calibri" pitchFamily="34" charset="0"/>
                <a:ea typeface="@Arial Unicode MS" pitchFamily="34" charset="-128"/>
                <a:cs typeface="Times New Roman" pitchFamily="18" charset="0"/>
              </a:rPr>
              <a:t>     </a:t>
            </a:r>
          </a:p>
        </p:txBody>
      </p:sp>
      <p:pic>
        <p:nvPicPr>
          <p:cNvPr id="9" name="Рисунок 8" descr="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40" y="21429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itchFamily="34" charset="0"/>
                <a:ea typeface="@Arial Unicode MS"/>
                <a:cs typeface="Times New Roman" pitchFamily="18" charset="0"/>
              </a:rPr>
              <a:t>     Одной из главных задач современной школы является создание условий для: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latin typeface="Calibri" pitchFamily="34" charset="0"/>
                <a:ea typeface="@Arial Unicode MS"/>
                <a:cs typeface="Times New Roman" pitchFamily="18" charset="0"/>
              </a:rPr>
              <a:t>реализации духовно-нравственного развития и воспитания обучающихся,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latin typeface="Calibri" pitchFamily="34" charset="0"/>
                <a:ea typeface="@Arial Unicode MS"/>
                <a:cs typeface="Times New Roman" pitchFamily="18" charset="0"/>
              </a:rPr>
              <a:t>приобщение  к общечеловеческим, семейным ценностям,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latin typeface="Calibri" pitchFamily="34" charset="0"/>
                <a:ea typeface="@Arial Unicode MS"/>
                <a:cs typeface="Times New Roman" pitchFamily="18" charset="0"/>
              </a:rPr>
              <a:t>формирование  идентичности гражданина России,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latin typeface="Calibri" pitchFamily="34" charset="0"/>
                <a:ea typeface="@Arial Unicode MS"/>
                <a:cs typeface="Times New Roman" pitchFamily="18" charset="0"/>
              </a:rPr>
              <a:t>воспитание  любви к Родине и уважение к культурно-историческому наследию нашего народа.</a:t>
            </a:r>
            <a:endParaRPr lang="ru-RU" dirty="0"/>
          </a:p>
        </p:txBody>
      </p:sp>
      <p:pic>
        <p:nvPicPr>
          <p:cNvPr id="4" name="Рисунок 3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8410575" cy="6294437"/>
          </a:xfrm>
        </p:spPr>
        <p:txBody>
          <a:bodyPr>
            <a:normAutofit fontScale="47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</a:t>
            </a:r>
            <a:endParaRPr lang="ru-RU" sz="4400" dirty="0" smtClean="0"/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4400" dirty="0" smtClean="0"/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/>
              <a:t>           Как заявил в своем докладе на </a:t>
            </a:r>
            <a:r>
              <a:rPr lang="en-US" sz="4400" dirty="0" smtClean="0"/>
              <a:t>XIII</a:t>
            </a:r>
            <a:r>
              <a:rPr lang="ru-RU" sz="4400" dirty="0" smtClean="0"/>
              <a:t> Международных Рождественских образовательных чтениях министр образования и науки А.А. Фурсенко «На протяжении многих веков в истории нашей            страны духовная культура была неотъемлемой частью широкомасштабной деятельности Русской православной Церкви».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/>
              <a:t>           Сейчас,  как никогда,  необходим возврат к идеалам добра и справедливости,  являющимися краеугольным камнем фундамента христианского учения и приобщение подрастающего поколения к нравственному опыту народа.   Наше историческое будущее зависит от того, сумеем ли мы восстановить историческую преемственность русской жизни, осознать себя продолжателями великого русского дела, хранителями и защитниками духовных сокровищ тысячелетней российской истории или окончательно произойдет угасание самосознания одного из величайших народов, а с угасанием самосознания распадется государство и исчезнет народ. </a:t>
            </a:r>
          </a:p>
        </p:txBody>
      </p:sp>
      <p:pic>
        <p:nvPicPr>
          <p:cNvPr id="4" name="Рисунок 3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5500688" y="2357438"/>
            <a:ext cx="204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Идея и замысел эксперимента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00250" y="428625"/>
            <a:ext cx="65722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18437" name="Прямоугольник 11"/>
          <p:cNvSpPr>
            <a:spLocks noChangeArrowheads="1"/>
          </p:cNvSpPr>
          <p:nvPr/>
        </p:nvSpPr>
        <p:spPr bwMode="auto">
          <a:xfrm>
            <a:off x="785813" y="1571625"/>
            <a:ext cx="74295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Cambria" pitchFamily="18" charset="0"/>
              </a:rPr>
              <a:t>     </a:t>
            </a:r>
            <a:r>
              <a:rPr lang="ru-RU" sz="2800">
                <a:solidFill>
                  <a:schemeClr val="tx2"/>
                </a:solidFill>
                <a:latin typeface="Cambria" pitchFamily="18" charset="0"/>
              </a:rPr>
              <a:t>Создание условий  для духовно – нравственного развития и воспитания личности обучающегося в  соответствии с Концепцией духовно-нравственного  развития и воспитания личности гражданина России. </a:t>
            </a:r>
          </a:p>
          <a:p>
            <a:r>
              <a:rPr lang="ru-RU" sz="2800">
                <a:solidFill>
                  <a:schemeClr val="tx2"/>
                </a:solidFill>
                <a:latin typeface="Cambria" pitchFamily="18" charset="0"/>
              </a:rPr>
              <a:t>    Повышение качества образовательного и воспитательного процессов  через духовно – нравственное развитие  и воспитания личности обучающегося</a:t>
            </a:r>
          </a:p>
          <a:p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Состав участников эксперимента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686800" cy="5643563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200" dirty="0" smtClean="0"/>
              <a:t> Аметов В.А.- учитель истории и обществознания высшей квалификационной категории МОУ-СОШ «Лицей»;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200" dirty="0" smtClean="0"/>
              <a:t> Кочеткова Г.Е.- учитель истории и обществознания высшей квалификационной категории МОУ-ООШ с. Бородаевка;                                                                                                              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200" dirty="0" smtClean="0"/>
              <a:t>Милосердова Т.И. учитель истории и  обществознания высшей квалификационной категории МОУ-СОШ с. Подлесное;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200" dirty="0" smtClean="0"/>
              <a:t> Серенькая И.Н. учитель истории и  обществознания высшей квалификационной категории МОУ-СОШ с. Баскатовка;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200" dirty="0" smtClean="0"/>
              <a:t> Сучкова  Л.А.- учитель истории и обществознания высшей квалификационной категории;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200" dirty="0" smtClean="0"/>
              <a:t>Старший методист кафедры СарИПКиПРО  учитель истории и  обществознания высшей квалификационной категории Аристархова Е.В.;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200" dirty="0" smtClean="0"/>
              <a:t>Издательство «Русское слово» издающее и пропагандирующее УМК С.В. Перевезенцева и Т.В. Перевезенцевой.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              Наша деятельность организована  через муниципальную  опытно-экспериментальную площадку  «Духовно-нравственное развитие и воспитание личности через внедрение в образовательный процесс учебно – методического комплекта С.В. Перевезенцева  и Т.В. Перевезенцевой «История России с древнейших времен до конца </a:t>
            </a:r>
            <a:r>
              <a:rPr lang="en-US" sz="4200" dirty="0" smtClean="0"/>
              <a:t>XVI </a:t>
            </a:r>
            <a:r>
              <a:rPr lang="ru-RU" sz="4200" dirty="0" smtClean="0"/>
              <a:t>века</a:t>
            </a:r>
            <a:r>
              <a:rPr lang="ru-RU" dirty="0" smtClean="0"/>
              <a:t>»,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Проблема выбора</a:t>
            </a:r>
            <a:endParaRPr lang="ru-RU" dirty="0"/>
          </a:p>
        </p:txBody>
      </p:sp>
      <p:pic>
        <p:nvPicPr>
          <p:cNvPr id="5" name="Рисунок 4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440" y="15240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Проблема выбора современного школьного учебника, тем более учебника по истории России, в настоящее время является  одной из самых актуальных в практической деятельности учителя.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Курс  «Истории России» С.В. Перевезенцева и       Т.В. Перевезенцевой  является принципиально новым по теоретической основе, методологическим подходам и особенностям содержания  и может вполне  успешно справиться с поставленной задачей.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               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500438" y="1214438"/>
            <a:ext cx="5357812" cy="5143500"/>
          </a:xfrm>
        </p:spPr>
        <p:txBody>
          <a:bodyPr/>
          <a:lstStyle/>
          <a:p>
            <a:pPr marL="285750" lvl="1"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sz="2400" smtClean="0"/>
              <a:t>      Особенностью данного                       курса является   то,  что он показывает современным школьникам,  что существование любого народа на земле основано на приоритете духовно–нравственных и культурных ценностей, которые являются фактором, определяющем будущее любой цивилизации.</a:t>
            </a:r>
          </a:p>
        </p:txBody>
      </p:sp>
      <p:pic>
        <p:nvPicPr>
          <p:cNvPr id="21507" name="Содержимое 7" descr="сканирование0002.jpg"/>
          <p:cNvPicPr>
            <a:picLocks noChangeAspect="1"/>
          </p:cNvPicPr>
          <p:nvPr/>
        </p:nvPicPr>
        <p:blipFill>
          <a:blip r:embed="rId2"/>
          <a:srcRect l="10753" t="13013" r="9656" b="11224"/>
          <a:stretch>
            <a:fillRect/>
          </a:stretch>
        </p:blipFill>
        <p:spPr bwMode="auto">
          <a:xfrm>
            <a:off x="214313" y="1214438"/>
            <a:ext cx="3500437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40" y="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428604"/>
            <a:ext cx="6572296" cy="85725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особенность курса</a:t>
            </a: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440" y="15240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6572296" cy="8572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особенность курса</a:t>
            </a:r>
            <a:endParaRPr lang="ru-RU" dirty="0"/>
          </a:p>
        </p:txBody>
      </p:sp>
      <p:pic>
        <p:nvPicPr>
          <p:cNvPr id="4" name="Рисунок 3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0"/>
            <a:ext cx="1584960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pic>
        <p:nvPicPr>
          <p:cNvPr id="22531" name="Содержимое 7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3"/>
          <a:srcRect l="10753" t="13013" r="9656" b="11224"/>
          <a:stretch>
            <a:fillRect/>
          </a:stretch>
        </p:blipFill>
        <p:spPr>
          <a:xfrm>
            <a:off x="214313" y="1214438"/>
            <a:ext cx="3373437" cy="4525962"/>
          </a:xfrm>
        </p:spPr>
      </p:pic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3286125" y="1500188"/>
            <a:ext cx="514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</a:t>
            </a:r>
            <a:endParaRPr lang="ru-RU"/>
          </a:p>
        </p:txBody>
      </p:sp>
      <p:sp>
        <p:nvSpPr>
          <p:cNvPr id="22533" name="Прямоугольник 8"/>
          <p:cNvSpPr>
            <a:spLocks noChangeArrowheads="1"/>
          </p:cNvSpPr>
          <p:nvPr/>
        </p:nvSpPr>
        <p:spPr bwMode="auto">
          <a:xfrm>
            <a:off x="3571875" y="1000125"/>
            <a:ext cx="5143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В отличие от других современных учебников по истории, используемых в школе, именно  в курсе «Истории России» авторов С.В</a:t>
            </a:r>
            <a:r>
              <a:rPr lang="ru-RU" sz="2400">
                <a:latin typeface="Cambria" pitchFamily="18" charset="0"/>
              </a:rPr>
              <a:t> </a:t>
            </a:r>
            <a:r>
              <a:rPr lang="ru-RU" sz="24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Перевезенцева и                              Т. В. Перевезенцевой  уделено значительное внимание изучению истории становления  и развития русского государства и той роли, которую играло в этом процессе православие, влиянию,   которое  русская православная церковь  оказала на развитие национального сознания русского  и российского народа, воспитание его духовности и нравственности.</a:t>
            </a:r>
            <a:endParaRPr lang="ru-RU" sz="24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621</TotalTime>
  <Words>924</Words>
  <Application>Microsoft Office PowerPoint</Application>
  <PresentationFormat>Экран (4:3)</PresentationFormat>
  <Paragraphs>58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37" baseType="lpstr">
      <vt:lpstr>Cambria</vt:lpstr>
      <vt:lpstr>Arial</vt:lpstr>
      <vt:lpstr>Calibri</vt:lpstr>
      <vt:lpstr>Wingdings 2</vt:lpstr>
      <vt:lpstr>Monotype Corsiva</vt:lpstr>
      <vt:lpstr>Corbel</vt:lpstr>
      <vt:lpstr>@Arial Unicode MS</vt:lpstr>
      <vt:lpstr>Times New Roman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SCHKOLA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75</cp:revision>
  <dcterms:created xsi:type="dcterms:W3CDTF">2012-02-22T06:36:47Z</dcterms:created>
  <dcterms:modified xsi:type="dcterms:W3CDTF">2013-08-03T00:07:31Z</dcterms:modified>
</cp:coreProperties>
</file>