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6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  <a:srgbClr val="33CC33"/>
    <a:srgbClr val="FFFF00"/>
    <a:srgbClr val="FFCC00"/>
    <a:srgbClr val="0066FF"/>
    <a:srgbClr val="111111"/>
    <a:srgbClr val="FF6600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45" autoAdjust="0"/>
  </p:normalViewPr>
  <p:slideViewPr>
    <p:cSldViewPr>
      <p:cViewPr>
        <p:scale>
          <a:sx n="90" d="100"/>
          <a:sy n="90" d="100"/>
        </p:scale>
        <p:origin x="-16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62771800_1281938811_TheEscapingSmuggl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28"/>
          <a:stretch>
            <a:fillRect/>
          </a:stretch>
        </p:blipFill>
        <p:spPr bwMode="auto">
          <a:xfrm>
            <a:off x="0" y="0"/>
            <a:ext cx="41719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5F3DB-BC4C-4F9E-BCFE-E28C66D43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13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E6A9-4AB1-4299-9F83-CCB55C71B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D6B08-FA56-4541-BE6E-00707CDA40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Безымянный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3988" y="4214813"/>
            <a:ext cx="24257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C33F9-A0B0-4813-9E1E-D3276ECF8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193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A0797-9F31-48DC-8C43-29C3806B6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937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D5F21-632B-40A3-A34E-6C1132AFB9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537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809B7-E820-413E-868E-C68BE7C0A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12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D5C37-C176-46FD-9B7B-D41224DC6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90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3075A-BCED-4340-B6C0-7C78A55FA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74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4660-F923-4067-B58F-B2709ED6D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84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FA03B21-DF20-41C3-9454-3AB8353C29A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Рисунок 6" descr="0_2f36b_eea00400_M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8625"/>
            <a:ext cx="28352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wmf"/><Relationship Id="rId4" Type="http://schemas.openxmlformats.org/officeDocument/2006/relationships/image" Target="../media/image20.png"/><Relationship Id="rId9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dic.academic.ru/pictures/wiki/files/72/Hydrogen-peroxide-3D-balls.png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852936"/>
            <a:ext cx="7414170" cy="1916113"/>
          </a:xfrm>
        </p:spPr>
        <p:txBody>
          <a:bodyPr/>
          <a:lstStyle/>
          <a:p>
            <a:r>
              <a:rPr lang="ru-RU" sz="5400" dirty="0">
                <a:solidFill>
                  <a:schemeClr val="bg2"/>
                </a:solidFill>
              </a:rPr>
              <a:t>Окружающий мир – иерархическая система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6" descr="http://im3-tub.yandex.net/i?id=185591989&amp;tov=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636912"/>
            <a:ext cx="13144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4" descr="http://im2-tub.yandex.net/i?id=166216379&amp;tov=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315443"/>
            <a:ext cx="9017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821532" y="3393281"/>
            <a:ext cx="685800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572000" y="836712"/>
            <a:ext cx="4421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+mn-lt"/>
                <a:cs typeface="+mn-cs"/>
              </a:rPr>
              <a:t>Целостная </a:t>
            </a:r>
            <a:r>
              <a:rPr lang="ru-RU" sz="2800" dirty="0">
                <a:solidFill>
                  <a:schemeClr val="bg1"/>
                </a:solidFill>
                <a:latin typeface="+mn-lt"/>
                <a:cs typeface="+mn-cs"/>
              </a:rPr>
              <a:t>система (компьютер)</a:t>
            </a:r>
          </a:p>
        </p:txBody>
      </p:sp>
      <p:pic>
        <p:nvPicPr>
          <p:cNvPr id="29698" name="Picture 2" descr="C:\Users\Таня\AppData\Local\Microsoft\Windows\Temporary Internet Files\Content.IE5\BX8NTAN4\MC900431564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3261" y="4069812"/>
            <a:ext cx="1904762" cy="191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Таня\AppData\Local\Microsoft\Windows\Temporary Internet Files\Content.IE5\87GDRSDY\MC90044133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171743"/>
            <a:ext cx="3338389" cy="333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Таня\AppData\Local\Microsoft\Windows\Temporary Internet Files\Content.IE5\BX8NTAN4\MC90044133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680" y="4406301"/>
            <a:ext cx="2095847" cy="209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C:\Users\Таня\AppData\Local\Microsoft\Windows\Temporary Internet Files\Content.IE5\BX8NTAN4\MP900402151[1]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4615"/>
            <a:ext cx="2919241" cy="174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C:\Users\Таня\AppData\Local\Microsoft\Windows\Temporary Internet Files\Content.IE5\87GDRSDY\MC900431568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8437" y="5265738"/>
            <a:ext cx="1166974" cy="117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C:\Users\Таня\AppData\Local\Microsoft\Windows\Temporary Internet Files\Content.IE5\BX8NTAN4\MC90039843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924" y="2981829"/>
            <a:ext cx="1057029" cy="112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9" descr="C:\Users\Таня\AppData\Local\Microsoft\Windows\Temporary Internet Files\Content.IE5\85V0BXGS\MC900398471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70084">
            <a:off x="942866" y="1285793"/>
            <a:ext cx="1453938" cy="164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30236" y="729679"/>
            <a:ext cx="3429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+mn-lt"/>
                <a:cs typeface="+mn-cs"/>
              </a:rPr>
              <a:t>Отдельные объекты (устройства</a:t>
            </a:r>
            <a:r>
              <a:rPr lang="ru-RU" dirty="0">
                <a:solidFill>
                  <a:schemeClr val="bg1"/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11527" y="116632"/>
            <a:ext cx="404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Пример: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55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263" y="158750"/>
            <a:ext cx="3538537" cy="1258888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chemeClr val="bg2"/>
                </a:solidFill>
              </a:rPr>
              <a:t>Свойства систем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600200"/>
            <a:ext cx="7427168" cy="4781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</a:rPr>
              <a:t>Свойства систем зависят от набора составляющих её элементов 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</a:rPr>
              <a:t>Зависят также от структуры системы, т. е. от типа отношений и связей элементов системы между собой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8640"/>
            <a:ext cx="2933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4. Свойства системы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820891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Свойства системы зависят от СТРУКТУРЫ системы, т. е. от типа отношений и связей элементов системы </a:t>
            </a:r>
            <a:r>
              <a:rPr lang="ru-RU" sz="2800" dirty="0" smtClean="0">
                <a:solidFill>
                  <a:schemeClr val="bg1"/>
                </a:solidFill>
              </a:rPr>
              <a:t>между </a:t>
            </a:r>
            <a:r>
              <a:rPr lang="ru-RU" sz="2800" dirty="0" smtClean="0">
                <a:solidFill>
                  <a:schemeClr val="bg1"/>
                </a:solidFill>
              </a:rPr>
              <a:t>собой.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br>
              <a:rPr lang="ru-RU" sz="1900" dirty="0" smtClean="0">
                <a:solidFill>
                  <a:schemeClr val="bg1"/>
                </a:solidFill>
              </a:rPr>
            </a:br>
            <a:r>
              <a:rPr lang="ru-RU" sz="1900" dirty="0" smtClean="0">
                <a:solidFill>
                  <a:schemeClr val="bg1"/>
                </a:solidFill>
              </a:rPr>
              <a:t>(</a:t>
            </a:r>
            <a:r>
              <a:rPr lang="ru-RU" sz="1900" dirty="0" smtClean="0">
                <a:solidFill>
                  <a:schemeClr val="bg1"/>
                </a:solidFill>
              </a:rPr>
              <a:t>Рис, </a:t>
            </a:r>
            <a:r>
              <a:rPr lang="ru-RU" sz="1900" dirty="0" smtClean="0">
                <a:solidFill>
                  <a:schemeClr val="bg1"/>
                </a:solidFill>
              </a:rPr>
              <a:t>5. 5</a:t>
            </a:r>
            <a:r>
              <a:rPr lang="ru-RU" sz="1900" dirty="0" smtClean="0">
                <a:solidFill>
                  <a:schemeClr val="bg1"/>
                </a:solidFill>
              </a:rPr>
              <a:t>. </a:t>
            </a:r>
            <a:r>
              <a:rPr lang="ru-RU" sz="1900" dirty="0" err="1" smtClean="0">
                <a:solidFill>
                  <a:schemeClr val="bg1"/>
                </a:solidFill>
              </a:rPr>
              <a:t>стр</a:t>
            </a:r>
            <a:r>
              <a:rPr lang="ru-RU" sz="1900" dirty="0" smtClean="0">
                <a:solidFill>
                  <a:schemeClr val="bg1"/>
                </a:solidFill>
              </a:rPr>
              <a:t> 141) </a:t>
            </a:r>
            <a:r>
              <a:rPr lang="ru-RU" i="1" dirty="0" smtClean="0">
                <a:solidFill>
                  <a:schemeClr val="bg1"/>
                </a:solidFill>
              </a:rPr>
              <a:t>Примет  </a:t>
            </a:r>
            <a:r>
              <a:rPr lang="ru-RU" i="1" dirty="0" smtClean="0">
                <a:solidFill>
                  <a:schemeClr val="bg1"/>
                </a:solidFill>
              </a:rPr>
              <a:t>в учебнике: </a:t>
            </a:r>
            <a:r>
              <a:rPr lang="ru-RU" i="1" dirty="0" smtClean="0">
                <a:solidFill>
                  <a:schemeClr val="bg1"/>
                </a:solidFill>
              </a:rPr>
              <a:t>Кристаллические решетки алмаза, графита и углеродная </a:t>
            </a:r>
            <a:r>
              <a:rPr lang="ru-RU" i="1" dirty="0" err="1" smtClean="0">
                <a:solidFill>
                  <a:schemeClr val="bg1"/>
                </a:solidFill>
              </a:rPr>
              <a:t>нанотрубка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endParaRPr lang="ru-RU" i="1" dirty="0" smtClean="0">
              <a:solidFill>
                <a:schemeClr val="bg1"/>
              </a:solidFill>
            </a:endParaRPr>
          </a:p>
          <a:p>
            <a:pPr lvl="1"/>
            <a:r>
              <a:rPr lang="ru-RU" i="1" dirty="0" smtClean="0">
                <a:solidFill>
                  <a:schemeClr val="bg1"/>
                </a:solidFill>
              </a:rPr>
              <a:t>Схемы строения различных модификаций углерода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- графит </a:t>
            </a:r>
            <a:r>
              <a:rPr lang="ru-RU" sz="1600" i="1" dirty="0" smtClean="0">
                <a:solidFill>
                  <a:schemeClr val="bg1"/>
                </a:solidFill>
              </a:rPr>
              <a:t/>
            </a:r>
            <a:br>
              <a:rPr lang="ru-RU" sz="1600" i="1" dirty="0" smtClean="0">
                <a:solidFill>
                  <a:schemeClr val="bg1"/>
                </a:solidFill>
              </a:rPr>
            </a:br>
            <a:r>
              <a:rPr lang="ru-RU" sz="1600" i="1" dirty="0" smtClean="0">
                <a:solidFill>
                  <a:schemeClr val="bg1"/>
                </a:solidFill>
              </a:rPr>
              <a:t>- алмаз </a:t>
            </a:r>
            <a:br>
              <a:rPr lang="ru-RU" sz="1600" i="1" dirty="0" smtClean="0">
                <a:solidFill>
                  <a:schemeClr val="bg1"/>
                </a:solidFill>
              </a:rPr>
            </a:br>
            <a:r>
              <a:rPr lang="ru-RU" sz="1600" i="1" dirty="0" smtClean="0">
                <a:solidFill>
                  <a:schemeClr val="bg1"/>
                </a:solidFill>
              </a:rPr>
              <a:t>- аморфный углерод (см. уголь) </a:t>
            </a:r>
            <a:br>
              <a:rPr lang="ru-RU" sz="1600" i="1" dirty="0" smtClean="0">
                <a:solidFill>
                  <a:schemeClr val="bg1"/>
                </a:solidFill>
              </a:rPr>
            </a:br>
            <a:r>
              <a:rPr lang="ru-RU" sz="1600" i="1" dirty="0" smtClean="0">
                <a:solidFill>
                  <a:schemeClr val="bg1"/>
                </a:solidFill>
              </a:rPr>
              <a:t>- сажа </a:t>
            </a:r>
            <a:br>
              <a:rPr lang="ru-RU" sz="1600" i="1" dirty="0" smtClean="0">
                <a:solidFill>
                  <a:schemeClr val="bg1"/>
                </a:solidFill>
              </a:rPr>
            </a:br>
            <a:r>
              <a:rPr lang="ru-RU" sz="1600" i="1" dirty="0" smtClean="0">
                <a:solidFill>
                  <a:schemeClr val="bg1"/>
                </a:solidFill>
              </a:rPr>
              <a:t>- </a:t>
            </a:r>
            <a:r>
              <a:rPr lang="ru-RU" sz="1600" i="1" dirty="0" err="1" smtClean="0">
                <a:solidFill>
                  <a:schemeClr val="bg1"/>
                </a:solidFill>
              </a:rPr>
              <a:t>лонсдейлит</a:t>
            </a:r>
            <a:r>
              <a:rPr lang="ru-RU" sz="1600" i="1" dirty="0" smtClean="0">
                <a:solidFill>
                  <a:schemeClr val="bg1"/>
                </a:solidFill>
              </a:rPr>
              <a:t> </a:t>
            </a:r>
            <a:br>
              <a:rPr lang="ru-RU" sz="1600" i="1" dirty="0" smtClean="0">
                <a:solidFill>
                  <a:schemeClr val="bg1"/>
                </a:solidFill>
              </a:rPr>
            </a:br>
            <a:r>
              <a:rPr lang="ru-RU" sz="1600" i="1" dirty="0" smtClean="0">
                <a:solidFill>
                  <a:schemeClr val="bg1"/>
                </a:solidFill>
              </a:rPr>
              <a:t>- </a:t>
            </a:r>
            <a:r>
              <a:rPr lang="ru-RU" sz="1600" i="1" dirty="0" err="1" smtClean="0">
                <a:solidFill>
                  <a:schemeClr val="bg1"/>
                </a:solidFill>
              </a:rPr>
              <a:t>карбин</a:t>
            </a:r>
            <a:r>
              <a:rPr lang="ru-RU" sz="1600" i="1" dirty="0" smtClean="0">
                <a:solidFill>
                  <a:schemeClr val="bg1"/>
                </a:solidFill>
              </a:rPr>
              <a:t> </a:t>
            </a:r>
            <a:br>
              <a:rPr lang="ru-RU" sz="1600" i="1" dirty="0" smtClean="0">
                <a:solidFill>
                  <a:schemeClr val="bg1"/>
                </a:solidFill>
              </a:rPr>
            </a:br>
            <a:r>
              <a:rPr lang="ru-RU" sz="1600" i="1" dirty="0" smtClean="0">
                <a:solidFill>
                  <a:schemeClr val="bg1"/>
                </a:solidFill>
              </a:rPr>
              <a:t>- фуллерены </a:t>
            </a:r>
            <a:br>
              <a:rPr lang="ru-RU" sz="1600" i="1" dirty="0" smtClean="0">
                <a:solidFill>
                  <a:schemeClr val="bg1"/>
                </a:solidFill>
              </a:rPr>
            </a:br>
            <a:r>
              <a:rPr lang="ru-RU" sz="1600" i="1" dirty="0" smtClean="0">
                <a:solidFill>
                  <a:schemeClr val="bg1"/>
                </a:solidFill>
              </a:rPr>
              <a:t>- углеродные </a:t>
            </a:r>
            <a:r>
              <a:rPr lang="ru-RU" sz="1600" i="1" dirty="0" err="1" smtClean="0">
                <a:solidFill>
                  <a:schemeClr val="bg1"/>
                </a:solidFill>
              </a:rPr>
              <a:t>нанотрубки</a:t>
            </a:r>
            <a:r>
              <a:rPr lang="ru-RU" sz="1600" i="1" dirty="0" smtClean="0">
                <a:solidFill>
                  <a:schemeClr val="bg1"/>
                </a:solidFill>
              </a:rPr>
              <a:t> </a:t>
            </a:r>
            <a:br>
              <a:rPr lang="ru-RU" sz="1600" i="1" dirty="0" smtClean="0">
                <a:solidFill>
                  <a:schemeClr val="bg1"/>
                </a:solidFill>
              </a:rPr>
            </a:br>
            <a:r>
              <a:rPr lang="ru-RU" sz="1600" i="1" dirty="0" smtClean="0">
                <a:solidFill>
                  <a:schemeClr val="bg1"/>
                </a:solidFill>
              </a:rPr>
              <a:t>- </a:t>
            </a:r>
            <a:r>
              <a:rPr lang="ru-RU" sz="1600" i="1" dirty="0" err="1" smtClean="0">
                <a:solidFill>
                  <a:schemeClr val="bg1"/>
                </a:solidFill>
              </a:rPr>
              <a:t>графен</a:t>
            </a:r>
            <a:r>
              <a:rPr lang="ru-RU" sz="1600" i="1" dirty="0" smtClean="0">
                <a:solidFill>
                  <a:schemeClr val="bg1"/>
                </a:solidFill>
              </a:rPr>
              <a:t> 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125755"/>
            <a:ext cx="48965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Вывод: Чем больше связей, тем крепче структура системы.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930353"/>
            <a:ext cx="3923928" cy="387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5" name="Стрелка вправо 4"/>
          <p:cNvSpPr/>
          <p:nvPr/>
        </p:nvSpPr>
        <p:spPr>
          <a:xfrm rot="511876">
            <a:off x="2536019" y="3189030"/>
            <a:ext cx="4536504" cy="720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11876" flipV="1">
            <a:off x="2264974" y="3321319"/>
            <a:ext cx="3044402" cy="457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726032">
            <a:off x="3612864" y="5065227"/>
            <a:ext cx="4593249" cy="11192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487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412776"/>
            <a:ext cx="54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ПРОВЕРИМ СЕБЯ: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Приведите примеры систем в окружающем мире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Что обеспечивает целостность системы?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От чего зависит  крепость структуры системы?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772816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Домашнее задание: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§ 5.1 (в тетради создать отдельную систему и целостную систему из </a:t>
            </a:r>
            <a:r>
              <a:rPr lang="ru-RU" dirty="0" smtClean="0">
                <a:solidFill>
                  <a:schemeClr val="bg1"/>
                </a:solidFill>
              </a:rPr>
              <a:t>этих </a:t>
            </a:r>
            <a:r>
              <a:rPr lang="ru-RU" dirty="0" smtClean="0">
                <a:solidFill>
                  <a:schemeClr val="bg1"/>
                </a:solidFill>
              </a:rPr>
              <a:t>отдельных объектов)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66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187624" y="2132856"/>
            <a:ext cx="7272808" cy="374441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bg1"/>
                </a:solidFill>
              </a:rPr>
              <a:t>План:</a:t>
            </a:r>
          </a:p>
          <a:p>
            <a:pPr marL="742950" indent="-742950">
              <a:buAutoNum type="arabicPeriod"/>
            </a:pPr>
            <a:r>
              <a:rPr lang="ru-RU" sz="3600" b="1" i="1" dirty="0" smtClean="0">
                <a:solidFill>
                  <a:schemeClr val="bg1"/>
                </a:solidFill>
              </a:rPr>
              <a:t>Микро-, макро- и </a:t>
            </a:r>
            <a:r>
              <a:rPr lang="ru-RU" sz="3600" b="1" i="1" dirty="0" err="1" smtClean="0">
                <a:solidFill>
                  <a:schemeClr val="bg1"/>
                </a:solidFill>
              </a:rPr>
              <a:t>мегамир</a:t>
            </a:r>
            <a:endParaRPr lang="ru-RU" sz="3600" b="1" i="1" dirty="0" smtClean="0">
              <a:solidFill>
                <a:schemeClr val="bg1"/>
              </a:solidFill>
            </a:endParaRPr>
          </a:p>
          <a:p>
            <a:pPr marL="742950" indent="-742950">
              <a:buAutoNum type="arabicPeriod"/>
            </a:pPr>
            <a:r>
              <a:rPr lang="ru-RU" sz="3600" b="1" i="1" dirty="0" smtClean="0">
                <a:solidFill>
                  <a:schemeClr val="bg1"/>
                </a:solidFill>
              </a:rPr>
              <a:t>Системы и элементы</a:t>
            </a:r>
          </a:p>
          <a:p>
            <a:pPr marL="742950" indent="-742950">
              <a:buAutoNum type="arabicPeriod"/>
            </a:pPr>
            <a:r>
              <a:rPr lang="ru-RU" sz="3600" b="1" i="1" dirty="0" smtClean="0">
                <a:solidFill>
                  <a:schemeClr val="bg1"/>
                </a:solidFill>
              </a:rPr>
              <a:t>Целостность системы</a:t>
            </a:r>
          </a:p>
          <a:p>
            <a:pPr marL="742950" indent="-742950">
              <a:buAutoNum type="arabicPeriod"/>
            </a:pPr>
            <a:r>
              <a:rPr lang="ru-RU" sz="3600" b="1" i="1" dirty="0" smtClean="0">
                <a:solidFill>
                  <a:schemeClr val="bg1"/>
                </a:solidFill>
              </a:rPr>
              <a:t>Свойства системы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60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3968" y="404664"/>
            <a:ext cx="3467100" cy="893763"/>
          </a:xfrm>
          <a:effectLst/>
        </p:spPr>
        <p:txBody>
          <a:bodyPr/>
          <a:lstStyle/>
          <a:p>
            <a:r>
              <a:rPr lang="ru-RU" b="1" dirty="0">
                <a:solidFill>
                  <a:schemeClr val="bg2"/>
                </a:solidFill>
              </a:rPr>
              <a:t>Макромир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627313" y="1600200"/>
            <a:ext cx="6059487" cy="4997450"/>
          </a:xfrm>
        </p:spPr>
        <p:txBody>
          <a:bodyPr/>
          <a:lstStyle/>
          <a:p>
            <a:r>
              <a:rPr lang="ru-RU" sz="2800" b="1" dirty="0">
                <a:solidFill>
                  <a:schemeClr val="bg2"/>
                </a:solidFill>
              </a:rPr>
              <a:t>Мы в нём живём, поэтому все его объекты сравниваем с человеком.</a:t>
            </a:r>
          </a:p>
          <a:p>
            <a:endParaRPr lang="ru-RU" sz="28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Он </a:t>
            </a:r>
            <a:r>
              <a:rPr lang="ru-RU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делится на:</a:t>
            </a:r>
          </a:p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-неживые объекты </a:t>
            </a:r>
            <a:r>
              <a:rPr lang="ru-RU" sz="2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(песок, камень…)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-живые </a:t>
            </a:r>
            <a:r>
              <a:rPr lang="ru-RU" sz="2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(растения, животные, люди)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-искусственные </a:t>
            </a:r>
            <a:r>
              <a:rPr lang="ru-RU" sz="2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(здания, механизмы…)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7" name="Picture 7" descr="http://strana-sovetov.com/images/stories/tip/household/collecting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172642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Таня\AppData\Local\Microsoft\Windows\Temporary Internet Files\Content.IE5\I065HGJT\MC9002395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81579"/>
            <a:ext cx="1437670" cy="116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:\Users\Таня\AppData\Local\Microsoft\Windows\Temporary Internet Files\Content.IE5\BX8NTAN4\MP90044849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515" y="3933056"/>
            <a:ext cx="789629" cy="11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C:\Users\Таня\AppData\Local\Microsoft\Windows\Temporary Internet Files\Content.IE5\87GDRSDY\MM910001139[1]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7425" y="4005064"/>
            <a:ext cx="792088" cy="12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4727" y="4797152"/>
            <a:ext cx="1818742" cy="180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415602" y="5237200"/>
            <a:ext cx="1177308" cy="1277273"/>
            <a:chOff x="1632" y="1248"/>
            <a:chExt cx="2682" cy="2286"/>
          </a:xfrm>
        </p:grpSpPr>
        <p:sp>
          <p:nvSpPr>
            <p:cNvPr id="3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4" name="AutoShape 15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7" name="AutoShape 16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03760" y="260648"/>
            <a:ext cx="4469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AutoNum type="arabicPeriod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Микро-, макро- и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мегамир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58750"/>
            <a:ext cx="3827462" cy="1258888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Микромир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779912" y="1844824"/>
            <a:ext cx="4834880" cy="4277072"/>
          </a:xfrm>
        </p:spPr>
        <p:txBody>
          <a:bodyPr/>
          <a:lstStyle/>
          <a:p>
            <a:r>
              <a:rPr lang="ru-RU" sz="2800" b="1" dirty="0">
                <a:solidFill>
                  <a:schemeClr val="bg2"/>
                </a:solidFill>
              </a:rPr>
              <a:t>Все макрообъекты состоят из молекул и атомов, которые состоят из очень маленьких элементарных частиц.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Это и есть микромир.</a:t>
            </a:r>
          </a:p>
        </p:txBody>
      </p:sp>
      <p:pic>
        <p:nvPicPr>
          <p:cNvPr id="7" name="i-main-pic" descr="Картинка 6 из 14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645024"/>
            <a:ext cx="1516373" cy="92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C:\Users\Таня\AppData\Local\Microsoft\Windows\Temporary Internet Files\Content.IE5\85V0BXGS\MC90043691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601409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Таня\AppData\Local\Microsoft\Windows\Temporary Internet Files\Content.IE5\87GDRSDY\MC90043691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04071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263" y="158750"/>
            <a:ext cx="3538537" cy="966788"/>
          </a:xfrm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ru-RU" sz="4800" b="1" i="1" dirty="0" err="1">
                <a:solidFill>
                  <a:schemeClr val="bg1"/>
                </a:solidFill>
              </a:rPr>
              <a:t>Мегамир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987824" y="1700808"/>
            <a:ext cx="5545336" cy="5040312"/>
          </a:xfrm>
          <a:effectLst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bg2"/>
                </a:solidFill>
              </a:rPr>
              <a:t>Солнце вместе с сотнями миллионов других звёзд образует нашу галактику Млечный путь, а миллиарды галактик образуют Вселенную.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bg2"/>
                </a:solidFill>
              </a:rPr>
              <a:t>Эти объекты имеют громадные размеры и образуют </a:t>
            </a:r>
            <a:r>
              <a:rPr lang="ru-RU" sz="2800" b="1" dirty="0" err="1">
                <a:solidFill>
                  <a:schemeClr val="bg2"/>
                </a:solidFill>
              </a:rPr>
              <a:t>мегамир</a:t>
            </a:r>
            <a:r>
              <a:rPr lang="ru-RU" sz="2800" b="1" dirty="0">
                <a:solidFill>
                  <a:schemeClr val="bg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ru-RU" b="1" dirty="0">
              <a:solidFill>
                <a:srgbClr val="0066FF"/>
              </a:solidFill>
            </a:endParaRPr>
          </a:p>
        </p:txBody>
      </p:sp>
      <p:pic>
        <p:nvPicPr>
          <p:cNvPr id="12298" name="Picture 10" descr="C:\Users\Таня\AppData\Local\Microsoft\Windows\Temporary Internet Files\Content.IE5\I065HGJT\MC9002321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5910" y="55759"/>
            <a:ext cx="1805917" cy="180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C:\Users\Таня\AppData\Local\Microsoft\Windows\Temporary Internet Files\Content.IE5\87GDRSDY\MC9000372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69159"/>
            <a:ext cx="2159575" cy="143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:\Users\Таня\AppData\Local\Microsoft\Windows\Temporary Internet Files\Content.IE5\85V0BXGS\MC90003720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176" y="3429000"/>
            <a:ext cx="1748333" cy="177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C:\Users\Таня\AppData\Local\Microsoft\Windows\Temporary Internet Files\Content.IE5\BX8NTAN4\MC90003721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69159"/>
            <a:ext cx="1649578" cy="163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260648"/>
            <a:ext cx="5292080" cy="893763"/>
          </a:xfrm>
          <a:effectLst/>
        </p:spPr>
        <p:txBody>
          <a:bodyPr/>
          <a:lstStyle/>
          <a:p>
            <a:r>
              <a:rPr lang="ru-RU" sz="4000" b="1" dirty="0">
                <a:solidFill>
                  <a:schemeClr val="bg1"/>
                </a:solidFill>
              </a:rPr>
              <a:t>Взаимодействие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483768" y="1628800"/>
            <a:ext cx="6347048" cy="4176241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Все объекты мега-, макро- и микромиров состоят из веществ,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при этом </a:t>
            </a:r>
            <a:r>
              <a:rPr lang="ru-RU" sz="2800" b="1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все материальные объекты взаимодействуют</a:t>
            </a:r>
            <a:r>
              <a:rPr lang="ru-RU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друг с другом и обладают энергией: </a:t>
            </a:r>
            <a:r>
              <a:rPr lang="ru-RU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механической, тепловой, электрической, атомной.</a:t>
            </a:r>
            <a:endParaRPr lang="ru-RU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chemeClr val="bg2"/>
                </a:solidFill>
              </a:rPr>
              <a:t>Весь этот окружающий мир можно представить в виде иерархического ряда объектов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95536" y="1228182"/>
            <a:ext cx="8568951" cy="5225154"/>
            <a:chOff x="-19726" y="571500"/>
            <a:chExt cx="9162892" cy="5071249"/>
          </a:xfrm>
        </p:grpSpPr>
        <p:sp>
          <p:nvSpPr>
            <p:cNvPr id="26" name="TextBox 1"/>
            <p:cNvSpPr txBox="1">
              <a:spLocks noChangeArrowheads="1"/>
            </p:cNvSpPr>
            <p:nvPr/>
          </p:nvSpPr>
          <p:spPr bwMode="auto">
            <a:xfrm>
              <a:off x="1" y="571500"/>
              <a:ext cx="2141984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Century Schoolbook" pitchFamily="18" charset="0"/>
                </a:rPr>
                <a:t>Галактика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1" y="1428750"/>
              <a:ext cx="214198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Century Schoolbook" pitchFamily="18" charset="0"/>
                </a:rPr>
                <a:t>Звезды и планеты</a:t>
              </a:r>
            </a:p>
          </p:txBody>
        </p:sp>
        <p:sp>
          <p:nvSpPr>
            <p:cNvPr id="28" name="TextBox 3"/>
            <p:cNvSpPr txBox="1">
              <a:spLocks noChangeArrowheads="1"/>
            </p:cNvSpPr>
            <p:nvPr/>
          </p:nvSpPr>
          <p:spPr bwMode="auto">
            <a:xfrm>
              <a:off x="1" y="2357438"/>
              <a:ext cx="2141984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>
                  <a:solidFill>
                    <a:schemeClr val="tx2">
                      <a:lumMod val="20000"/>
                      <a:lumOff val="80000"/>
                    </a:schemeClr>
                  </a:solidFill>
                  <a:latin typeface="Century Schoolbook" pitchFamily="18" charset="0"/>
                </a:rPr>
                <a:t>Макротела</a:t>
              </a:r>
            </a:p>
          </p:txBody>
        </p:sp>
        <p:sp>
          <p:nvSpPr>
            <p:cNvPr id="29" name="TextBox 4"/>
            <p:cNvSpPr txBox="1">
              <a:spLocks noChangeArrowheads="1"/>
            </p:cNvSpPr>
            <p:nvPr/>
          </p:nvSpPr>
          <p:spPr bwMode="auto">
            <a:xfrm>
              <a:off x="1" y="3214688"/>
              <a:ext cx="2141984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>
                  <a:solidFill>
                    <a:schemeClr val="tx2">
                      <a:lumMod val="20000"/>
                      <a:lumOff val="80000"/>
                    </a:schemeClr>
                  </a:solidFill>
                  <a:latin typeface="Century Schoolbook" pitchFamily="18" charset="0"/>
                </a:rPr>
                <a:t>Молекулы</a:t>
              </a:r>
            </a:p>
          </p:txBody>
        </p:sp>
        <p:sp>
          <p:nvSpPr>
            <p:cNvPr id="30" name="TextBox 5"/>
            <p:cNvSpPr txBox="1">
              <a:spLocks noChangeArrowheads="1"/>
            </p:cNvSpPr>
            <p:nvPr/>
          </p:nvSpPr>
          <p:spPr bwMode="auto">
            <a:xfrm>
              <a:off x="1" y="4214813"/>
              <a:ext cx="2141984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>
                  <a:solidFill>
                    <a:schemeClr val="tx2">
                      <a:lumMod val="20000"/>
                      <a:lumOff val="80000"/>
                    </a:schemeClr>
                  </a:solidFill>
                  <a:latin typeface="Century Schoolbook" pitchFamily="18" charset="0"/>
                </a:rPr>
                <a:t>Атомы</a:t>
              </a:r>
            </a:p>
          </p:txBody>
        </p:sp>
        <p:sp>
          <p:nvSpPr>
            <p:cNvPr id="31" name="TextBox 6"/>
            <p:cNvSpPr txBox="1">
              <a:spLocks noChangeArrowheads="1"/>
            </p:cNvSpPr>
            <p:nvPr/>
          </p:nvSpPr>
          <p:spPr bwMode="auto">
            <a:xfrm>
              <a:off x="-19726" y="4996636"/>
              <a:ext cx="2141984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Century Schoolbook" pitchFamily="18" charset="0"/>
                </a:rPr>
                <a:t>Элементарные частицы</a:t>
              </a:r>
            </a:p>
          </p:txBody>
        </p:sp>
        <p:sp>
          <p:nvSpPr>
            <p:cNvPr id="32" name="TextBox 7"/>
            <p:cNvSpPr txBox="1">
              <a:spLocks noChangeArrowheads="1"/>
            </p:cNvSpPr>
            <p:nvPr/>
          </p:nvSpPr>
          <p:spPr bwMode="auto">
            <a:xfrm>
              <a:off x="2286001" y="1428750"/>
              <a:ext cx="2141984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>
                  <a:solidFill>
                    <a:schemeClr val="tx2">
                      <a:lumMod val="20000"/>
                      <a:lumOff val="80000"/>
                    </a:schemeClr>
                  </a:solidFill>
                  <a:latin typeface="Century Schoolbook" pitchFamily="18" charset="0"/>
                </a:rPr>
                <a:t>Популяция</a:t>
              </a:r>
            </a:p>
          </p:txBody>
        </p:sp>
        <p:sp>
          <p:nvSpPr>
            <p:cNvPr id="33" name="TextBox 8"/>
            <p:cNvSpPr txBox="1">
              <a:spLocks noChangeArrowheads="1"/>
            </p:cNvSpPr>
            <p:nvPr/>
          </p:nvSpPr>
          <p:spPr bwMode="auto">
            <a:xfrm>
              <a:off x="2286001" y="2286000"/>
              <a:ext cx="2141984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>
                  <a:solidFill>
                    <a:schemeClr val="tx2">
                      <a:lumMod val="20000"/>
                      <a:lumOff val="80000"/>
                    </a:schemeClr>
                  </a:solidFill>
                  <a:latin typeface="Century Schoolbook" pitchFamily="18" charset="0"/>
                </a:rPr>
                <a:t>Растения и животные</a:t>
              </a:r>
            </a:p>
          </p:txBody>
        </p:sp>
        <p:sp>
          <p:nvSpPr>
            <p:cNvPr id="34" name="TextBox 9"/>
            <p:cNvSpPr txBox="1">
              <a:spLocks noChangeArrowheads="1"/>
            </p:cNvSpPr>
            <p:nvPr/>
          </p:nvSpPr>
          <p:spPr bwMode="auto">
            <a:xfrm>
              <a:off x="2428876" y="3357563"/>
              <a:ext cx="2141984" cy="627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>
                  <a:solidFill>
                    <a:schemeClr val="tx2">
                      <a:lumMod val="20000"/>
                      <a:lumOff val="80000"/>
                    </a:schemeClr>
                  </a:solidFill>
                  <a:latin typeface="Century Schoolbook" pitchFamily="18" charset="0"/>
                </a:rPr>
                <a:t>Одноклеточные</a:t>
              </a:r>
            </a:p>
          </p:txBody>
        </p:sp>
        <p:sp>
          <p:nvSpPr>
            <p:cNvPr id="35" name="TextBox 10"/>
            <p:cNvSpPr txBox="1">
              <a:spLocks noChangeArrowheads="1"/>
            </p:cNvSpPr>
            <p:nvPr/>
          </p:nvSpPr>
          <p:spPr bwMode="auto">
            <a:xfrm>
              <a:off x="3995937" y="2420888"/>
              <a:ext cx="2141984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Century Schoolbook" pitchFamily="18" charset="0"/>
                </a:rPr>
                <a:t>Человек</a:t>
              </a:r>
            </a:p>
          </p:txBody>
        </p:sp>
        <p:sp>
          <p:nvSpPr>
            <p:cNvPr id="36" name="TextBox 11"/>
            <p:cNvSpPr txBox="1">
              <a:spLocks noChangeArrowheads="1"/>
            </p:cNvSpPr>
            <p:nvPr/>
          </p:nvSpPr>
          <p:spPr bwMode="auto">
            <a:xfrm>
              <a:off x="4139953" y="1484784"/>
              <a:ext cx="2141984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Century Schoolbook" pitchFamily="18" charset="0"/>
                </a:rPr>
                <a:t>Общество</a:t>
              </a:r>
            </a:p>
          </p:txBody>
        </p:sp>
        <p:sp>
          <p:nvSpPr>
            <p:cNvPr id="37" name="TextBox 12"/>
            <p:cNvSpPr txBox="1">
              <a:spLocks noChangeArrowheads="1"/>
            </p:cNvSpPr>
            <p:nvPr/>
          </p:nvSpPr>
          <p:spPr bwMode="auto">
            <a:xfrm>
              <a:off x="6300192" y="2060848"/>
              <a:ext cx="99959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Century Schoolbook" pitchFamily="18" charset="0"/>
                </a:rPr>
                <a:t>Знания</a:t>
              </a:r>
            </a:p>
          </p:txBody>
        </p:sp>
        <p:sp>
          <p:nvSpPr>
            <p:cNvPr id="38" name="TextBox 13"/>
            <p:cNvSpPr txBox="1">
              <a:spLocks noChangeArrowheads="1"/>
            </p:cNvSpPr>
            <p:nvPr/>
          </p:nvSpPr>
          <p:spPr bwMode="auto">
            <a:xfrm>
              <a:off x="7576939" y="1772816"/>
              <a:ext cx="1566227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Century Schoolbook" pitchFamily="18" charset="0"/>
                </a:rPr>
                <a:t>Искусственные объекты (техника)</a:t>
              </a:r>
            </a:p>
          </p:txBody>
        </p:sp>
        <p:sp>
          <p:nvSpPr>
            <p:cNvPr id="39" name="Стрелка вверх 38"/>
            <p:cNvSpPr/>
            <p:nvPr/>
          </p:nvSpPr>
          <p:spPr>
            <a:xfrm>
              <a:off x="1000125" y="4572000"/>
              <a:ext cx="142799" cy="42862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0" name="Стрелка вверх 39"/>
            <p:cNvSpPr/>
            <p:nvPr/>
          </p:nvSpPr>
          <p:spPr>
            <a:xfrm>
              <a:off x="1000125" y="3714750"/>
              <a:ext cx="142799" cy="42862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Стрелка вверх 40"/>
            <p:cNvSpPr/>
            <p:nvPr/>
          </p:nvSpPr>
          <p:spPr>
            <a:xfrm>
              <a:off x="928687" y="2734394"/>
              <a:ext cx="142799" cy="42862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2" name="Стрелка вверх 41"/>
            <p:cNvSpPr/>
            <p:nvPr/>
          </p:nvSpPr>
          <p:spPr>
            <a:xfrm>
              <a:off x="944851" y="2002110"/>
              <a:ext cx="142799" cy="42862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3" name="Стрелка вверх 42"/>
            <p:cNvSpPr/>
            <p:nvPr/>
          </p:nvSpPr>
          <p:spPr>
            <a:xfrm>
              <a:off x="1000125" y="928688"/>
              <a:ext cx="142799" cy="42862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4" name="Стрелка вверх 43"/>
            <p:cNvSpPr/>
            <p:nvPr/>
          </p:nvSpPr>
          <p:spPr>
            <a:xfrm>
              <a:off x="3286125" y="1857375"/>
              <a:ext cx="142799" cy="42862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5" name="Стрелка вверх 44"/>
            <p:cNvSpPr/>
            <p:nvPr/>
          </p:nvSpPr>
          <p:spPr>
            <a:xfrm>
              <a:off x="3286125" y="2928938"/>
              <a:ext cx="142799" cy="42862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6" name="Стрелка вверх 45"/>
            <p:cNvSpPr/>
            <p:nvPr/>
          </p:nvSpPr>
          <p:spPr>
            <a:xfrm>
              <a:off x="5004048" y="1844824"/>
              <a:ext cx="142799" cy="42862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7" name="Стрелка вправо 46"/>
            <p:cNvSpPr/>
            <p:nvPr/>
          </p:nvSpPr>
          <p:spPr>
            <a:xfrm>
              <a:off x="2000250" y="2571750"/>
              <a:ext cx="571196" cy="1428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8" name="Стрелка вправо 47"/>
            <p:cNvSpPr/>
            <p:nvPr/>
          </p:nvSpPr>
          <p:spPr>
            <a:xfrm>
              <a:off x="1928813" y="3429000"/>
              <a:ext cx="571196" cy="1428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9" name="Стрелка вправо 48"/>
            <p:cNvSpPr/>
            <p:nvPr/>
          </p:nvSpPr>
          <p:spPr>
            <a:xfrm>
              <a:off x="4139952" y="2564904"/>
              <a:ext cx="287879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0" name="Выноска со стрелкой вправо 49"/>
            <p:cNvSpPr/>
            <p:nvPr/>
          </p:nvSpPr>
          <p:spPr>
            <a:xfrm>
              <a:off x="5868144" y="1628800"/>
              <a:ext cx="431818" cy="1800200"/>
            </a:xfrm>
            <a:prstGeom prst="rightArrowCallout">
              <a:avLst>
                <a:gd name="adj1" fmla="val 30235"/>
                <a:gd name="adj2" fmla="val 51974"/>
                <a:gd name="adj3" fmla="val 12402"/>
                <a:gd name="adj4" fmla="val 2718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1" name="TextBox 13"/>
            <p:cNvSpPr txBox="1">
              <a:spLocks noChangeArrowheads="1"/>
            </p:cNvSpPr>
            <p:nvPr/>
          </p:nvSpPr>
          <p:spPr bwMode="auto">
            <a:xfrm>
              <a:off x="7576939" y="1765970"/>
              <a:ext cx="1566227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Century Schoolbook" pitchFamily="18" charset="0"/>
                </a:rPr>
                <a:t>Искусственные объекты (техника)</a:t>
              </a:r>
            </a:p>
          </p:txBody>
        </p:sp>
        <p:sp>
          <p:nvSpPr>
            <p:cNvPr id="52" name="Стрелка вправо 51"/>
            <p:cNvSpPr/>
            <p:nvPr/>
          </p:nvSpPr>
          <p:spPr>
            <a:xfrm>
              <a:off x="2000250" y="2564904"/>
              <a:ext cx="571196" cy="1428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3" name="Стрелка вправо 52"/>
            <p:cNvSpPr/>
            <p:nvPr/>
          </p:nvSpPr>
          <p:spPr>
            <a:xfrm>
              <a:off x="7164288" y="2492896"/>
              <a:ext cx="355287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14355" name="Picture 19" descr="C:\Users\Таня\AppData\Local\Microsoft\Windows\Temporary Internet Files\Content.IE5\I065HGJT\MC900083191[1].wm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7830" y="4745129"/>
            <a:ext cx="2326764" cy="22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158750"/>
            <a:ext cx="5626968" cy="1258888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2"/>
                </a:solidFill>
              </a:rPr>
              <a:t>Системы и элементы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67744" y="1484784"/>
            <a:ext cx="6336704" cy="5373216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Каждый объект состоит из других объектов, представляет собой </a:t>
            </a:r>
            <a:r>
              <a:rPr lang="ru-RU" sz="3600" b="1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систему</a:t>
            </a:r>
            <a:r>
              <a:rPr lang="ru-RU" sz="2800" b="1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2"/>
                </a:solidFill>
              </a:rPr>
              <a:t>А сама система как объект может входить в качестве </a:t>
            </a:r>
            <a:r>
              <a:rPr lang="ru-RU" sz="3600" b="1" u="sng" dirty="0">
                <a:solidFill>
                  <a:schemeClr val="bg2"/>
                </a:solidFill>
              </a:rPr>
              <a:t>элемента</a:t>
            </a:r>
            <a:r>
              <a:rPr lang="ru-RU" sz="2800" dirty="0">
                <a:solidFill>
                  <a:schemeClr val="bg2"/>
                </a:solidFill>
              </a:rPr>
              <a:t> в другую систему более высокого уровня.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=&gt; </a:t>
            </a:r>
            <a:r>
              <a:rPr lang="ru-RU" sz="4000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no Pro" pitchFamily="18" charset="0"/>
              </a:rPr>
              <a:t>Система состоит из объектов, которые называются элементами системы </a:t>
            </a:r>
            <a:r>
              <a:rPr lang="ru-RU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endParaRPr lang="ru-RU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8640"/>
            <a:ext cx="3379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2.  Системы и элементы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44" y="158750"/>
            <a:ext cx="4618856" cy="74997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2"/>
                </a:solidFill>
              </a:rPr>
              <a:t>Целостность системы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4705"/>
            <a:ext cx="8435975" cy="609329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bg1"/>
                </a:solidFill>
              </a:rPr>
              <a:t>Чтобы система функционировала, она должна быть совокупностью взаимосвязанных элементов.</a:t>
            </a:r>
          </a:p>
          <a:p>
            <a:pPr>
              <a:lnSpc>
                <a:spcPct val="80000"/>
              </a:lnSpc>
            </a:pPr>
            <a:r>
              <a:rPr lang="ru-RU" sz="2400" b="1" i="1" u="sng" dirty="0" smtClean="0">
                <a:solidFill>
                  <a:schemeClr val="bg1"/>
                </a:solidFill>
              </a:rPr>
              <a:t>Например:</a:t>
            </a:r>
            <a:endParaRPr lang="ru-RU" sz="2400" b="1" i="1" u="sng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>
                <a:solidFill>
                  <a:schemeClr val="bg1"/>
                </a:solidFill>
              </a:rPr>
              <a:t>в </a:t>
            </a:r>
            <a:r>
              <a:rPr lang="ru-RU" sz="2400" i="1" dirty="0" err="1">
                <a:solidFill>
                  <a:schemeClr val="bg1"/>
                </a:solidFill>
              </a:rPr>
              <a:t>мегамире</a:t>
            </a:r>
            <a:r>
              <a:rPr lang="ru-RU" sz="2400" i="1" dirty="0">
                <a:solidFill>
                  <a:schemeClr val="bg1"/>
                </a:solidFill>
              </a:rPr>
              <a:t> взаимодействие элементов происходит посредством всемирного тяготения;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>
                <a:solidFill>
                  <a:schemeClr val="bg1"/>
                </a:solidFill>
              </a:rPr>
              <a:t> в макротелах – электромагнитное взаимодействие между атомами</a:t>
            </a:r>
            <a:r>
              <a:rPr lang="ru-RU" sz="2400" i="1" dirty="0" smtClean="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 smtClean="0">
                <a:solidFill>
                  <a:schemeClr val="bg1"/>
                </a:solidFill>
              </a:rPr>
              <a:t>в атомах элементарные частицы связаны ядерными электромагнитными взаимодействиями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i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i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>
                <a:solidFill>
                  <a:schemeClr val="bg1"/>
                </a:solidFill>
              </a:rPr>
              <a:t>в живой природе целостность организмов  обеспечивается химическими взаимодействиями между клетками;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>
                <a:solidFill>
                  <a:schemeClr val="bg1"/>
                </a:solidFill>
              </a:rPr>
              <a:t>в обществе – социальными связями и отношениями между людьми;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>
                <a:solidFill>
                  <a:schemeClr val="bg1"/>
                </a:solidFill>
              </a:rPr>
              <a:t>в технике – функциональными связями между устройствами…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i="1" dirty="0">
              <a:solidFill>
                <a:srgbClr val="111111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987824" y="3789040"/>
            <a:ext cx="504056" cy="72008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067944" y="3756737"/>
            <a:ext cx="504056" cy="72008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148064" y="3754275"/>
            <a:ext cx="504056" cy="72008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260648"/>
            <a:ext cx="3381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3. Целостность системы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еография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География 1</Template>
  <TotalTime>334</TotalTime>
  <Words>426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География 1</vt:lpstr>
      <vt:lpstr>Окружающий мир – иерархическая система</vt:lpstr>
      <vt:lpstr>Слайд 2</vt:lpstr>
      <vt:lpstr>Макромир</vt:lpstr>
      <vt:lpstr>Микромир</vt:lpstr>
      <vt:lpstr>Мегамир</vt:lpstr>
      <vt:lpstr>Взаимодействие</vt:lpstr>
      <vt:lpstr>Весь этот окружающий мир можно представить в виде иерархического ряда объектов</vt:lpstr>
      <vt:lpstr>Системы и элементы</vt:lpstr>
      <vt:lpstr>Целостность системы</vt:lpstr>
      <vt:lpstr>Слайд 10</vt:lpstr>
      <vt:lpstr>Свойства систем</vt:lpstr>
      <vt:lpstr>Слайд 12</vt:lpstr>
      <vt:lpstr>Слайд 13</vt:lpstr>
      <vt:lpstr>Слайд 14</vt:lpstr>
    </vt:vector>
  </TitlesOfParts>
  <Company>всгэ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 – иерархическая система</dc:title>
  <dc:creator>олег</dc:creator>
  <cp:lastModifiedBy>ADMIN</cp:lastModifiedBy>
  <cp:revision>40</cp:revision>
  <dcterms:created xsi:type="dcterms:W3CDTF">2008-03-10T09:38:46Z</dcterms:created>
  <dcterms:modified xsi:type="dcterms:W3CDTF">2013-04-02T07:06:26Z</dcterms:modified>
</cp:coreProperties>
</file>