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1"/>
  </p:notesMasterIdLst>
  <p:sldIdLst>
    <p:sldId id="256" r:id="rId2"/>
    <p:sldId id="266" r:id="rId3"/>
    <p:sldId id="267" r:id="rId4"/>
    <p:sldId id="264" r:id="rId5"/>
    <p:sldId id="260" r:id="rId6"/>
    <p:sldId id="265" r:id="rId7"/>
    <p:sldId id="263" r:id="rId8"/>
    <p:sldId id="261" r:id="rId9"/>
    <p:sldId id="269" r:id="rId10"/>
    <p:sldId id="262" r:id="rId11"/>
    <p:sldId id="268" r:id="rId12"/>
    <p:sldId id="276" r:id="rId13"/>
    <p:sldId id="257" r:id="rId14"/>
    <p:sldId id="277" r:id="rId15"/>
    <p:sldId id="278" r:id="rId16"/>
    <p:sldId id="279" r:id="rId17"/>
    <p:sldId id="271" r:id="rId18"/>
    <p:sldId id="273" r:id="rId19"/>
    <p:sldId id="272" r:id="rId20"/>
    <p:sldId id="274" r:id="rId21"/>
    <p:sldId id="275" r:id="rId22"/>
    <p:sldId id="280" r:id="rId23"/>
    <p:sldId id="282" r:id="rId24"/>
    <p:sldId id="283" r:id="rId25"/>
    <p:sldId id="284" r:id="rId26"/>
    <p:sldId id="281" r:id="rId27"/>
    <p:sldId id="285" r:id="rId28"/>
    <p:sldId id="286" r:id="rId29"/>
    <p:sldId id="25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7354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CC816-080C-477A-992A-8F9CEB5906B2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A9B15-2E86-4CA4-86C1-2F72E3A824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AF1C2C8-233B-433A-ABFF-57BCEFA0D791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2B783C6-C692-4907-B236-B12EA1049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C2C8-233B-433A-ABFF-57BCEFA0D791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83C6-C692-4907-B236-B12EA1049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C2C8-233B-433A-ABFF-57BCEFA0D791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83C6-C692-4907-B236-B12EA1049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F1C2C8-233B-433A-ABFF-57BCEFA0D791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2B783C6-C692-4907-B236-B12EA10498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AF1C2C8-233B-433A-ABFF-57BCEFA0D791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2B783C6-C692-4907-B236-B12EA1049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C2C8-233B-433A-ABFF-57BCEFA0D791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83C6-C692-4907-B236-B12EA10498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C2C8-233B-433A-ABFF-57BCEFA0D791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83C6-C692-4907-B236-B12EA10498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F1C2C8-233B-433A-ABFF-57BCEFA0D791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2B783C6-C692-4907-B236-B12EA10498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C2C8-233B-433A-ABFF-57BCEFA0D791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783C6-C692-4907-B236-B12EA1049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F1C2C8-233B-433A-ABFF-57BCEFA0D791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2B783C6-C692-4907-B236-B12EA10498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F1C2C8-233B-433A-ABFF-57BCEFA0D791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2B783C6-C692-4907-B236-B12EA10498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AF1C2C8-233B-433A-ABFF-57BCEFA0D791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2B783C6-C692-4907-B236-B12EA1049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ru.wikipedia.org/wiki/%D0%A4%D1%8D%D0%B9%D1%80_%D0%BF%D0%BB%D1%8D%D0%B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1048;&#1075;&#1088;&#1086;&#1074;&#1086;&#1081;%20&#1073;&#1072;&#1089;&#1082;&#1077;&#1090;&#1073;&#1086;&#1083;.wmv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0%B0%D1%81%D0%BA%D0%B5%D1%82%D0%B1%D0%BE%D0%BB" TargetMode="External"/><Relationship Id="rId2" Type="http://schemas.openxmlformats.org/officeDocument/2006/relationships/hyperlink" Target="http://ru.wikipedia.org/wiki/%D0%9C%D1%8F%D1%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428605"/>
            <a:ext cx="6336704" cy="12001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1988840"/>
            <a:ext cx="6048672" cy="4392488"/>
          </a:xfrm>
        </p:spPr>
        <p:txBody>
          <a:bodyPr>
            <a:normAutofit/>
          </a:bodyPr>
          <a:lstStyle/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физкультуры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ГБОУ школы № 457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Выборгского района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Санкт-Петербурга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Политов С.Н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upload.wikimedia.org/wikipedia/commons/thumb/c/c3/Jordan_by_Lipofsky_16577.jpg/220px-Jordan_by_Lipofsky_165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132856"/>
            <a:ext cx="3024336" cy="44644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10800000" flipV="1">
            <a:off x="2016813" y="404664"/>
            <a:ext cx="66596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Баскетбол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548680"/>
            <a:ext cx="4536504" cy="6768752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Фол — это несоблюдение правил, вызванное персональным контактом или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tooltip="Фэйр плэй"/>
              </a:rPr>
              <a:t>неспортивным поведением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Виды фолов: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персональный;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технический;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неспортивный;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дисквалифицирующий.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Игрок, получивший 5 фолов в матче, должен покинуть игровую площадку и не может принимать участие в матче (но при этом ему разрешается остаться на скамейке запасных). Игрок, получивший дисквалифицирующий фол должен покинуть место проведения матча (игроку не разрешается остаться на скамейке запасных).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upload.wikimedia.org/wikipedia/commons/thumb/f/fe/Basketball_foul.jpg/220px-Basketball_fou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08720"/>
            <a:ext cx="3888432" cy="56166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63689" y="0"/>
            <a:ext cx="35428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Фолы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5544616" cy="1570186"/>
          </a:xfrm>
        </p:spPr>
        <p:txBody>
          <a:bodyPr>
            <a:normAutofit/>
          </a:bodyPr>
          <a:lstStyle/>
          <a:p>
            <a:r>
              <a:rPr lang="ru-RU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Спортивная этика </a:t>
            </a: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43608" y="2420888"/>
            <a:ext cx="6408712" cy="259228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Проиграл ли ты или выиграл – всё равно по окончании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встречи пожми сопернику руку;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Уважай судью, никогда не оспаривай его решений;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Неукоснительно соблюдай правила игры.                   </a:t>
            </a: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картинки по баскетболу\imgpreview_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8640"/>
            <a:ext cx="2304256" cy="191003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593160" cy="778098"/>
          </a:xfrm>
        </p:spPr>
        <p:txBody>
          <a:bodyPr>
            <a:normAutofit/>
          </a:bodyPr>
          <a:lstStyle/>
          <a:p>
            <a:r>
              <a:rPr lang="ru-RU" sz="4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Ведение мяча в баскетболе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475712" cy="5017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Ведение мяча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один из основных технических элементов баскетбола, второй, после передачи, способ перемещения мяча по площадке. Правильное, технически грамотное ведение мяча - фундамент для стабильного контроля за ним, основа индивидуального обыгрывания соперника. Во время ведения игрок должен быть готов в любой момент изменить направление движения, сделать остановку, передачу или бросок.</a:t>
            </a:r>
          </a:p>
        </p:txBody>
      </p:sp>
      <p:pic>
        <p:nvPicPr>
          <p:cNvPr id="1026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861048"/>
            <a:ext cx="4392488" cy="28083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1124744"/>
            <a:ext cx="78488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Значимость  ведения  мяча  в  баскетболе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4464496" cy="53285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Ведение мяча – удары мячом об пол на месте, при ходьбе или беге. Ведение выполняется кистью одной руки.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Обратите внимание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                                - при первом ударе мяча об пол, обе ноги должны касаться пола;                          - держите голову поднятой, чтобы      видеть игроков на поле;                                - нажимайте на мяч пальцами, а не                 ладонью, толкая его вниз;                              - ведите мяч дальней от соперника                        рукой;                                                                 - запрещено ведение двумя руками              одновременно.      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Элементы сложного ведения мяча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                       ведение со сменой рук, между ногами,   с переводом за спину, обманное(финт)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Обратите внимание: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если вы при ведении мяча меняете руки, пропускаете мяч между ног, за спиной – сопернику сложнее отобрать у вас мяч.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32656"/>
            <a:ext cx="75608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Ведение мяча (дриблинг)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G:\картинки по баскетболу\basketbal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268760"/>
            <a:ext cx="3600400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96944" cy="1138138"/>
          </a:xfrm>
        </p:spPr>
        <p:txBody>
          <a:bodyPr>
            <a:noAutofit/>
          </a:bodyPr>
          <a:lstStyle/>
          <a:p>
            <a:r>
              <a:rPr lang="ru-RU" sz="4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Техника ведения мяча в баскетболе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984248"/>
            <a:ext cx="7899648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ведении мяча ноги в коленях                                                                          согнуты, таз опущен, наклон тела -                                                                чуть вперед, плечи развернуты,                                                                        голова поднята. Кисть руки, ведущей                                                            мяч, регулирует силу удара, высоту                                                                        отскока и направление движения                                                                          мяча. При этом мяча касаются лишь                                                    кончики пальцев, игрок не должен                                                    смотреть на мяч, а только                                                           периферическим зрением                                                контролировать его. Мяч укрывается                                                                  от соперника корпусом, плечом,                                                           свободной рукой.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Мои документы\картинки по баскетболу\16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204864"/>
            <a:ext cx="3600400" cy="38164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Autofit/>
          </a:bodyPr>
          <a:lstStyle/>
          <a:p>
            <a:r>
              <a:rPr lang="ru-RU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Ведение мяча в игре применяется: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ухода от щита при овладении                                                         мячом, не попавшим в защищаемую                                                      корзину. Достаточно сделать 2-3 шага                                                   с ведением в сторону ближайшей                                                        боковой линии, чтобы выйти из зоны                                                  борьбы за мяч и выполнить передачу                                                               - для продвижения с мячом к корзине                                                           соперника, когда открыт путь                                                                - в сочетании с передачей, как средство                              продвижения к корзине противника                                                     - при уходе от опеки защитника, используя                                 заслон партнёра                                                                                        - при длительном контроле мяча, особенно                                         в конце игры, когда команда ведёт в счёте                                             - при быстром прорыве                                                                       - при проходах в сочетании с финтами</a:t>
            </a:r>
            <a:endParaRPr lang="ru-RU" dirty="0"/>
          </a:p>
        </p:txBody>
      </p:sp>
      <p:pic>
        <p:nvPicPr>
          <p:cNvPr id="3074" name="Picture 2" descr="C:\Documents and Settings\Admin\Мои документы\картинки по баскетболу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556792"/>
            <a:ext cx="3168352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632848" cy="1143000"/>
          </a:xfrm>
        </p:spPr>
        <p:txBody>
          <a:bodyPr>
            <a:noAutofit/>
          </a:bodyPr>
          <a:lstStyle/>
          <a:p>
            <a:r>
              <a:rPr lang="ru-RU" sz="4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   Советы                                                                         при выполнении ведения мяча           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1.Не ударять бессмысленно мячом в пол                                                         в момент его получения, это вредная                                           привычка, лишающая нападающего                                                       - прохода                                                                                                            2.При обходе защитника переходить на                                                 низкое ведение                                                                                                        3.При большой скорости применять                                          высокое ведение                                                                                            4.Чаще менять скорость и направление                                      ведения                                                                                                    5.Всегда вести быстро, насколько позволяет                            обстановка                                                                                               6.При проходе игрока удлинять первый шаг                                       7.Не вести, если есть возможность передать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Мои документы\картинки по баскетболу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72816"/>
            <a:ext cx="3024336" cy="352839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208912" cy="542121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                                                                                                                                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1.Стоя на месте ведение вокруг и между ног                                      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2.Стоя на месте разновысокое ведение                                                                              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3.Стоя на месте очень частое низкое ведение                                                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4.Стоя на месте ведение 2-х мячей                                                             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5.Ведение с передвижением в глубоком приседе                                       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6.Ведение бегом с поворотами                                                                     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7.Ведение бегом с переводами с руки на руку                                              перед собой, за спиной и между ногами                                                                                          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8.Ведение бегом спиной вперёд                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9.Бег приставными шагами: мяч проходит                                                       между ногами на каждом шаге</a:t>
            </a:r>
          </a:p>
          <a:p>
            <a:pPr>
              <a:buNone/>
            </a:pPr>
            <a:r>
              <a:rPr lang="ru-RU" sz="8000" dirty="0" smtClean="0"/>
              <a:t>            </a:t>
            </a:r>
          </a:p>
          <a:p>
            <a:pPr>
              <a:buNone/>
            </a:pPr>
            <a:r>
              <a:rPr lang="ru-RU" sz="8000" dirty="0" smtClean="0"/>
              <a:t>                                                          </a:t>
            </a:r>
          </a:p>
          <a:p>
            <a:pPr>
              <a:buNone/>
            </a:pPr>
            <a:r>
              <a:rPr lang="ru-RU" sz="6200" dirty="0" smtClean="0"/>
              <a:t>                                                                                                           </a:t>
            </a:r>
            <a:endParaRPr lang="ru-RU" sz="6200" dirty="0"/>
          </a:p>
        </p:txBody>
      </p:sp>
      <p:pic>
        <p:nvPicPr>
          <p:cNvPr id="1026" name="Picture 2" descr="C:\Documents and Settings\Admin\Рабочий стол\баскетб 1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708920"/>
            <a:ext cx="2736304" cy="38884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27584" y="404664"/>
            <a:ext cx="65384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Ведение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мяча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2321" y="1196752"/>
            <a:ext cx="795935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совершенствования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едения мяча 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 подготовительной части урока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5739408" cy="778098"/>
          </a:xfrm>
        </p:spPr>
        <p:txBody>
          <a:bodyPr>
            <a:normAutofit/>
          </a:bodyPr>
          <a:lstStyle/>
          <a:p>
            <a:r>
              <a:rPr lang="ru-RU" sz="4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Ведение мяча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1.Сидя на скамейке очень низкое                                                           ведение мяча, высота отскока от                                                        пола 5-7 см                                                                                                   2.Бег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полуприседе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ведением мяча                                                      3.Бег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скрестным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шагом с ведением мяча                                                4.Передвижение спиной вперёд в глубоком                                приседе с поворотами на 90 гр. с ведением                                                  5.Передвижение попеременными прыжками                                        с ноги на ногу с ведением мяча                                                                 6.Передвижение прыжками на одной                                                        ноге с ведением мяча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60413" y="1412776"/>
            <a:ext cx="622317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Упражнения для совершенствования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едения мяча 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 подготовительной 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части урока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in\Рабочий стол\баскетбол 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924944"/>
            <a:ext cx="2905125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017096" cy="922114"/>
          </a:xfrm>
        </p:spPr>
        <p:txBody>
          <a:bodyPr>
            <a:normAutofit/>
          </a:bodyPr>
          <a:lstStyle/>
          <a:p>
            <a:r>
              <a:rPr lang="ru-RU" sz="4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Ведение мяча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1.Бег с ведением мяча с поворотом на                                                 180гр.- с рывком спиной вперёд                                                     2.Непрерывное ведение мяча бегом с                                одновременным выполнением команд:                               «Сесть!», «Лечь!», «Встать!»                                                                 3.Эстафета на скорость ведения                                                            4.Ведение с обводкой препятствий с                                       переводом за спиной                                                                                  5.Челночный бег с ведением мяча на                                                время                                                                                                             6.Челночный бег с возвращением                                                      спиной вперёд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8611" y="1412777"/>
            <a:ext cx="674678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Упражнения для совершенствования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едения мяча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осно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вной 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части урока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баскетбол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636912"/>
            <a:ext cx="2736304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112" y="260648"/>
            <a:ext cx="7992888" cy="1143000"/>
          </a:xfrm>
        </p:spPr>
        <p:txBody>
          <a:bodyPr>
            <a:normAutofit fontScale="90000"/>
          </a:bodyPr>
          <a:lstStyle/>
          <a:p>
            <a:r>
              <a:rPr lang="ru-RU" sz="49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</a:t>
            </a: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9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истории баскетбола</a:t>
            </a: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67944" y="1844824"/>
            <a:ext cx="4392488" cy="460851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Основателем современного баскетбола  в конце 19 века, стал  американец -преподаватель физического воспитания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Джейс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Нейсмит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1891 году он написал правила для новой игры и 21.12.1891г. провел первый баскетбольный матч в зале. Первые правила игры состояли из 13 пунктов, играли по 9 человек в команде. В 1893г. корзины заменили кольцами с сеткой, в 1895г. установили щиты, в 1897г. состав команды ограничили 5 игроками. С течением времени   игра менялась, изменялись и правила. Первые международные правила были приняты в 1932г., впоследствии они многократно корректировались, последние значительные изменения внесены в 1998 и 2004 годах.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4664"/>
            <a:ext cx="74168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332656"/>
            <a:ext cx="51103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G:\картинки по баскетболу\imgpreview_052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68478"/>
            <a:ext cx="3672408" cy="44968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5729064" cy="850106"/>
          </a:xfrm>
        </p:spPr>
        <p:txBody>
          <a:bodyPr>
            <a:normAutofit/>
          </a:bodyPr>
          <a:lstStyle/>
          <a:p>
            <a:r>
              <a:rPr lang="ru-RU" sz="4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Ведение мяча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1.Ведение мяча вприсядку                                                                              2.Ведение мяча во время прыжков                                                              с поворотами на 180 гр.,360 гр.                                                                  3.Бег с ведением мяча: остановка-                                                  рывок 6-10м                                                                                                         4.Ведение мяча с активным                                                   сопротивлением 2-х защитников                                                              5.Игра «Чехарда» с ведением мяча                                                       6.Игра «Пятнашки» в парах с                                                         ведением мяча только «слабой»                                                           рукой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0169" y="1412777"/>
            <a:ext cx="636366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Упражнения для совершенствования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едения мяча в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осно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вной 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части урока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Рабочий стол\картинка по баскетболу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708920"/>
            <a:ext cx="3384376" cy="35337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5945088" cy="922114"/>
          </a:xfrm>
        </p:spPr>
        <p:txBody>
          <a:bodyPr>
            <a:normAutofit/>
          </a:bodyPr>
          <a:lstStyle/>
          <a:p>
            <a:r>
              <a:rPr lang="ru-RU" sz="4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Ведение мяча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1.Ведение мяча на большой скорости                                                     по сигналу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остановка,перекат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вперёд                                                     с мячом в руках и продолжая ведение                                                                                                  2.Ведение по диагонали только                                                 переводами его за спиной через всё                                                      3.Рывки в парах на 10-15м с ведением                                            4.Ведение мяча на скорость со сменой                                    направления по сигналу учителя                                                         5.Ведение с выбиванием в парах                                                          6.Ведение партнёром сидящим на                                                  плечах партнёра и наоборот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67727" y="1484785"/>
            <a:ext cx="640855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Упражнения для совершенствования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едения мяча в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осно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вной 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части урока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636912"/>
            <a:ext cx="3600400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5729064" cy="922114"/>
          </a:xfrm>
        </p:spPr>
        <p:txBody>
          <a:bodyPr>
            <a:normAutofit/>
          </a:bodyPr>
          <a:lstStyle/>
          <a:p>
            <a:r>
              <a:rPr lang="ru-RU" sz="4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Ведение мяча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Упражнения для совершенствования  ведения мяча в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осно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вной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части урока</a:t>
            </a:r>
          </a:p>
          <a:p>
            <a:pPr>
              <a:buNone/>
            </a:pP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1.Игра «Пятнашки с ведением мяча»                                                       2.Игра «Пятнашки в парах с защитниками»                                           3.Игра «Пятнашки втроём»                                                                    4.Игра «Отбери мяч»                                                                              5.Игра «Выбей мяч»                                                                               6.Игра «Кто больше»                                                                              7.Игра «Вырвись из круга»                                                                        8.Игра «День и ночь с мячами»                                                                9.Игра «Вызов номеров с мячами»                                                        10.Игра «Один хвост хорошо, а 2 лучше»                                              11.Игра «Салки с ведением»                                                                  12.Игра «Ведение через скакалку»                                                        13.Игра «Капитаны»</a:t>
            </a:r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Admin\Мои документы\картинки по баскетболу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420888"/>
            <a:ext cx="2808312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566584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Упражнения в подвижных играх                                           в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вной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части урока</a:t>
            </a:r>
          </a:p>
          <a:p>
            <a:pPr>
              <a:buNone/>
            </a:pP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Игра «Пятнашки с ведением мяча»</a:t>
            </a:r>
          </a:p>
          <a:p>
            <a:pPr>
              <a:buNone/>
            </a:pP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Один водящий, а 5 игроков убегают в                                                  определённой площади. Запятнать                                              любого свободной рукой, не прекращая                                     ведения. Запятнанный игрок </a:t>
            </a:r>
            <a:r>
              <a:rPr lang="ru-RU" sz="20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присоеди</a:t>
            </a: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                                          </a:t>
            </a:r>
            <a:r>
              <a:rPr lang="ru-RU" sz="20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няется</a:t>
            </a: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к водящим. </a:t>
            </a:r>
          </a:p>
          <a:p>
            <a:pPr>
              <a:buNone/>
            </a:pP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Игра «Пятнашки в парах с защитниками»                                    Игрок без мяча старается запятнать                                                   другого игрока, который ведёт мяч за                                           спиной защитника. Защитник всячески                                       препятствует этому. Затем меняются. Тоже                                              но с двумя защитниками.</a:t>
            </a:r>
          </a:p>
          <a:p>
            <a:pPr>
              <a:buNone/>
            </a:pP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017096" cy="490066"/>
          </a:xfrm>
        </p:spPr>
        <p:txBody>
          <a:bodyPr>
            <a:noAutofit/>
          </a:bodyPr>
          <a:lstStyle/>
          <a:p>
            <a:r>
              <a:rPr lang="ru-RU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Ведение мяча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Мои документы\картинки по баскетболу\бас 2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132856"/>
            <a:ext cx="2952327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Ведение мяча</a:t>
            </a:r>
            <a:br>
              <a:rPr lang="ru-RU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7467600" cy="537780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Упражнения в подвижных играх                                              в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осно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вной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части урока</a:t>
            </a:r>
          </a:p>
          <a:p>
            <a:pPr>
              <a:buNone/>
            </a:pP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Игра </a:t>
            </a: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«Пятнашки </a:t>
            </a:r>
            <a:r>
              <a:rPr lang="ru-RU" sz="20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второём</a:t>
            </a: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                                                                        Два игрока водящие с ведением мяча                                         стараются запятнать свободной рукой                                           третьего игрока без мяча. Тоже но у всех                                               по мячу в руках.                                                                                       Игра «Отбери мяч»                                                                                         2 команды у игроков  одной команды по                                          мячу. Ведение мяча с сопротивлением в                               ограниченной площади. Имеющие мяч                                                    ведут его, а другие отбирают, нападая                                                сбоку, спереди, сзади, в одиночку, вдвоём,                                       втроём , все на любого игрока. Кто отберёт                                          мяч или выбьет его начинает ведение. Не                                      выбегать  за пределы площадки.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Documents and Settings\Admin\Мои документы\картинки по баскетболу\бас 11 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988840"/>
            <a:ext cx="3096344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46805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Ведение мяча</a:t>
            </a:r>
            <a:br>
              <a:rPr lang="ru-RU" sz="4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Упражнения в подвижных играх                                             в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осно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вной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части урока</a:t>
            </a:r>
          </a:p>
          <a:p>
            <a:pPr>
              <a:buNone/>
            </a:pP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Игра «Выбей мяч» Играют в парах один                                                 ведёт другой старается выбить. После 3-х                                выбиваний – смена. Игроков ограничить                                площадью.                                                                                                 Игра «Кто больше» Игра проводится в 3-5-х.                                          У каждого по мячу. Ведя свой мяч в строго                            ограниченной  площади, необходимо выбить                                              мяч свободной рукой у любого игрока, не                                      потеряв при этом своего мяча и не прекращая                            ведения.                                                                                                                  Игра «Вырвись из круга» На полу в круге                                  диаметром 3-4 метра находится игрок,                                         который старается вырваться с ведением мяча                                    из круга. Остальные игроки преграждают ему                                         дорогу. Защитники располагаются за линией                                                                                                 круга.</a:t>
            </a:r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Documents and Settings\Admin\Мои документы\картинки по баскетболу\бас 17 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060848"/>
            <a:ext cx="2880320" cy="360039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5729064" cy="922114"/>
          </a:xfrm>
        </p:spPr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Ведение мяча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7467600" cy="51331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Упражнения в подвижных играх                                                      в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осно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вной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части урока</a:t>
            </a:r>
          </a:p>
          <a:p>
            <a:pPr>
              <a:buNone/>
            </a:pPr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Игра « День и ночь с мячами» Играющие                                                 встают 2 шеренгами друг к другу спиной                                           поперёк зала с мячами в руках. По команде                                          «ночь» названная команда ведя мяч, старается                             быстро уйти за линию своего </a:t>
            </a: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«дома». </a:t>
            </a: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Другая же                              команда «день» устремляется вдогонку, также                                 ведя мяч. Свободной рукой игрок старается                               осалить впереди бегущего до черты его «дома»                               Игрок, потерявший мяч считается осалённым. </a:t>
            </a:r>
          </a:p>
          <a:p>
            <a:pPr>
              <a:buNone/>
            </a:pPr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Мои документы\картинки по баскетболу\бас 33 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463800"/>
            <a:ext cx="2520280" cy="2909416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Ведение мяча </a:t>
            </a:r>
            <a:b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Упражнения в подвижных играх                                         в активной части урока</a:t>
            </a:r>
          </a:p>
          <a:p>
            <a:pPr>
              <a:buNone/>
            </a:pP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Игра «Вызов номеров с мячами» Игроки стоят                                        в </a:t>
            </a:r>
            <a:r>
              <a:rPr lang="ru-RU" sz="20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клоннах</a:t>
            </a: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рассчитившись</a:t>
            </a: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по порядку, у                             направляющих в руках мячи. Называется любой                        номер. Вызванный выбегает вперёд от                               направляющего получает передачей мяч                                                 выполняет ведение до определённой точки и                                    возвращается </a:t>
            </a:r>
            <a:r>
              <a:rPr lang="ru-RU" sz="20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назад.Кто</a:t>
            </a:r>
            <a:r>
              <a:rPr lang="ru-RU" sz="2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быстрее получает очко.                                Игра «Один хвост хорошо, а два лучше» Игроки                                       с мячами  перемещаются по площадке ведя мяч.                                 У каждого сзади прикреплён «хвост» лоскут                                                 материи. По сигналу, дети ведя мяч перемещаясь                    стараются друг у друга сорвать его хвост за                      определённое время. Выигрывает команда у                                которой будет больше хвостов.</a:t>
            </a:r>
            <a:endParaRPr lang="ru-RU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/>
          </a:p>
        </p:txBody>
      </p:sp>
      <p:pic>
        <p:nvPicPr>
          <p:cNvPr id="5123" name="Picture 3" descr="C:\Documents and Settings\Admin\Мои документы\картинки по баскетболу\бас 34 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276872"/>
            <a:ext cx="2376264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161112" cy="922114"/>
          </a:xfrm>
        </p:spPr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Ведение мяча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Упражнения в подвижных играх                                                   в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осно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вной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части урока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Игра « Салки с ведением» Игроки разбиваются                            попарно и партнёр с мячом пытается осалить                             своего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напарника,убегающего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приставными                               шагами в любом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направлении,выполняя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ведение                       любой рукой. Смена игроков после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осаливания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или через определённое время.                                                              Игра «Ведение через скакалку» Несколько                                      команд выстраиваются в колонны по одному.                                               В 6м. против каждой встают 2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ученика,держа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за концы скакалку. По сигналу двое начинают                                        вращать скакалку на месте навстречу движению         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игроков,а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направляющие с мячом начинают ведение                                стараясь пробежать с ведением между двумя                                        вращающими под скакалкой, не коснувшись её.   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Вернувшись,мяч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передаётся следующему.      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Игрок,коснувшийся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скакалки,приносит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своей команде                   штрафное очко.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Admin\Мои документы\картинки по баскетболу\бас 38 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060848"/>
            <a:ext cx="2448272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2646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                   </a:t>
            </a: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Броски</a:t>
            </a:r>
            <a:r>
              <a:rPr lang="ru-RU" sz="4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 корзину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51920" y="2132856"/>
            <a:ext cx="4320480" cy="31683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За одно попадание мяча в корзину        может быть засчитано разное             количество очков: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очко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штрафной бросок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2 очка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бросок с близкой или     средней  линии (ближе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трёхочковой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линии)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очка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бросок из-за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трёхочковой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линии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расстояния 6м.75см.                                                                  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картинки по баскетболу\basketball_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628800"/>
            <a:ext cx="3168351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6377136" cy="1268760"/>
          </a:xfrm>
        </p:spPr>
        <p:txBody>
          <a:bodyPr>
            <a:normAutofit fontScale="90000"/>
          </a:bodyPr>
          <a:lstStyle/>
          <a:p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Спортивное признание</a:t>
            </a:r>
            <a:br>
              <a:rPr lang="ru-RU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4392488" cy="47525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1935г. 1-й чемпионат Европы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г.Женеве, победители баскетболисты Латвии.1937 и 1939г. чемпионы  команда Литвы. Семикратный чемпион Европы сборная команда Югославии. Сборная СССР была удостоена этого звания 14раз.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1950г. 1-й чемпионат Мира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г.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Буэнос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Айросе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победители аргентинцы. Сборная США 4 раза становилась чемпионами мира, сборная СССР – трижды.                        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1936г. 11-е Олимпийские игры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Берлине, дебют баскетбола. Победители - команда США. Ещё 11 раз американцы  были чемпионами. Сборная СССР была 2 раза Олимпийскими чемпионами в 1972 и 1988 годах.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картинки по баскетболу\x459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980728"/>
            <a:ext cx="3672408" cy="554588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99792" y="2708920"/>
            <a:ext cx="5688632" cy="36724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Баскетбольный мяч — накачанный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tooltip="Мяч"/>
              </a:rPr>
              <a:t>мяч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для игры в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tooltip="Баскетбол"/>
              </a:rPr>
              <a:t>баскетбол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Мяч должен иметь сферическую форму,   официально принятого размера 7. Масса мяча составляет 567—650 г, окружность — 750—780 мм. Используются также мячи меньших размеров: в играх мужских команд используются мячи «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размер 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в играх женских команд — «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размер 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в матчах по мини-баскетболу — «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размер 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 Баскетбольные мячи бывают двух типов: предназначенные для игры только в помещениях и универсальные, то есть пригодные для использования и в помещениях, и на улице).</a:t>
            </a:r>
          </a:p>
          <a:p>
            <a:endParaRPr lang="ru-RU" dirty="0"/>
          </a:p>
        </p:txBody>
      </p:sp>
      <p:pic>
        <p:nvPicPr>
          <p:cNvPr id="25606" name="Picture 6" descr="http://www.sports-news.com.ua/uploads/fotos/1243841749_bal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32656"/>
            <a:ext cx="2016224" cy="20882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548680"/>
            <a:ext cx="53285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Инвентарь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G:\картинки по баскетболу\i0945rp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492896"/>
            <a:ext cx="2232248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95936" y="3545632"/>
            <a:ext cx="4896544" cy="3312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Стандартная площадка представляет прямоугольник с размерами: 28*15м. С обеих сторон щит с корзиной. Щит размером: 180*105см. Корзина – металлическое кольцо, обтянутое сеткой без дна, крепится на высоте 305см. на щите параллельно лицевым линиям площадки. Поверхность пола должна быть ровной. Высота потолка не менее           7 метров.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upload.wikimedia.org/wikipedia/commons/thumb/c/c6/Boisko_koszykowki_FIBA_2010.svg/150px-Boisko_koszykowki_FIBA_2010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149588" y="-1701316"/>
            <a:ext cx="2808312" cy="74523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0"/>
            <a:ext cx="84969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Площадка и оборудование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G:\картинки по баскетболу\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3672408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403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Правила</a:t>
            </a: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игры в баскетбол</a:t>
            </a: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основные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051720" y="1340768"/>
            <a:ext cx="4387012" cy="53285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Баскетбол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спортивная командная игра с мячом. В баскетбол играют две команды, каждая по пять человек. Состав команды 10-12 человек, на поле играют 5 человек. В игре разрешены  замены игроков. Номера игроков с числами «1», «2», «3» не используются, игроки используют номера с 4-15-й.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игры-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забросить руками мяч в корзину соперника и помешать другой команде овладеть мячом и забросить его в свою корзину.                                                                                          Игра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начинается в центральном круге броском мяча вверх между игроками соперниками, когда мяч правильно отбит одним из игроков. Матч состоит из 4-х таймов по 10 минут, с 2-х минутными перерывами, перерыв в середине матча 15 минут, после большого перерыва смена корзинами. Побеждает команда, набравшая больше очков по окончании игрового времени. По окончании матча при равном счете даётся 5 минут дополнительного времени, пока не определится победитель.                                          </a:t>
            </a:r>
          </a:p>
        </p:txBody>
      </p:sp>
      <p:pic>
        <p:nvPicPr>
          <p:cNvPr id="3075" name="Picture 3" descr="G:\картинки по баскетболу\i0969rp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13" y="1811828"/>
            <a:ext cx="2073832" cy="3257643"/>
          </a:xfrm>
          <a:prstGeom prst="rect">
            <a:avLst/>
          </a:prstGeom>
          <a:noFill/>
        </p:spPr>
      </p:pic>
      <p:pic>
        <p:nvPicPr>
          <p:cNvPr id="1026" name="Picture 2" descr="G:\картинки по баскетболу\imgpreview_105.jpg"/>
          <p:cNvPicPr>
            <a:picLocks noChangeAspect="1" noChangeArrowheads="1"/>
          </p:cNvPicPr>
          <p:nvPr/>
        </p:nvPicPr>
        <p:blipFill rotWithShape="1">
          <a:blip r:embed="rId3" cstate="print"/>
          <a:srcRect l="19642" t="2916" r="16447"/>
          <a:stretch/>
        </p:blipFill>
        <p:spPr bwMode="auto">
          <a:xfrm>
            <a:off x="6444208" y="1124744"/>
            <a:ext cx="2243133" cy="349539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4608512" cy="51617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Мячом играют только руками.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Правилами  баскетбола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запрещается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 Бежать с мячом, не ударяя им об пол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 Бить по мячу ногой (случайное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ногой не является нарушением)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 Блокировать любой частью ноги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 Бить по мячу кулаком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 Бить соперника по рукам, толкать   его, держать  руками, наступать на             ноги, встречать ногой прямой или согнутой в колене.                                       Игроку, допустившему нарушение             объявляется персональное замечание            (фол).</a:t>
            </a: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www.stihi.ru/pics/2008/12/14/41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12776"/>
            <a:ext cx="3672408" cy="52565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260648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0541" cmpd="sng">
                  <a:solidFill>
                    <a:srgbClr val="FE863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40000"/>
                        <a:satMod val="250000"/>
                      </a:srgbClr>
                    </a:gs>
                    <a:gs pos="9000">
                      <a:srgbClr val="FE8637">
                        <a:tint val="52000"/>
                        <a:satMod val="300000"/>
                      </a:srgbClr>
                    </a:gs>
                    <a:gs pos="50000">
                      <a:srgbClr val="FE8637">
                        <a:shade val="20000"/>
                        <a:satMod val="300000"/>
                      </a:srgbClr>
                    </a:gs>
                    <a:gs pos="79000">
                      <a:srgbClr val="FE8637">
                        <a:tint val="52000"/>
                        <a:satMod val="300000"/>
                      </a:srgbClr>
                    </a:gs>
                    <a:gs pos="100000">
                      <a:srgbClr val="FE863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Правила  игры</a:t>
            </a:r>
            <a:endParaRPr lang="ru-RU" sz="4000" b="1" dirty="0">
              <a:ln w="10541" cmpd="sng">
                <a:solidFill>
                  <a:srgbClr val="FE8637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E8637">
                      <a:tint val="40000"/>
                      <a:satMod val="250000"/>
                    </a:srgbClr>
                  </a:gs>
                  <a:gs pos="9000">
                    <a:srgbClr val="FE8637">
                      <a:tint val="52000"/>
                      <a:satMod val="300000"/>
                    </a:srgbClr>
                  </a:gs>
                  <a:gs pos="50000">
                    <a:srgbClr val="FE8637">
                      <a:shade val="20000"/>
                      <a:satMod val="300000"/>
                    </a:srgbClr>
                  </a:gs>
                  <a:gs pos="79000">
                    <a:srgbClr val="FE8637">
                      <a:tint val="52000"/>
                      <a:satMod val="300000"/>
                    </a:srgbClr>
                  </a:gs>
                  <a:gs pos="100000">
                    <a:srgbClr val="FE8637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620688"/>
            <a:ext cx="4680520" cy="626469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sz="48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аут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— выход мяча за пределы игровой площадки;</a:t>
            </a:r>
          </a:p>
          <a:p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пробежка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 — игрок, контролирующий «живой» мяч, совершает перемещение ног сверх ограничений, установленного правилами</a:t>
            </a:r>
          </a:p>
          <a:p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нарушение ведения мяча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, включающее в себя пронос мяча, двойное ведение;</a:t>
            </a:r>
          </a:p>
          <a:p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3 секунды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 — игрок нападения находится в зоне штрафного броска более трех секунд в то время, когда его команда владеет мячом в зоне нападения;</a:t>
            </a:r>
          </a:p>
          <a:p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5 секунд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 — игрок при выполнении вбрасывания не расстается с мячом в течение пяти секунд;</a:t>
            </a:r>
          </a:p>
          <a:p>
            <a:r>
              <a:rPr lang="ru-RU" sz="6200" i="1" dirty="0" smtClean="0">
                <a:latin typeface="Times New Roman" pitchFamily="18" charset="0"/>
                <a:cs typeface="Times New Roman" pitchFamily="18" charset="0"/>
              </a:rPr>
              <a:t>8 секунд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 — команда, владеющая мячом из зоны защиты не вывела его в зону нападения за восемь секунд;</a:t>
            </a:r>
          </a:p>
          <a:p>
            <a:endParaRPr lang="ru-RU" sz="5600" dirty="0"/>
          </a:p>
        </p:txBody>
      </p:sp>
      <p:sp>
        <p:nvSpPr>
          <p:cNvPr id="22532" name="AutoShape 4" descr="data:image/jpeg;base64,/9j/4AAQSkZJRgABAQAAAQABAAD/2wCEAAkGBhQSERQUExMWFBUVFxcYFxcWGBgaHRgYFxcVFxYYFxgYGyYeGBwkHBgUHy8gIycpLCwsFx4xNTAqNSYrLCkBCQoKDgwOGg8PGiwkHyQsLCwsLCwsKiwsLCwsLCwsKSwsKSwsLCksLCwsKSwsLCwsNCksLCksLCksLCkpLCwsKf/AABEIAP8AxgMBIgACEQEDEQH/xAAcAAABBQEBAQAAAAAAAAAAAAAFAQIDBAYABwj/xABIEAACAQIEAwUFBgQDBgQHAQABAhEAAwQSITEFQVEGEyJhcTKBkaGxFEJSwdHwByNi4XKC8RUzY5OishZDksJEU3ODo8PSJP/EABoBAAIDAQEAAAAAAAAAAAAAAAIDAAEEBQb/xAAwEQACAgEDAwEGBgIDAAAAAAAAAQIRAxIhMQRBUSITMmFxkaEUI4GxwfAF0UJS8f/aAAwDAQACEQMRAD8AwtRsalLGobhNY9Rroq3d6spVZ5zVbtjSiBIh7VTzUX3qnE0LYSVig+dLNNAPWna9arUXpEzUopuvWlAPWpqJpHzXTTdetdJ61Vk0immxSmetVMfizbWZknQD8z5Vad7EaSJruIVfaMfvpTBjbf4o9Z19NKBSWJLGSecz9PfU1qySRG/+vT96U/RQnVYZLSJGoqsPaqC3YvLJVSY0OnXYddQNvL1qxbeTO08ulA1QfzLLDSq+G3NTsdKt8H7P3r4Z7eXKDlOZgusTzoEWVgKdEmjH/g/Ef8P/AJi0p7H4jrb/AOYtXUibeQMKWjH/AIQxH/D/AOYtKOyGI62/+YtSpEteQLXUYPZDEf8AD/5i11SpeCenyBs/pUVxx1HxFdh+FW1MgGR1NceDWySYOuu5qXFF0yrcbXerC3hG4p97htsxI2GlcnDbYBAG9RyiVTIVvDNuKnF5eZHxpqcIQGY286e/CrZMkanzqXEtKQ5ryxuPjXC6v4h8RSNw+2VC5RA2/wBadY4dbWYUa9ar0k3GDFJ+JfjTzfUbkfGmDhFr8I+dS3OHW2MlRNS4F1IjbEKOYj1pExSnZl+NWPsNvLlyiOlNtYG2pkKAaG4l1Ig+2J+JfjQ3i7gsuuwO3KSN+lFjw23+AVQ49aAysAIiCNvMUyDjewuaekGxA6nXaPLf5n4UZ7L8Je/dAXQAyxJjQmIjfefnRvs/hVxGGtIEzAFkvCSDbAVMrKOpbM0gEnMw9C/AUt2rt23aAC+0vMlSoIlvve18KqeTlDoYKald2SN2lGGBVrSvakKRnUPlP3hbO406ztMTWU7VKlvEObYy22ysBEAZ0V4EaR4uXpyr0VDaa2+e1ndVYqFGraezA35Rv7qEcZ4Mt7DPcFkotiFGZcq3FB1Cq0MQubMCQOfUUuMlsNyQtNnn320RMitHwjEA8NxGu15PmBQ82LYBGUQdxFGOHIowGIygD+bbJ+FOi12MrTAH2u31Fc+IQcxUzIhOqj4U9gp3UH3UNom5LwPFW++SQGEkRE7qeVUjiLeYiRz+VFOBuq37UACXG3npVfE2lFxoABDHl51dlblH7Xb6j4V1WzbUnUCfSuqrXxJ6gVauXp1IjnSP30mGEctKlu4whgpDSdtj9KlzsNNfiv60W/j7E2IbgukCCJ56V1izc1zNy0051O11v7ZhUf2htNG15gg/Sq3ovayCLw++PhT7wuE+FoHp8al75uhHqwFONx/2wqbk2IlS5kIz+LkYpLFq5ILXJHSKm7x4J1MDYNNR2sQ7CYIH9TRNTcloacJdnS6Y9Kku4a4QsXCCN9N6fJ11HlL0kNyiember3JsNtYW4Jm4TI002pi4O7Im43wpbN52JBQrG5Jp5dtvD/6jr8qm9/8AhWwzEYRySRcYDpSXcCxQAuSR12rT8O7BY28oYWltg6g3mKT5hcpePPKKIXv4cXbWU3bimXCsEBgHLnPiYjTLsY1125x6krLVN0P7J8O7jCLm1LwWHnJEbafWkw+Ay3S6gKkZQOmkUS4k+S1C7a/Pp+9KpYdyySTAyg/rpWPVbs6EYpJItux7tshyv90kSJ/wjf0/0p17hzXcFcci3cP2e6S8PKXMhH8nOSQDlkzBDKeRygdhFvO02hkQGCz6CZ0AB1J9B76tjiVzusbmw4tjuLkXpnOzEIYiQSZkxEaCKbjTKnTTPOLeCcEHM5HStHwTCn7BjASdXtxPLQ1n+8M7L8/0oxwRj3eI6ZVMax7a1qgnK38DmyaVAdsExjxMCOc71y4AiQWYz50R/wBmv4ZyS0wBJI6SKZi8I1uA4gmdCpB+dTRJxvsTXG6D+Bxr2MPgwhEMxDkqCSM45nao8d2gxC3Lih0XKTl/lodjsSdarYvDu2DwrKCcjOTAOgzDeqGPQ3LzupEM5iRv+lBKSS3YUMUp+6rD3BOP33ci4yEZSfYQayvT1NdQ3hF8WCWMSQQTG2ogAe7f0papTXkJ9Pl/6sHoV/l68zHxqI215mobWFA7vU+AmPOTUOKwQaSSRryqNIpNl0BI9r50qhMrQen1NU0wSkFZPI1LZwKqrCTByn4TFCkvJbbJ8QUkyf3FRgpG/wA6ixOAVmJJMkD6VH9jUoqmYnrrVtIibCGGdc2h1g/Sm3LqZF6eKPjVfCYBVYETMEb8op1zBIyqNYBaIPWKuolWzu9t8/rT1ZJ3/OoGwSQRG1SYfAomqj4mh9Jdsu2MP3rOiQWLAHpzJJPIAAknoK1PBOFranKSG2Lgw3oCDKjyHvJO1Ps3woDM6jxXTqeihiAB5lpP+VaPXLPdmPSk5ZdkasOPa5G07NY03UK3PE6EeLmwaQGP9XhYHrAqPtBgu8R7KnI9yznRp07y3t/+sH+ktQnh/GbWGL3LjZV7r1JIddAOZ8RrJdp+0F3G3LZVYtrlKWw4Zh4srsyAySQ45GMorRHMljp7sLD0UsuS1tHz2Ft4pbmHsnky6jmGkhgfMGdabg7gYLbMiNz+/rT+CYW3eRGRgGLAXEO2fNqw6TIPuqPh9wpnu3futopjqdvLasPxNTxtScO56LwbCI+HhlkZ2jqsBUMHcEFWHxrPdouztuzhr4YBbZKO1xFGdgjqWLD7xUAmCdYERyocF/iILNtbd1MyLoGWA2pJJKkwxkk7jetBieP4TG4Z7XeqxuCAhlWJBzCAYk+HYE1vjLHOFXujNl6TqME7nHZ+N0Y0fw/RiEW4RcFsO+YJlUwM2sggDXfy86XhPZWDeVWFxWhGJBtQwhyB7ZMSsyBBMawY1VrHJcOJbLBtpDnXTxLcvnXkwuE+mlV+y17+Qyt/vEvXluTvn71nJPuYfCil6Fce4hY1K3LtX3sx/G+B/Y4uXLV4oDo6XgygnQSCgKz5iPOgOM41YbdLsjrcX/8Aivb0wqXrb2rihldSIPMH2gfUV4f2o4CcO1xWAi22UN+IHVG/9JHvmmQy6kotcmTJiUXqT4ObjqIoAF9V5Dv4HwCbVImIFwZl0Bk6bgxG/PY1krjk71puAkC0ub+rTynmKPLCKjwBiyTUtmERibaKCQeklufwrqr466jIACAc3TfT50tIUo+B1z8sYOFazm+VK3DP6qI0gpAyigOHQZn5UlvC5iRO1X2NQYf2mqFDDw0HmflUS8LExJ01oiKbz91Qsrrw0dTSjh4HWrYrqhCkeFLrqdaenDBtrVur/C8LmObkP2f0oZOlYUI6nQc4bbFm2CANBp6x+QoTi8XLEzqTV3it8gACs3LtdRApNy4fAsHWNzpy1HrsKzJOTo27R3Z3F7r3mWygLHcgchGZiegC86uYbs1ig+GKqhbK17KpAYAN4SWGUyYgQ3KtPw/ha2rfdqAblwFc2hk3CA7EjcmASRoAsDRgaJ4Vx9oukaKDbsJ/gQZ3PwVvjW2PTruwl/kZQioQSr49zyu013D3GBDIwJBDAidefWnYrGs8T8BXpOMxdl7eJ761mFkAu0KZZxmyj+oaDXqKFYj+HyXEFyzcZMwDBXE+0AQOo0PU0mfTv/judXB/kcW0s0NL889r+a2YF4YjW7FplZB3124sM1lSSgRbc96PFbzM0qoMzB1y03vlGNv3AAEttdbQQAobLoOXhYmPLrRMcFxdtLdkJhrgtszISbkgs05jDBT4iIkH5mnYfggsXl7xs/f51uxGUBleAJ1hmYwT0HWjnC4RSXHJj9uo5MstSevZV4/jYGcN7YHC4m6XQPavhTet6TLINVJO+UqCJg84MEXrfF7Nu+t61ez4fEfy7jGQUu2x4DcBHhYrM9SWYaRXnnaR3XE37bEwt65/3mPlFQDGMlpsryrQGHWDmUnnoQCPXzo7enS/0Aljxy9cFW2/xPceGcZVsrI06xMH8xQj+InCxcCXCmdWIVo9Syn/ALx8KD9hePADK0EETr51ssVZ7+w9obMrBT0MyuvkYPxoccqOdkhex5Q/B7DHS2AAI3Op671OnD0Gwj3mn4Y+ETvrPrUwopScnyZ4xSKx4cnT5muq1XUIRDmrs1AGfFdVj3fpU+Ie/C5SJjxetG4V3QGr4BdjUOHbxtQzCG/rnYEQY9eVV8mIB0cDrrv8qigr5RNXwNLnpufxe6g9w3yBDCY19etLhxe1zEbGPy5VWnbku9+A0Hpc9Zo2sT/835n9KlxXfMFhypA1jn51NKvkmp+DQpqQBuTArZcKwgVQOX186884Aty2zXLz5lAhR1c/oAfiK2C8YPdBQPE3yFJybOjVii6st8QxAZ8oGgETVTBqLT3Lz6M4yDqtsfdHQvJLRrBy7zHJdyLmb3eZ8vT99KHYpmZvESpHlOXnt1jr1mrg1D1yCknP0RVmrw2Jy2mvvALLAJ0CJz9GO0DYHqTFrh6lCxfe2rPc/wDq3yIX1FtIjq5FYjGtdJt5GVVU5tZnNuW8QILTEToI2O1XcPxC/ZRUDd4HMsC+pYxLZ1w8hcuUAMRlLGZMQ38TitKxb6XLTdBBrDPhrNtgQ+LxDXbkgyEzSZ6QqqffWsOJhS0aDYdSdBH0HmfKsrjO2ZNslLItwCSbtyACoAOZVQhlBgTnEmBpNVcDxe+xtIzl1chrmZFBVOtt7eX7p2dBEiDJFMhkxp0nYzP7TKrcaSbf1/0kl+hqcKuhdjA5keQOYjyUZgOrGelY3FceD8RZCsqipbYDk4PeaeaOVWf+FWn7Q8ZGGwty5lnKqZVgwGLL3amNl0kzygbmvGreKuI5cElySWLc2mST5zr7zRZntSEYVT1M3fa7sAcRe+0WnUFwuZHnxFVCkhhsSANxuDrXn/GOzeJw4PeWWCj74GZT0llkD31qeEduSrDM+XkQ4LD/AKf0FbHDdpkYSQPVW/U6HyNIuuTXqdUmeTcC4llgTqp01+FewdkuLi6i67R8aVLNi7rlQnzUfmKkwfDrQYaC23IppPkYAn0IoHzaF3tTMf2mtraxd5dB4swGn3wH+pNDu+G8j4ijn8Tuzy3Gs35MwbTHrEuh59XHwrEng65cskiZ9KZUa5MkrsMjFL+IfEV1AhwFerfGuoqh5+wHq8E54tb/ABCn3OIII8Q119aYeEWv/l/X9albh9toBQQNqH0fEv1ENviSMYBHzpv+17fX5GrtjhttNQgpjcJs/gHzq/RfcnqI24qigEnfbQ02zxZGMA6+hqZ8HbIAyLA2FR/YkTUKAfKq9NF+oibjdvr8jStxRAAeu0D8q77EhMlF+FajsV2bGJv7KEsqbkkCA8EWtD/XDeiNRJRbpIG5JWwVwlTcOYjRSQB9dOtHWVFh9fMD7x6+X+hqrwHCG3aCOsOpZWU6FWBgqeciiOEwAuXkT7pdA3oWVT9Y99ZG6ludFe7sEsFiFssGuoXutbV0tiItqxYLmJ2MKDEHRqstZwuLf72GxDnZoK3GgDYHK5gDYo586Fm/nvd82xLFv8LEH/pge6ak46tuSF1TofzH72rNLI5XJ8GuPSqNJNqXko8S4RdsPD6E+yQZR4GoVoGsSchAI321qC3YlSrIGE6qdRziI2MayDI5UX4Z2jUr3GL/AJllo8bkkpGoztuQNw85kiZI1UomETDzbujvEuA9zc0mRrleBGcDWRowEiIIEhji3cWFLPOP5eVb/uBb2Dw1wIotbiTN682UoSB4WeM2kzr9RRHDWbVpyFREJPiygAu67k/iyyfh5mgt28ysDbjOxyg7hSfvRz2BipcBazXPs+cqrIWuN954IIQsQd5ZiOYG2ldPFkThZzc2JxnpXBS7d8atXslhbgZh3lxwhU7rlifZLAF2AnYb15/icdrAOaABnIIzAbSsxI2nfSvbW4fZupkuKjqCVKuM0FdwS0mR1kHUGYNee9s+xC24vYYBLY0uozaW2/EGY6qZHxU/e0jlqYyCUVRkkxin2hHmNv1FbXg3BM1hbl28iB/Eg3YKJ1kkbxOXXbz0zC4RbSsQFu3AqkZhKAMJVgPvyJgnSQBGootcvNc7k2rnfB3S2xByoLiiX8LbB0M6feTSZio4NlOcFIM2wy/7nEJcAHsk5Wj/AAsdfcTVzCdpmA8e8keIcx7Q15iRI5SKBcRw17CsudQZAuWyV0ZJ8LQZE9RG9HuF8QOLsNnQLMKzKEbWQQSjHQ6DUeYHSs9U6ZteF6VPs+4S4/xFbuHtpcXLnJAaCQjQuViwPgjNPmJEETHnuKe9butbZAY1V0Mo6/ddW2KnkfcdQa9G79AIQ2Jz4gG2wNlmQIFW2xQZGkR4SNoPI5QvF+HhrSXFtBDGYLacMgtGIyjMTIaZyyNZ0mK0JUvJmz4U4XHZr7/yYQ8Tuje39aWjDL6V1XqXg5ml+QRe4jeBIFrYnkf1qdcTe7vMLfinby9Jq5avDMamZuYqta8F6X5BVnGYgsJt6c9P707FYm/mIVARy0Hz1oiMSDyilW5U1rwSn5KFpr5tsSgDTpt9Jqs/2kwCgifL9aNjEUy5eBqKXwJXxBV+1iA3hUEe7869Z/hM/wD/AI3D2yji7DuSsXSRKAayMqlRl2lp1zNHnRv1uf4c4lrdnFXSxCLkUCdAxBLMB+KO7X/NHSGYpbpUDKJp+0XCrF4FvEtxAPHbjMANsyxDqPiOorP2uDPYi8biXFSHXKCCchDabjZdiZ1qxwqxiL13vbZAA2LE6nmPPz5euwNY2x/KZLitaW6AGZBmUGRPLwHSASI135Uc8UclutxkMjhSvYwuKHdu9vcKzKPNZ8J9GQqfQ0LvYojwEz+Ak7jof6h8xB6xqO1XAisXLXitgBVI18P3UY/iX2VP3lyj2k8WJxlzMCD+yPoRXCnjljm4y4PSYMsc0FKL3XI/7RHOtL2b4mLqHCXSQrD+Uw3Rl8WVfNYzp/hZdoFYR8SQYOv9Q/MDb1GnpRPhTkuhQiQysGnRSrBgSegj4TRRi4MHqFHLBp7Nbmu4Bw1mxBFxf90zd9rAGXNmCno0EjnDTWD4/bxNvFNcksbd1ipUewVcwMo2iAPdFekxh3JvF79tyS0WyQAtuFDsMhEsFA1J5aA601+whvL3lm8kv4ypVlQZvEArAsQNQDMwZ32HVx4XHGkvmcSfUt5Nb8UYng3b9vtbNdUJbvhUuBJ0YAItwZiTMQp128wDRvjvH7Vyxcm4rLew19Si+0Gs5+7Z0HsSTqDEZRyBgV2q7Hth2/noFB0F5CcpJ5ZiB4vJgD0ka1mr961bdizMxZCpVQPEXTKzBiYXrsdarTT3HLJHInRVwRFy3aJzTZdUbJOY23MoRG+V509KPcN4imHLWsTluWYIFq2BnD5g63Bd17vKw03OVoK61mTxbKCtpe6U75JzMP6nPiPoIHlVQXyKbJvsJxY4L3ze9ou093GPnussAEIijwqpjRR7hqZJgdAAP4Vxm5h2YoFhgAQw00MjmPP41mbOIdjGbKOZGkCp8FYLsIBckwo1JJ9PjWV43dtnfXV45QWOMKX0Rp8Nxkm6rsS/jVyog6IdAC4YaDQb++rVzjofEZF7yzbRy1sSzMSGLKzkNB1zexGp33NH+GcMTC2ArvYYBkcm0C5v2bxyG2+UgkKdBBOoG3hmr2gS1Yw5SL2dLtwC5fREJVTblvZ7xt8okgQDpOzVBpVZny59W8I09+ONlz/ezMrd4MHGrHcnTQCTOUDoOVLTRxhOTfI/pS0XrPO2ilZQttdafNx+lS3LGkd6QeuYGPpQjD3crSwEeYopYxCOYAG07DpUTbG5sSg6R32OP/OL+8LTjaWZLf8A5NPpQ8Y+2HuGPCwgac4q5hOIW0tJIkgawBRNSEWhRkEifi5+VRNatn/zWXyBkfOnXuJIwIC6kGNI99DCjUFyizXgwxyJtoPWrFkgeIHlqzAn1Ao7wjj9u0gwxDBA7XGyCZJCgSS0kQP+qsxw3iQtWyGE6zpG1bLgXYa7fti+HVO98ahgScp9kmBp6TQtzq0aOnhhU5QzOl9z0PsrxOzfRu6Dnu8oJZQsTMZYYiNDtWgSSIz+UFZms92X4cMLZFolWeWZyubViep6KFHuNaG3dEaj51sxXpWrkw9T7NZJey93sRfYbY0FtGJ6osRz3G1AuL/w8w2IaZa2/MpBHvB3+NadZPl+/mamW2BRSxxmqkhUMkoO4ujz+x/B6wDLYi6w6BUX560ST+H9i1JtgsOQJ1Hv+97zWuOn6U02+vwqo4cceEFPPkn70mY58ElksEEswhgSSqrI0PWSNttOfKG3iXzSG8XWY/Y8q2eIthgBkVo2zAED0mh1/s8rbSpP4QAB7j/arafYFSXcp3uJhbcYjIbbAhi8AMDpBVvCw8q87472C4diCzYTEdxcOoRlbuZ6BiCU5ahiB+GNpuMkA3LqL338x070lsoKsVygMZgQB4fDMwTQGzxVw0NzPIAfTX61lnmXDNMMLfqRisdw97NxrdxSjoYZTuD+4M7EEGq2WvTO0vA/tVlGQTeUQktqyc7ck8t16ajY6ed3LJUlSCCDBBEEEaEEHY0CknwboxtbkdpJ06/sVvuzPYe7kzXLTA3SBZcW8xS4CpXMHKZA4Oj6jUHrQrsZwhbj944BS1DXAXFuEzBSQxB115AneNa9L7tT4c2FuOo0bv70ubdsXcLcJYgM2VWVvhKjQGqe4xwapfXv/P8Ab+YOti9hc/8AKvWLLvbBNqygZFZT3hLEkqZUk6kBramddcxxe8t29ecHOjtpm3IkEGOWnLloK0PatkS33SoAWJJIxDXQUYrdXTQRLsBOuhOs5qxeLcqVVdydfQCB9aXK3JQXzNccax9NPqJbbOK/WlfL/tl02hyMDkAYAHurqE3mxGdsolJMaDrXUzQ/J5nUvBJd4IsHn6mad/s5UiABI/KKkGJuEMMqDQx4ifdUV27dMeFfiaBfMZJt8g8cPTvLq5RCrMdDG9FODWEaxbzKCRMSPOhwW53lwwNV35e7WrXCi4tKIXnufP1om9gFHfgt4rh1udEAPOBVJeHplPh1nqelWb2YmWKAgQAJqvbtvr4lihDTceC/huGKzBFScxVevtEDn617ZhMCFReSqAFWYAVdF230Ary3sMmbHWQYOpIHVltuQfdE+6vYLzhVBPu9egp+NbNgOyILHQD5n99BNTYa1OrfD97elUOHcUW6SPEHA9kjbUggkSoiOuvItvRS3vTl5KkmnTLC0ly7H7/c+lRXL8aDUnYDn++tSWbUanU/T0/XnRgMqYkMiM7nQSTH3VHKeem58tPMTwntKHLAI1xvuqg0CjqxgKJ585FBP4r9qXsLZsWioe6c7zrFtSQBHVn1/wDtmqvYHtY5uOjWJTKGN1CfCQSApU7kySADOh6UmU6kMik18Te2XvPuFtDp7R+R/SpMTa8DB7hVSpBZfBAjVgw1UgazOldg8dbvILlt1dTMMpkSNx5EcwdRzAoH27xpWwiLB71iGkSCijVT6kr8DRt0rBSt0AeH8O7iwtvN3gg5swGuYlm06STQXjfDlsNaxNpIFtxnUdDpmA5bke8U7hV64kJmzKNFncL0J+9A0n0o9fINsgiQRBB5jmDXIlcXTOrF7Wig6IwDATzVhz5g1gO21hXxjEb5LeYQdWy/XLl3reYWwFGUbbieXvrNcJwyPjbmIuvaFtb5tkXFLk5w4VhbGjKMogtpJ2MUWJWzRjpW+a4QZ7L4FMKom5hxctMly4yWzeL2L4tq4znwwMwHh08zJk82PVFhsTZdbeUFbmHjw4fEwABGvheAOR2jVqYuOyWshxlwNbt4mwxWwB/u8uQwNoBX4/dkkhe13HWdmsi81xFe5mlAknvJCwBJAyg6wCeWgrVKairf9+4zD08s2RQ88uu3neH6896M5j8XnYuQq6ABVAUAAAKABtoB/fes1jEfVy3n6dKJY7EMTAAgeca1UuKxEELGk61u6PFGGN5Je8/2Ob/m+teTKunxe5Db5vu/04+pd4ZjO9SefP18q6mW1A2gDyrqxNSvZGRNJckfd+X1qQWj0+tS5V/EakCDqaRqY5wRQOG8R05VNhsPCgRUhVZ3NSJljc1eplaERPa12qJbeh051czDzpe9U1WphaEaT+GeBzY4PGlq27H1YC2B5e2T/lrf8ezkrbQNLhmd1zApaQLKow9hnZlWfaguRGUQE/hbaUWL9yDLOFMiBCrIymNfbYHXSBtWoxmFZwJLRvCFQNJicwOb1jlW3E6imZppOVAnBXHUnusMEWd8rbZUUBBI0i2ummse8yuJJAUDxkAka6dZPID58qoYIXSXXvC6TAZlSVHTMkBz5QI5milpAghfedyT1J50UXaJNU6uyaxaCakyx3P5DoPKmXMVqAKY086EcZvw2QaHLqekzH61cnSsqKtnl3aW8+Ox7MgzZmyWxP3EkKfIQC5/xGtZh8B9kwjqplgrtIEZrmUxA30gADyoB2QIF5j0tH/uSrvEeIM4Y7LJjXyB299c+eRvk3YsS5MtwPit/Ctnw9woTEg+JHjbvF5+ohhyIrWD+JFnF2+6xKnC37bTrLW20IOVgCygg8weWprN2rUsTVfiXDkushmMszESRyE9Jn41MWZ7xYWXHBNSNngHVvEpDDqpBHxGn+tXs9DOzuCFvDqAN5b4mfpFEG9n3/Ks83bsbSWyEt845flQW7wnEcPstdw9xms3QO+RlUsmsi4rR9089ImTO4MXboRfWB8SKv4zFE4W8yCSLN2BE65G0ynf0p+DJ7N/uheSDlVc9gV2k7YG2hNvE3na6SU8C2wA5tgMfvf+U8QPvcueNxd069Tuf78zVPCXSwy3AdSTrMxC5T7ogVZYD/SnRh7SbbWy4OjnzLo+nUMTWqS3aq18q+36sqG3Sdz5VZyjzpQg861zzTSPNLFFkAsHoa6rptDrSVj9vI0eyiVFtjyqYAU8j0+VOUGkWaGiuwE8q5IqeDS5G8/jUtFURU1fKiXD+G3Lp0mOp2/vWm4fwRLUGMzfiP5dKFzQyMWbrs3wtrWEsW2VcyW1DZdfFqTB23J16zVjFWNCX0Qcpgf5m/vHrWDxONKwFJEmNDH0oFxjialspJfLuTr9a0filVULXStvk3eL7XYZDlF5GI0y22Vo8gEJiqyduEGyqo/raPlvXm2XxM2ULmMwNvTT9yadm8qn4iQLxRWx6gvbq1z7s/54/I1mu03aYXM3dRNzQ5TOVcoB101P61lQPIVwE/s1TzOSoixpcBfs3bIN5oiLYHxJP5VDxTFAgACNBHuEVc7OGFvei/8Au61UaCzMdQoEeprLLc04tkDgPDA/f70pvdH9xTyc2vKT+VdsKKOyFz3kbZLWS0OXL3DSqz3auYlv5a1QilvkcitxLFRkA9T8IFHeHYkqFGhka+vWKx2IxWe63QGB7ufxmjnDMTOUeVVbsklsZzjWAFu/cUQFDSo6BvEPrVE2h+5ox2hecS3+UfBVn5zVQJ1NdaGT0qzmyjUnRQNsdf38KUWh1+v6VcNkE+1S9wPxUrJksOESuPX9/Ckq0bY6/KurNY6iqSeg+P8AalE/sn9KXveu/un4TVhMPcI0Rj8B9TVaJeC3kgu5Vg9B8T+lW+F4E3XggQNW326baf61y4W4dO7PvgfOa0eCwgtrl35sep/ToKVLYZCpbontQugEAVDxDigtqetV+JcSW2N9ayOMxz3joDl8gaBW9kP2StlwcZLTEliT6KOp896gBI5H3/WmWsWFEBY9YE1bs4gESD++lO0OKtiHlUtkQi+en1pc56fOrQxA/YpTe8vkP1qrKori4fwfM0kt+H51N33l9P1puczsahVBPgDk96CI8I89if1oXduGGHUiiPBrhNwgrEo3PpB/Kq2EsZrwXlmqMZF0heKkILSIvspJ/wATmZPnAWqALMQuX2iB8TA+tX8c5Nx4iMxHuBgfQVe7JWScdh9AYuZoG/gVn/KriraQqT5Zt7/AhlUKuJeBEi2iz/luOrCgPHbPc2nPjVgBC3bZRiSQPBujwSJysSBy0rXtwbEEsRfuKz6kq6LB5KqCy8KB/UeZMkyc725uX7eESzfYXGe7IfKAStsSSY0JlkEhV2Ola8mKCi3QEMj2V3+/+jz/AAZ1Mzy3rTcKTVPf/as7ZEORMmAfdJA+ho/hbmW0zdEMep0HzIrA95GpP0gLHY6bjHXVmI9JMcqZ9s9YqRrA5fnTggrZGSoxtOyucUOhpVxPrU8U8ClyluMS2K4vjy95P6V1WxaHP9/GupdolAc4e9bOzIT5ss/SmFbhPibbqzVp+0XELborgOmQEsWAACxrsxnUUzsJhLGJxVt2uoUWGCs4GdgfCCrHXXcb6RFdl4oKNnNU25VS+gQ4b2bexhVxFwkyxFwGT3IkBSRPPUsSJEpyk1BxbiK2l3rdtauYfEOw8dm6gzS2zL4Q3i0Y5SEO2ZVQ6kMK847WcJs95/JDKfwZj3ag/hESCegIA6cq52XApNVsdTHmUVv89v2Znrxe8ZMgHbQmfSpFYr4RcIHQIdPjVpOFNl035jQ/OKT/AGS/T9+gitEcOKMe31Rjnmyzff6EDcPzGWcn1H96ksYIKZDfLf51ct4NwI5ekfUmpFwh5D5itOnp63a+oj85PZP6EaoOQFSg+nyp1vDMDVnJ6fEH8q5fUY4Qdwkmvmb8M5SVTVMqMpppFXQKclonYE89ATp10FZkPA3EOIvh0N5FzZIB0JEPK+KNhvrprQnh/bjxBu7UmZ0J090fnWvBIcrmhkmUOkEgSSInkP7UvEeBHF2FTvbFtlfMhe0wZpQju86ZmIBJM5eQ00rqdKseyyRMWac93Fg3U7jfXnudfWi3ZrilnCXzfxD5Eto5HMszAIFRd2aGbQdCTA1qmvZVsCosnMdyH/FtJUcgNo+u9Q8O7EXeIYkmP5VsBSzSEk+IzlIZjBHgUiebKIzY8cPza8Dckvy78lztL/EC/wARWzYw6tYt4hroiXNxxbgLJsqxVS2aVVWnLBMTD7XZz7NYSzdZs5IdWNh1tB2ADWzcL5xm/l+0gIyyBqa2H+wsPw4WzZtrdxV0ixYLwNSCSFVQFtWkGd2yCYBkktqK4TfxFxgtjEXHQtcCXnMoQGjE411PgMvNuxZ9nQsQQCa3yjqVMxRbTtHn3G+yWKGTEYctdY2rXeLbaXVsihsqqZdSROknfSNaC272Kut3M3A5kAPmUgqMxMHYgAnadPOvoa9wuzbtk3MqqFOZ2IBIUElmYAS8AkkCdNNq8d47/EcG6psWrRFqVs3bytfuheua6zKs6mIMTvR456eUi5b92WkSANcxgSdpI3MRpNS0I4T2jbEvldUDAfcREnaJCALO/KtAmCuMNEuR5I31iK5souLo2xkpKynkpcv71qweHv8AeAHTOyKf+phFL9jjd7f/AKg3/ZmoGmMTRWnyPumuqz9nTndX/KHP/tFdQUXaB3aTBvesm1bBYsRmAYAwDOmYxqQK7BdkrmHFrEXrpwRQEW3zKwU5GULGZFDQXb2yWzHSQZjw1xziJVyEvZXDpkByopJAe54LQAgtcaYVZgnSt7qMIWZSRnTU9+xILoo/m4hReuA57kZUVNTlj72/DHTExZncjzrA28fcxYexi++S5czPcDEWpAzfzrXsrIEQAQ2wJ1g2SSSxOrGTPMnU1eN5bQvFQBJbNEZoFtjl01VdzBYjzJ0AY8WU7K3xX9azdS3Kh+BUmXCvnSqf3pVT7e3JG+K0q4x/wfEisuk02XfjTvdVW3duN7KE+kH6VK9q8N0y/wCJkH1M0agynJIlJP7/ANaTMfKqTYhxuPgZ+i1GOIgbhj6Mq/MqatQYOpILWrLsYUEnyE7egqzguE3D3jX7dxLSAsSVYmEGckKAeQ/CdvM147f41d713z3FJYzldl+YI5QPdUq8bbcNdnmcxMzEgyTO1bceFR3bMeTM5bJHu/C72FxNpnwyrdyiLlsDJcOkg5TqDzVhvEa6gXOC4LDOcy3bhKz4G0ZeUEEaxG5mvHuw+MNvFi4bHfSjAorKhmAVYbDQqPnXpVvtRfLZk4dbDn7z4gT78tkzTrQCTHdrMMWxJ8a5QqZQ9xQfZB9mZ1MnbWa7gnA+JGyqLiBh0lmixaQsSxLEtcumWbXcADQdKAccx197rXLhRL3hICqWRcoGT2vbiBvv05VhuL9pMddLLfxV3qQ1xgp/wgHIfhSMbWqTGztRSPWeI8ExS/8AxmN0+89y1PnCgkAe8Vj+O4i1gyLr37mMxSsGtW3ui4tthqLj27ZyjLoQpMkgaASa84kGNiTvIJPuAGtGOH9nXue2zIvLNp8LYB+cU55Et2JUW+CvxTjOLxFzvb1y67jZmJGX/DsEH+ECqF55iYLayR5xoT9476+e5rRf+D0BnvWjyQfU/pRTAdn7FshgCTyLDMR6SQAfdSHniNWGRH2T4W9gF2DK7iIBKkLodY5nTToKPtJ1IJ/xNNRIvr6QJ+dSZf6T+/dSHJvdmiMdKpDQvoB6/wBqdm9PiaYQfwnXbf6CnBW/D8j8d6AI6V8v+qupQrc1A9QK6qLBfZrGWrWLsE3QlvvULi6oNvU6tv4D/UDE6kGvW+PcdwFu2r4h7TKxKgjLe9oS0KuY6gCTEbTWKwrW86hcPZQTr4S7Ef4nJ+lWeK9j8JcgiyqGdcgCz7lgVtx5Uk+5lyY22O4p/EDhKLKLnaPDlw+3SGYKBWN4XjMPizccC5aCkDKoBmZJIggL6SaJ4zsHhtwp97Maiw/BLdoZUEDoD+tKy54vahmLDJdxDh7IMLbdvNrsfJF/OnfYAToir72/OalaxGzN8aVbU/easvtGzToSIxw7rr7yfzp68PQch8D+tTGww+9HuH5UgDfi/wCkVWp+SaUcuAToPh/rSHCqD7I+X6VJ4hHiHwpGV+qk7/vSpbLpFIcJsk/7sfAflVm1wa3+ED4iubvAeU1Jad+g/fpRKymkWsDw5LZkAbefv3onhbgnWPrQsXmjYUz7UVOopsW0A4pj+OWla5JVToBqByoUeHBjGVY8gPpUuO4jmO3z/tVaxxTxRHzNLlbkFFKi5Z4Ag+6PcFH0FPfhgU6c/IfpTl4nI9n5/wBqW5jzI8PzqOJEWE4dpTfshXqI2jT/AF94qVcfpqPmaS7iQQZUfE1aiVbKzYs7MfifqCa77QNNfofTkaFXcSsnwbHqaWxjRyQH1J/ShotpBX7UBAM/vyjSubFDoap28cp1Nsees/UVOmPQ7IBP76VAR64g8gfjXU0Ytfwa+UfpXVWx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data:image/jpeg;base64,/9j/4AAQSkZJRgABAQAAAQABAAD/2wCEAAkGBhQSERQUExMWFBUVFxcYFxcWGBgaHRgYFxcVFxYYFxgYGyYeGBwkHBgUHy8gIycpLCwsFx4xNTAqNSYrLCkBCQoKDgwOGg8PGiwkHyQsLCwsLCwsKiwsLCwsLCwsKSwsKSwsLCksLCwsKSwsLCwsNCksLCksLCksLCkpLCwsKf/AABEIAP8AxgMBIgACEQEDEQH/xAAcAAABBQEBAQAAAAAAAAAAAAAFAQIDBAYABwj/xABIEAACAQIEAwUFBgQDBgQHAQABAhEAAwQSITEFQVEGEyJhcTKBkaGxFEJSwdHwByNi4XKC8RUzY5OishZDksJEU3ODo8PSJP/EABoBAAIDAQEAAAAAAAAAAAAAAAIDAAEEBQb/xAAwEQACAgEDAwEGBgIDAAAAAAAAAQIRAxIhMQRBUSITMmFxkaEUI4GxwfAF0UJS8f/aAAwDAQACEQMRAD8AwtRsalLGobhNY9Rroq3d6spVZ5zVbtjSiBIh7VTzUX3qnE0LYSVig+dLNNAPWna9arUXpEzUopuvWlAPWpqJpHzXTTdetdJ61Vk0immxSmetVMfizbWZknQD8z5Vad7EaSJruIVfaMfvpTBjbf4o9Z19NKBSWJLGSecz9PfU1qySRG/+vT96U/RQnVYZLSJGoqsPaqC3YvLJVSY0OnXYddQNvL1qxbeTO08ulA1QfzLLDSq+G3NTsdKt8H7P3r4Z7eXKDlOZgusTzoEWVgKdEmjH/g/Ef8P/AJi0p7H4jrb/AOYtXUibeQMKWjH/AIQxH/D/AOYtKOyGI62/+YtSpEteQLXUYPZDEf8AD/5i11SpeCenyBs/pUVxx1HxFdh+FW1MgGR1NceDWySYOuu5qXFF0yrcbXerC3hG4p97htsxI2GlcnDbYBAG9RyiVTIVvDNuKnF5eZHxpqcIQGY286e/CrZMkanzqXEtKQ5ryxuPjXC6v4h8RSNw+2VC5RA2/wBadY4dbWYUa9ar0k3GDFJ+JfjTzfUbkfGmDhFr8I+dS3OHW2MlRNS4F1IjbEKOYj1pExSnZl+NWPsNvLlyiOlNtYG2pkKAaG4l1Ig+2J+JfjQ3i7gsuuwO3KSN+lFjw23+AVQ49aAysAIiCNvMUyDjewuaekGxA6nXaPLf5n4UZ7L8Je/dAXQAyxJjQmIjfefnRvs/hVxGGtIEzAFkvCSDbAVMrKOpbM0gEnMw9C/AUt2rt23aAC+0vMlSoIlvve18KqeTlDoYKald2SN2lGGBVrSvakKRnUPlP3hbO406ztMTWU7VKlvEObYy22ysBEAZ0V4EaR4uXpyr0VDaa2+e1ndVYqFGraezA35Rv7qEcZ4Mt7DPcFkotiFGZcq3FB1Cq0MQubMCQOfUUuMlsNyQtNnn320RMitHwjEA8NxGu15PmBQ82LYBGUQdxFGOHIowGIygD+bbJ+FOi12MrTAH2u31Fc+IQcxUzIhOqj4U9gp3UH3UNom5LwPFW++SQGEkRE7qeVUjiLeYiRz+VFOBuq37UACXG3npVfE2lFxoABDHl51dlblH7Xb6j4V1WzbUnUCfSuqrXxJ6gVauXp1IjnSP30mGEctKlu4whgpDSdtj9KlzsNNfiv60W/j7E2IbgukCCJ56V1izc1zNy0051O11v7ZhUf2htNG15gg/Sq3ovayCLw++PhT7wuE+FoHp8al75uhHqwFONx/2wqbk2IlS5kIz+LkYpLFq5ILXJHSKm7x4J1MDYNNR2sQ7CYIH9TRNTcloacJdnS6Y9Kku4a4QsXCCN9N6fJ11HlL0kNyiember3JsNtYW4Jm4TI002pi4O7Im43wpbN52JBQrG5Jp5dtvD/6jr8qm9/8AhWwzEYRySRcYDpSXcCxQAuSR12rT8O7BY28oYWltg6g3mKT5hcpePPKKIXv4cXbWU3bimXCsEBgHLnPiYjTLsY1125x6krLVN0P7J8O7jCLm1LwWHnJEbafWkw+Ay3S6gKkZQOmkUS4k+S1C7a/Pp+9KpYdyySTAyg/rpWPVbs6EYpJItux7tshyv90kSJ/wjf0/0p17hzXcFcci3cP2e6S8PKXMhH8nOSQDlkzBDKeRygdhFvO02hkQGCz6CZ0AB1J9B76tjiVzusbmw4tjuLkXpnOzEIYiQSZkxEaCKbjTKnTTPOLeCcEHM5HStHwTCn7BjASdXtxPLQ1n+8M7L8/0oxwRj3eI6ZVMax7a1qgnK38DmyaVAdsExjxMCOc71y4AiQWYz50R/wBmv4ZyS0wBJI6SKZi8I1uA4gmdCpB+dTRJxvsTXG6D+Bxr2MPgwhEMxDkqCSM45nao8d2gxC3Lih0XKTl/lodjsSdarYvDu2DwrKCcjOTAOgzDeqGPQ3LzupEM5iRv+lBKSS3YUMUp+6rD3BOP33ci4yEZSfYQayvT1NdQ3hF8WCWMSQQTG2ogAe7f0papTXkJ9Pl/6sHoV/l68zHxqI215mobWFA7vU+AmPOTUOKwQaSSRryqNIpNl0BI9r50qhMrQen1NU0wSkFZPI1LZwKqrCTByn4TFCkvJbbJ8QUkyf3FRgpG/wA6ixOAVmJJMkD6VH9jUoqmYnrrVtIibCGGdc2h1g/Sm3LqZF6eKPjVfCYBVYETMEb8op1zBIyqNYBaIPWKuolWzu9t8/rT1ZJ3/OoGwSQRG1SYfAomqj4mh9Jdsu2MP3rOiQWLAHpzJJPIAAknoK1PBOFranKSG2Lgw3oCDKjyHvJO1Ps3woDM6jxXTqeihiAB5lpP+VaPXLPdmPSk5ZdkasOPa5G07NY03UK3PE6EeLmwaQGP9XhYHrAqPtBgu8R7KnI9yznRp07y3t/+sH+ktQnh/GbWGL3LjZV7r1JIddAOZ8RrJdp+0F3G3LZVYtrlKWw4Zh4srsyAySQ45GMorRHMljp7sLD0UsuS1tHz2Ft4pbmHsnky6jmGkhgfMGdabg7gYLbMiNz+/rT+CYW3eRGRgGLAXEO2fNqw6TIPuqPh9wpnu3futopjqdvLasPxNTxtScO56LwbCI+HhlkZ2jqsBUMHcEFWHxrPdouztuzhr4YBbZKO1xFGdgjqWLD7xUAmCdYERyocF/iILNtbd1MyLoGWA2pJJKkwxkk7jetBieP4TG4Z7XeqxuCAhlWJBzCAYk+HYE1vjLHOFXujNl6TqME7nHZ+N0Y0fw/RiEW4RcFsO+YJlUwM2sggDXfy86XhPZWDeVWFxWhGJBtQwhyB7ZMSsyBBMawY1VrHJcOJbLBtpDnXTxLcvnXkwuE+mlV+y17+Qyt/vEvXluTvn71nJPuYfCil6Fce4hY1K3LtX3sx/G+B/Y4uXLV4oDo6XgygnQSCgKz5iPOgOM41YbdLsjrcX/8Aivb0wqXrb2rihldSIPMH2gfUV4f2o4CcO1xWAi22UN+IHVG/9JHvmmQy6kotcmTJiUXqT4ObjqIoAF9V5Dv4HwCbVImIFwZl0Bk6bgxG/PY1krjk71puAkC0ub+rTynmKPLCKjwBiyTUtmERibaKCQeklufwrqr466jIACAc3TfT50tIUo+B1z8sYOFazm+VK3DP6qI0gpAyigOHQZn5UlvC5iRO1X2NQYf2mqFDDw0HmflUS8LExJ01oiKbz91Qsrrw0dTSjh4HWrYrqhCkeFLrqdaenDBtrVur/C8LmObkP2f0oZOlYUI6nQc4bbFm2CANBp6x+QoTi8XLEzqTV3it8gACs3LtdRApNy4fAsHWNzpy1HrsKzJOTo27R3Z3F7r3mWygLHcgchGZiegC86uYbs1ig+GKqhbK17KpAYAN4SWGUyYgQ3KtPw/ha2rfdqAblwFc2hk3CA7EjcmASRoAsDRgaJ4Vx9oukaKDbsJ/gQZ3PwVvjW2PTruwl/kZQioQSr49zyu013D3GBDIwJBDAidefWnYrGs8T8BXpOMxdl7eJ761mFkAu0KZZxmyj+oaDXqKFYj+HyXEFyzcZMwDBXE+0AQOo0PU0mfTv/judXB/kcW0s0NL889r+a2YF4YjW7FplZB3124sM1lSSgRbc96PFbzM0qoMzB1y03vlGNv3AAEttdbQQAobLoOXhYmPLrRMcFxdtLdkJhrgtszISbkgs05jDBT4iIkH5mnYfggsXl7xs/f51uxGUBleAJ1hmYwT0HWjnC4RSXHJj9uo5MstSevZV4/jYGcN7YHC4m6XQPavhTet6TLINVJO+UqCJg84MEXrfF7Nu+t61ez4fEfy7jGQUu2x4DcBHhYrM9SWYaRXnnaR3XE37bEwt65/3mPlFQDGMlpsryrQGHWDmUnnoQCPXzo7enS/0Aljxy9cFW2/xPceGcZVsrI06xMH8xQj+InCxcCXCmdWIVo9Syn/ALx8KD9hePADK0EETr51ssVZ7+w9obMrBT0MyuvkYPxoccqOdkhex5Q/B7DHS2AAI3Op671OnD0Gwj3mn4Y+ETvrPrUwopScnyZ4xSKx4cnT5muq1XUIRDmrs1AGfFdVj3fpU+Ie/C5SJjxetG4V3QGr4BdjUOHbxtQzCG/rnYEQY9eVV8mIB0cDrrv8qigr5RNXwNLnpufxe6g9w3yBDCY19etLhxe1zEbGPy5VWnbku9+A0Hpc9Zo2sT/835n9KlxXfMFhypA1jn51NKvkmp+DQpqQBuTArZcKwgVQOX186884Aty2zXLz5lAhR1c/oAfiK2C8YPdBQPE3yFJybOjVii6st8QxAZ8oGgETVTBqLT3Lz6M4yDqtsfdHQvJLRrBy7zHJdyLmb3eZ8vT99KHYpmZvESpHlOXnt1jr1mrg1D1yCknP0RVmrw2Jy2mvvALLAJ0CJz9GO0DYHqTFrh6lCxfe2rPc/wDq3yIX1FtIjq5FYjGtdJt5GVVU5tZnNuW8QILTEToI2O1XcPxC/ZRUDd4HMsC+pYxLZ1w8hcuUAMRlLGZMQ38TitKxb6XLTdBBrDPhrNtgQ+LxDXbkgyEzSZ6QqqffWsOJhS0aDYdSdBH0HmfKsrjO2ZNslLItwCSbtyACoAOZVQhlBgTnEmBpNVcDxe+xtIzl1chrmZFBVOtt7eX7p2dBEiDJFMhkxp0nYzP7TKrcaSbf1/0kl+hqcKuhdjA5keQOYjyUZgOrGelY3FceD8RZCsqipbYDk4PeaeaOVWf+FWn7Q8ZGGwty5lnKqZVgwGLL3amNl0kzygbmvGreKuI5cElySWLc2mST5zr7zRZntSEYVT1M3fa7sAcRe+0WnUFwuZHnxFVCkhhsSANxuDrXn/GOzeJw4PeWWCj74GZT0llkD31qeEduSrDM+XkQ4LD/AKf0FbHDdpkYSQPVW/U6HyNIuuTXqdUmeTcC4llgTqp01+FewdkuLi6i67R8aVLNi7rlQnzUfmKkwfDrQYaC23IppPkYAn0IoHzaF3tTMf2mtraxd5dB4swGn3wH+pNDu+G8j4ijn8Tuzy3Gs35MwbTHrEuh59XHwrEng65cskiZ9KZUa5MkrsMjFL+IfEV1AhwFerfGuoqh5+wHq8E54tb/ABCn3OIII8Q119aYeEWv/l/X9albh9toBQQNqH0fEv1ENviSMYBHzpv+17fX5GrtjhttNQgpjcJs/gHzq/RfcnqI24qigEnfbQ02zxZGMA6+hqZ8HbIAyLA2FR/YkTUKAfKq9NF+oibjdvr8jStxRAAeu0D8q77EhMlF+FajsV2bGJv7KEsqbkkCA8EWtD/XDeiNRJRbpIG5JWwVwlTcOYjRSQB9dOtHWVFh9fMD7x6+X+hqrwHCG3aCOsOpZWU6FWBgqeciiOEwAuXkT7pdA3oWVT9Y99ZG6ludFe7sEsFiFssGuoXutbV0tiItqxYLmJ2MKDEHRqstZwuLf72GxDnZoK3GgDYHK5gDYo586Fm/nvd82xLFv8LEH/pge6ak46tuSF1TofzH72rNLI5XJ8GuPSqNJNqXko8S4RdsPD6E+yQZR4GoVoGsSchAI321qC3YlSrIGE6qdRziI2MayDI5UX4Z2jUr3GL/AJllo8bkkpGoztuQNw85kiZI1UomETDzbujvEuA9zc0mRrleBGcDWRowEiIIEhji3cWFLPOP5eVb/uBb2Dw1wIotbiTN682UoSB4WeM2kzr9RRHDWbVpyFREJPiygAu67k/iyyfh5mgt28ysDbjOxyg7hSfvRz2BipcBazXPs+cqrIWuN954IIQsQd5ZiOYG2ldPFkThZzc2JxnpXBS7d8atXslhbgZh3lxwhU7rlifZLAF2AnYb15/icdrAOaABnIIzAbSsxI2nfSvbW4fZupkuKjqCVKuM0FdwS0mR1kHUGYNee9s+xC24vYYBLY0uozaW2/EGY6qZHxU/e0jlqYyCUVRkkxin2hHmNv1FbXg3BM1hbl28iB/Eg3YKJ1kkbxOXXbz0zC4RbSsQFu3AqkZhKAMJVgPvyJgnSQBGootcvNc7k2rnfB3S2xByoLiiX8LbB0M6feTSZio4NlOcFIM2wy/7nEJcAHsk5Wj/AAsdfcTVzCdpmA8e8keIcx7Q15iRI5SKBcRw17CsudQZAuWyV0ZJ8LQZE9RG9HuF8QOLsNnQLMKzKEbWQQSjHQ6DUeYHSs9U6ZteF6VPs+4S4/xFbuHtpcXLnJAaCQjQuViwPgjNPmJEETHnuKe9butbZAY1V0Mo6/ddW2KnkfcdQa9G79AIQ2Jz4gG2wNlmQIFW2xQZGkR4SNoPI5QvF+HhrSXFtBDGYLacMgtGIyjMTIaZyyNZ0mK0JUvJmz4U4XHZr7/yYQ8Tuje39aWjDL6V1XqXg5ml+QRe4jeBIFrYnkf1qdcTe7vMLfinby9Jq5avDMamZuYqta8F6X5BVnGYgsJt6c9P707FYm/mIVARy0Hz1oiMSDyilW5U1rwSn5KFpr5tsSgDTpt9Jqs/2kwCgifL9aNjEUy5eBqKXwJXxBV+1iA3hUEe7869Z/hM/wD/AI3D2yji7DuSsXSRKAayMqlRl2lp1zNHnRv1uf4c4lrdnFXSxCLkUCdAxBLMB+KO7X/NHSGYpbpUDKJp+0XCrF4FvEtxAPHbjMANsyxDqPiOorP2uDPYi8biXFSHXKCCchDabjZdiZ1qxwqxiL13vbZAA2LE6nmPPz5euwNY2x/KZLitaW6AGZBmUGRPLwHSASI135Uc8UclutxkMjhSvYwuKHdu9vcKzKPNZ8J9GQqfQ0LvYojwEz+Ak7jof6h8xB6xqO1XAisXLXitgBVI18P3UY/iX2VP3lyj2k8WJxlzMCD+yPoRXCnjljm4y4PSYMsc0FKL3XI/7RHOtL2b4mLqHCXSQrD+Uw3Rl8WVfNYzp/hZdoFYR8SQYOv9Q/MDb1GnpRPhTkuhQiQysGnRSrBgSegj4TRRi4MHqFHLBp7Nbmu4Bw1mxBFxf90zd9rAGXNmCno0EjnDTWD4/bxNvFNcksbd1ipUewVcwMo2iAPdFekxh3JvF79tyS0WyQAtuFDsMhEsFA1J5aA601+whvL3lm8kv4ypVlQZvEArAsQNQDMwZ32HVx4XHGkvmcSfUt5Nb8UYng3b9vtbNdUJbvhUuBJ0YAItwZiTMQp128wDRvjvH7Vyxcm4rLew19Si+0Gs5+7Z0HsSTqDEZRyBgV2q7Hth2/noFB0F5CcpJ5ZiB4vJgD0ka1mr961bdizMxZCpVQPEXTKzBiYXrsdarTT3HLJHInRVwRFy3aJzTZdUbJOY23MoRG+V509KPcN4imHLWsTluWYIFq2BnD5g63Bd17vKw03OVoK61mTxbKCtpe6U75JzMP6nPiPoIHlVQXyKbJvsJxY4L3ze9ou093GPnussAEIijwqpjRR7hqZJgdAAP4Vxm5h2YoFhgAQw00MjmPP41mbOIdjGbKOZGkCp8FYLsIBckwo1JJ9PjWV43dtnfXV45QWOMKX0Rp8Nxkm6rsS/jVyog6IdAC4YaDQb++rVzjofEZF7yzbRy1sSzMSGLKzkNB1zexGp33NH+GcMTC2ArvYYBkcm0C5v2bxyG2+UgkKdBBOoG3hmr2gS1Yw5SL2dLtwC5fREJVTblvZ7xt8okgQDpOzVBpVZny59W8I09+ONlz/ezMrd4MHGrHcnTQCTOUDoOVLTRxhOTfI/pS0XrPO2ilZQttdafNx+lS3LGkd6QeuYGPpQjD3crSwEeYopYxCOYAG07DpUTbG5sSg6R32OP/OL+8LTjaWZLf8A5NPpQ8Y+2HuGPCwgac4q5hOIW0tJIkgawBRNSEWhRkEifi5+VRNatn/zWXyBkfOnXuJIwIC6kGNI99DCjUFyizXgwxyJtoPWrFkgeIHlqzAn1Ao7wjj9u0gwxDBA7XGyCZJCgSS0kQP+qsxw3iQtWyGE6zpG1bLgXYa7fti+HVO98ahgScp9kmBp6TQtzq0aOnhhU5QzOl9z0PsrxOzfRu6Dnu8oJZQsTMZYYiNDtWgSSIz+UFZms92X4cMLZFolWeWZyubViep6KFHuNaG3dEaj51sxXpWrkw9T7NZJey93sRfYbY0FtGJ6osRz3G1AuL/w8w2IaZa2/MpBHvB3+NadZPl+/mamW2BRSxxmqkhUMkoO4ujz+x/B6wDLYi6w6BUX560ST+H9i1JtgsOQJ1Hv+97zWuOn6U02+vwqo4cceEFPPkn70mY58ElksEEswhgSSqrI0PWSNttOfKG3iXzSG8XWY/Y8q2eIthgBkVo2zAED0mh1/s8rbSpP4QAB7j/arafYFSXcp3uJhbcYjIbbAhi8AMDpBVvCw8q87472C4diCzYTEdxcOoRlbuZ6BiCU5ahiB+GNpuMkA3LqL338x070lsoKsVygMZgQB4fDMwTQGzxVw0NzPIAfTX61lnmXDNMMLfqRisdw97NxrdxSjoYZTuD+4M7EEGq2WvTO0vA/tVlGQTeUQktqyc7ck8t16ajY6ed3LJUlSCCDBBEEEaEEHY0CknwboxtbkdpJ06/sVvuzPYe7kzXLTA3SBZcW8xS4CpXMHKZA4Oj6jUHrQrsZwhbj944BS1DXAXFuEzBSQxB115AneNa9L7tT4c2FuOo0bv70ubdsXcLcJYgM2VWVvhKjQGqe4xwapfXv/P8Ab+YOti9hc/8AKvWLLvbBNqygZFZT3hLEkqZUk6kBramddcxxe8t29ecHOjtpm3IkEGOWnLloK0PatkS33SoAWJJIxDXQUYrdXTQRLsBOuhOs5qxeLcqVVdydfQCB9aXK3JQXzNccax9NPqJbbOK/WlfL/tl02hyMDkAYAHurqE3mxGdsolJMaDrXUzQ/J5nUvBJd4IsHn6mad/s5UiABI/KKkGJuEMMqDQx4ifdUV27dMeFfiaBfMZJt8g8cPTvLq5RCrMdDG9FODWEaxbzKCRMSPOhwW53lwwNV35e7WrXCi4tKIXnufP1om9gFHfgt4rh1udEAPOBVJeHplPh1nqelWb2YmWKAgQAJqvbtvr4lihDTceC/huGKzBFScxVevtEDn617ZhMCFReSqAFWYAVdF230Ary3sMmbHWQYOpIHVltuQfdE+6vYLzhVBPu9egp+NbNgOyILHQD5n99BNTYa1OrfD97elUOHcUW6SPEHA9kjbUggkSoiOuvItvRS3vTl5KkmnTLC0ly7H7/c+lRXL8aDUnYDn++tSWbUanU/T0/XnRgMqYkMiM7nQSTH3VHKeem58tPMTwntKHLAI1xvuqg0CjqxgKJ585FBP4r9qXsLZsWioe6c7zrFtSQBHVn1/wDtmqvYHtY5uOjWJTKGN1CfCQSApU7kySADOh6UmU6kMik18Te2XvPuFtDp7R+R/SpMTa8DB7hVSpBZfBAjVgw1UgazOldg8dbvILlt1dTMMpkSNx5EcwdRzAoH27xpWwiLB71iGkSCijVT6kr8DRt0rBSt0AeH8O7iwtvN3gg5swGuYlm06STQXjfDlsNaxNpIFtxnUdDpmA5bke8U7hV64kJmzKNFncL0J+9A0n0o9fINsgiQRBB5jmDXIlcXTOrF7Wig6IwDATzVhz5g1gO21hXxjEb5LeYQdWy/XLl3reYWwFGUbbieXvrNcJwyPjbmIuvaFtb5tkXFLk5w4VhbGjKMogtpJ2MUWJWzRjpW+a4QZ7L4FMKom5hxctMly4yWzeL2L4tq4znwwMwHh08zJk82PVFhsTZdbeUFbmHjw4fEwABGvheAOR2jVqYuOyWshxlwNbt4mwxWwB/u8uQwNoBX4/dkkhe13HWdmsi81xFe5mlAknvJCwBJAyg6wCeWgrVKairf9+4zD08s2RQ88uu3neH6896M5j8XnYuQq6ABVAUAAAKABtoB/fes1jEfVy3n6dKJY7EMTAAgeca1UuKxEELGk61u6PFGGN5Je8/2Ob/m+teTKunxe5Db5vu/04+pd4ZjO9SefP18q6mW1A2gDyrqxNSvZGRNJckfd+X1qQWj0+tS5V/EakCDqaRqY5wRQOG8R05VNhsPCgRUhVZ3NSJljc1eplaERPa12qJbeh051czDzpe9U1WphaEaT+GeBzY4PGlq27H1YC2B5e2T/lrf8ezkrbQNLhmd1zApaQLKow9hnZlWfaguRGUQE/hbaUWL9yDLOFMiBCrIymNfbYHXSBtWoxmFZwJLRvCFQNJicwOb1jlW3E6imZppOVAnBXHUnusMEWd8rbZUUBBI0i2ummse8yuJJAUDxkAka6dZPID58qoYIXSXXvC6TAZlSVHTMkBz5QI5milpAghfedyT1J50UXaJNU6uyaxaCakyx3P5DoPKmXMVqAKY086EcZvw2QaHLqekzH61cnSsqKtnl3aW8+Ox7MgzZmyWxP3EkKfIQC5/xGtZh8B9kwjqplgrtIEZrmUxA30gADyoB2QIF5j0tH/uSrvEeIM4Y7LJjXyB299c+eRvk3YsS5MtwPit/Ctnw9woTEg+JHjbvF5+ohhyIrWD+JFnF2+6xKnC37bTrLW20IOVgCygg8weWprN2rUsTVfiXDkushmMszESRyE9Jn41MWZ7xYWXHBNSNngHVvEpDDqpBHxGn+tXs9DOzuCFvDqAN5b4mfpFEG9n3/Ks83bsbSWyEt845flQW7wnEcPstdw9xms3QO+RlUsmsi4rR9089ImTO4MXboRfWB8SKv4zFE4W8yCSLN2BE65G0ynf0p+DJ7N/uheSDlVc9gV2k7YG2hNvE3na6SU8C2wA5tgMfvf+U8QPvcueNxd069Tuf78zVPCXSwy3AdSTrMxC5T7ogVZYD/SnRh7SbbWy4OjnzLo+nUMTWqS3aq18q+36sqG3Sdz5VZyjzpQg861zzTSPNLFFkAsHoa6rptDrSVj9vI0eyiVFtjyqYAU8j0+VOUGkWaGiuwE8q5IqeDS5G8/jUtFURU1fKiXD+G3Lp0mOp2/vWm4fwRLUGMzfiP5dKFzQyMWbrs3wtrWEsW2VcyW1DZdfFqTB23J16zVjFWNCX0Qcpgf5m/vHrWDxONKwFJEmNDH0oFxjialspJfLuTr9a0filVULXStvk3eL7XYZDlF5GI0y22Vo8gEJiqyduEGyqo/raPlvXm2XxM2ULmMwNvTT9yadm8qn4iQLxRWx6gvbq1z7s/54/I1mu03aYXM3dRNzQ5TOVcoB101P61lQPIVwE/s1TzOSoixpcBfs3bIN5oiLYHxJP5VDxTFAgACNBHuEVc7OGFvei/8Au61UaCzMdQoEeprLLc04tkDgPDA/f70pvdH9xTyc2vKT+VdsKKOyFz3kbZLWS0OXL3DSqz3auYlv5a1QilvkcitxLFRkA9T8IFHeHYkqFGhka+vWKx2IxWe63QGB7ufxmjnDMTOUeVVbsklsZzjWAFu/cUQFDSo6BvEPrVE2h+5ox2hecS3+UfBVn5zVQJ1NdaGT0qzmyjUnRQNsdf38KUWh1+v6VcNkE+1S9wPxUrJksOESuPX9/Ckq0bY6/KurNY6iqSeg+P8AalE/sn9KXveu/un4TVhMPcI0Rj8B9TVaJeC3kgu5Vg9B8T+lW+F4E3XggQNW326baf61y4W4dO7PvgfOa0eCwgtrl35sep/ToKVLYZCpbontQugEAVDxDigtqetV+JcSW2N9ayOMxz3joDl8gaBW9kP2StlwcZLTEliT6KOp896gBI5H3/WmWsWFEBY9YE1bs4gESD++lO0OKtiHlUtkQi+en1pc56fOrQxA/YpTe8vkP1qrKori4fwfM0kt+H51N33l9P1puczsahVBPgDk96CI8I89if1oXduGGHUiiPBrhNwgrEo3PpB/Kq2EsZrwXlmqMZF0heKkILSIvspJ/wATmZPnAWqALMQuX2iB8TA+tX8c5Nx4iMxHuBgfQVe7JWScdh9AYuZoG/gVn/KriraQqT5Zt7/AhlUKuJeBEi2iz/luOrCgPHbPc2nPjVgBC3bZRiSQPBujwSJysSBy0rXtwbEEsRfuKz6kq6LB5KqCy8KB/UeZMkyc725uX7eESzfYXGe7IfKAStsSSY0JlkEhV2Ola8mKCi3QEMj2V3+/+jz/AAZ1Mzy3rTcKTVPf/as7ZEORMmAfdJA+ho/hbmW0zdEMep0HzIrA95GpP0gLHY6bjHXVmI9JMcqZ9s9YqRrA5fnTggrZGSoxtOyucUOhpVxPrU8U8ClyluMS2K4vjy95P6V1WxaHP9/GupdolAc4e9bOzIT5ss/SmFbhPibbqzVp+0XELborgOmQEsWAACxrsxnUUzsJhLGJxVt2uoUWGCs4GdgfCCrHXXcb6RFdl4oKNnNU25VS+gQ4b2bexhVxFwkyxFwGT3IkBSRPPUsSJEpyk1BxbiK2l3rdtauYfEOw8dm6gzS2zL4Q3i0Y5SEO2ZVQ6kMK847WcJs95/JDKfwZj3ag/hESCegIA6cq52XApNVsdTHmUVv89v2Znrxe8ZMgHbQmfSpFYr4RcIHQIdPjVpOFNl035jQ/OKT/AGS/T9+gitEcOKMe31Rjnmyzff6EDcPzGWcn1H96ksYIKZDfLf51ct4NwI5ekfUmpFwh5D5itOnp63a+oj85PZP6EaoOQFSg+nyp1vDMDVnJ6fEH8q5fUY4Qdwkmvmb8M5SVTVMqMpppFXQKclonYE89ATp10FZkPA3EOIvh0N5FzZIB0JEPK+KNhvrprQnh/bjxBu7UmZ0J090fnWvBIcrmhkmUOkEgSSInkP7UvEeBHF2FTvbFtlfMhe0wZpQju86ZmIBJM5eQ00rqdKseyyRMWac93Fg3U7jfXnudfWi3ZrilnCXzfxD5Eto5HMszAIFRd2aGbQdCTA1qmvZVsCosnMdyH/FtJUcgNo+u9Q8O7EXeIYkmP5VsBSzSEk+IzlIZjBHgUiebKIzY8cPza8Dckvy78lztL/EC/wARWzYw6tYt4hroiXNxxbgLJsqxVS2aVVWnLBMTD7XZz7NYSzdZs5IdWNh1tB2ADWzcL5xm/l+0gIyyBqa2H+wsPw4WzZtrdxV0ixYLwNSCSFVQFtWkGd2yCYBkktqK4TfxFxgtjEXHQtcCXnMoQGjE411PgMvNuxZ9nQsQQCa3yjqVMxRbTtHn3G+yWKGTEYctdY2rXeLbaXVsihsqqZdSROknfSNaC272Kut3M3A5kAPmUgqMxMHYgAnadPOvoa9wuzbtk3MqqFOZ2IBIUElmYAS8AkkCdNNq8d47/EcG6psWrRFqVs3bytfuheua6zKs6mIMTvR456eUi5b92WkSANcxgSdpI3MRpNS0I4T2jbEvldUDAfcREnaJCALO/KtAmCuMNEuR5I31iK5souLo2xkpKynkpcv71qweHv8AeAHTOyKf+phFL9jjd7f/AKg3/ZmoGmMTRWnyPumuqz9nTndX/KHP/tFdQUXaB3aTBvesm1bBYsRmAYAwDOmYxqQK7BdkrmHFrEXrpwRQEW3zKwU5GULGZFDQXb2yWzHSQZjw1xziJVyEvZXDpkByopJAe54LQAgtcaYVZgnSt7qMIWZSRnTU9+xILoo/m4hReuA57kZUVNTlj72/DHTExZncjzrA28fcxYexi++S5czPcDEWpAzfzrXsrIEQAQ2wJ1g2SSSxOrGTPMnU1eN5bQvFQBJbNEZoFtjl01VdzBYjzJ0AY8WU7K3xX9azdS3Kh+BUmXCvnSqf3pVT7e3JG+K0q4x/wfEisuk02XfjTvdVW3duN7KE+kH6VK9q8N0y/wCJkH1M0agynJIlJP7/ANaTMfKqTYhxuPgZ+i1GOIgbhj6Mq/MqatQYOpILWrLsYUEnyE7egqzguE3D3jX7dxLSAsSVYmEGckKAeQ/CdvM147f41d713z3FJYzldl+YI5QPdUq8bbcNdnmcxMzEgyTO1bceFR3bMeTM5bJHu/C72FxNpnwyrdyiLlsDJcOkg5TqDzVhvEa6gXOC4LDOcy3bhKz4G0ZeUEEaxG5mvHuw+MNvFi4bHfSjAorKhmAVYbDQqPnXpVvtRfLZk4dbDn7z4gT78tkzTrQCTHdrMMWxJ8a5QqZQ9xQfZB9mZ1MnbWa7gnA+JGyqLiBh0lmixaQsSxLEtcumWbXcADQdKAccx197rXLhRL3hICqWRcoGT2vbiBvv05VhuL9pMddLLfxV3qQ1xgp/wgHIfhSMbWqTGztRSPWeI8ExS/8AxmN0+89y1PnCgkAe8Vj+O4i1gyLr37mMxSsGtW3ui4tthqLj27ZyjLoQpMkgaASa84kGNiTvIJPuAGtGOH9nXue2zIvLNp8LYB+cU55Et2JUW+CvxTjOLxFzvb1y67jZmJGX/DsEH+ECqF55iYLayR5xoT9476+e5rRf+D0BnvWjyQfU/pRTAdn7FshgCTyLDMR6SQAfdSHniNWGRH2T4W9gF2DK7iIBKkLodY5nTToKPtJ1IJ/xNNRIvr6QJ+dSZf6T+/dSHJvdmiMdKpDQvoB6/wBqdm9PiaYQfwnXbf6CnBW/D8j8d6AI6V8v+qupQrc1A9QK6qLBfZrGWrWLsE3QlvvULi6oNvU6tv4D/UDE6kGvW+PcdwFu2r4h7TKxKgjLe9oS0KuY6gCTEbTWKwrW86hcPZQTr4S7Ef4nJ+lWeK9j8JcgiyqGdcgCz7lgVtx5Uk+5lyY22O4p/EDhKLKLnaPDlw+3SGYKBWN4XjMPizccC5aCkDKoBmZJIggL6SaJ4zsHhtwp97Maiw/BLdoZUEDoD+tKy54vahmLDJdxDh7IMLbdvNrsfJF/OnfYAToir72/OalaxGzN8aVbU/easvtGzToSIxw7rr7yfzp68PQch8D+tTGww+9HuH5UgDfi/wCkVWp+SaUcuAToPh/rSHCqD7I+X6VJ4hHiHwpGV+qk7/vSpbLpFIcJsk/7sfAflVm1wa3+ED4iubvAeU1Jad+g/fpRKymkWsDw5LZkAbefv3onhbgnWPrQsXmjYUz7UVOopsW0A4pj+OWla5JVToBqByoUeHBjGVY8gPpUuO4jmO3z/tVaxxTxRHzNLlbkFFKi5Z4Ag+6PcFH0FPfhgU6c/IfpTl4nI9n5/wBqW5jzI8PzqOJEWE4dpTfshXqI2jT/AF94qVcfpqPmaS7iQQZUfE1aiVbKzYs7MfifqCa77QNNfofTkaFXcSsnwbHqaWxjRyQH1J/ShotpBX7UBAM/vyjSubFDoap28cp1Nsees/UVOmPQ7IBP76VAR64g8gfjXU0Ytfwa+UfpXVWx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6" name="Picture 8" descr="http://www.sports.ru/images/object_24.1240427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692696"/>
            <a:ext cx="3744416" cy="59046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0"/>
            <a:ext cx="39604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Нарушения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1417638" y="227568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0541" cmpd="sng">
                  <a:solidFill>
                    <a:srgbClr val="FE863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40000"/>
                        <a:satMod val="250000"/>
                      </a:srgbClr>
                    </a:gs>
                    <a:gs pos="9000">
                      <a:srgbClr val="FE8637">
                        <a:tint val="52000"/>
                        <a:satMod val="300000"/>
                      </a:srgbClr>
                    </a:gs>
                    <a:gs pos="50000">
                      <a:srgbClr val="FE8637">
                        <a:shade val="20000"/>
                        <a:satMod val="300000"/>
                      </a:srgbClr>
                    </a:gs>
                    <a:gs pos="79000">
                      <a:srgbClr val="FE8637">
                        <a:tint val="52000"/>
                        <a:satMod val="300000"/>
                      </a:srgbClr>
                    </a:gs>
                    <a:gs pos="100000">
                      <a:srgbClr val="FE8637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endParaRPr lang="ru-RU" sz="5400" b="1" dirty="0">
              <a:ln w="10541" cmpd="sng">
                <a:solidFill>
                  <a:srgbClr val="FE8637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E8637">
                      <a:tint val="40000"/>
                      <a:satMod val="250000"/>
                    </a:srgbClr>
                  </a:gs>
                  <a:gs pos="9000">
                    <a:srgbClr val="FE8637">
                      <a:tint val="52000"/>
                      <a:satMod val="300000"/>
                    </a:srgbClr>
                  </a:gs>
                  <a:gs pos="50000">
                    <a:srgbClr val="FE8637">
                      <a:shade val="20000"/>
                      <a:satMod val="300000"/>
                    </a:srgbClr>
                  </a:gs>
                  <a:gs pos="79000">
                    <a:srgbClr val="FE8637">
                      <a:tint val="52000"/>
                      <a:satMod val="300000"/>
                    </a:srgbClr>
                  </a:gs>
                  <a:gs pos="100000">
                    <a:srgbClr val="FE8637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7531" y="188640"/>
            <a:ext cx="49685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24 секунды — команда владела мячом более 24 секунд и не произвела точного броска по кольцу. Команда получает право на новое 24 секундное владение, если мяч, брошенный по кольцу коснулся дужки кольца. В случае получения фола или нарушения (за исключением выхода мяча за пределы площадки) защищающейся командой или другой остановки игры, нападающая команда получает право на:</a:t>
            </a:r>
          </a:p>
          <a:p>
            <a:r>
              <a:rPr lang="ru-RU" dirty="0"/>
              <a:t>новое 24-секундное владение, если вбрасывание произойдет в зоне защиты владеющей мячом команды;</a:t>
            </a:r>
          </a:p>
          <a:p>
            <a:r>
              <a:rPr lang="ru-RU" dirty="0"/>
              <a:t>продолжение отсчета времени с того же момента, если осталось 14 и более секунд владения;</a:t>
            </a:r>
          </a:p>
          <a:p>
            <a:r>
              <a:rPr lang="ru-RU" dirty="0"/>
              <a:t>новое 14-секундное владение, если осталось 13 и менее секунд владения.</a:t>
            </a:r>
          </a:p>
          <a:p>
            <a:r>
              <a:rPr lang="ru-RU" dirty="0"/>
              <a:t>нарушения возвращения мяча в зону защиты (зона) — команда, владеющая мячом в зоне нападения перевела его в зону защиты.</a:t>
            </a:r>
          </a:p>
        </p:txBody>
      </p:sp>
      <p:pic>
        <p:nvPicPr>
          <p:cNvPr id="1026" name="Picture 2" descr="C:\Documents and Settings\Admin\Мои документы\картинки по баскетболу\штрафной бросок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92696"/>
            <a:ext cx="3384376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775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1643</TotalTime>
  <Words>2031</Words>
  <Application>Microsoft Office PowerPoint</Application>
  <PresentationFormat>Экран (4:3)</PresentationFormat>
  <Paragraphs>173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Эркер</vt:lpstr>
      <vt:lpstr>                   </vt:lpstr>
      <vt:lpstr>Из истории баскетбола </vt:lpstr>
      <vt:lpstr>       Спортивное признание </vt:lpstr>
      <vt:lpstr>Слайд 4</vt:lpstr>
      <vt:lpstr>Слайд 5</vt:lpstr>
      <vt:lpstr>    Правила игры в баскетбол                      основные</vt:lpstr>
      <vt:lpstr>Слайд 7</vt:lpstr>
      <vt:lpstr>Слайд 8</vt:lpstr>
      <vt:lpstr>Слайд 9</vt:lpstr>
      <vt:lpstr>Слайд 10</vt:lpstr>
      <vt:lpstr>Спортивная этика  </vt:lpstr>
      <vt:lpstr>Ведение мяча в баскетболе</vt:lpstr>
      <vt:lpstr>Слайд 13</vt:lpstr>
      <vt:lpstr>Техника ведения мяча в баскетболе</vt:lpstr>
      <vt:lpstr> Ведение мяча в игре применяется:</vt:lpstr>
      <vt:lpstr>                   Советы                                                                         при выполнении ведения мяча             </vt:lpstr>
      <vt:lpstr> </vt:lpstr>
      <vt:lpstr>Ведение мяча </vt:lpstr>
      <vt:lpstr>Ведение мяча </vt:lpstr>
      <vt:lpstr>Ведение мяча </vt:lpstr>
      <vt:lpstr>Ведение мяча </vt:lpstr>
      <vt:lpstr>Ведение мяча </vt:lpstr>
      <vt:lpstr>Ведение мяча</vt:lpstr>
      <vt:lpstr>          Ведение мяча </vt:lpstr>
      <vt:lpstr>Ведение мяча </vt:lpstr>
      <vt:lpstr>Ведение мяча </vt:lpstr>
      <vt:lpstr>Ведение мяча  </vt:lpstr>
      <vt:lpstr>Ведение мяча</vt:lpstr>
      <vt:lpstr>                      Броски в корзину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Баскетбол</dc:title>
  <dc:creator>р нф</dc:creator>
  <cp:lastModifiedBy>Admin</cp:lastModifiedBy>
  <cp:revision>241</cp:revision>
  <dcterms:created xsi:type="dcterms:W3CDTF">2012-03-14T11:56:18Z</dcterms:created>
  <dcterms:modified xsi:type="dcterms:W3CDTF">2014-03-17T18:01:09Z</dcterms:modified>
</cp:coreProperties>
</file>