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65" r:id="rId3"/>
    <p:sldId id="266" r:id="rId4"/>
    <p:sldId id="259" r:id="rId5"/>
    <p:sldId id="260" r:id="rId6"/>
    <p:sldId id="261" r:id="rId7"/>
    <p:sldId id="263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538C7B9-F371-4D6B-A18F-65ACFC9C0768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71460E1-4887-4A1F-A4B3-825402C3D0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Урок закрепления знаний по программной среде </a:t>
            </a:r>
            <a:r>
              <a:rPr lang="en-US" dirty="0" smtClean="0"/>
              <a:t>Power point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Защита  коллективной презентации обучающихся  </a:t>
            </a:r>
            <a:r>
              <a:rPr lang="en-US" dirty="0" smtClean="0"/>
              <a:t>10 K</a:t>
            </a:r>
            <a:r>
              <a:rPr lang="ru-RU" dirty="0" smtClean="0"/>
              <a:t> класса</a:t>
            </a:r>
          </a:p>
          <a:p>
            <a:r>
              <a:rPr lang="ru-RU" dirty="0" smtClean="0"/>
              <a:t>«Моя школа»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357166"/>
            <a:ext cx="85725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800" b="1" u="sng" dirty="0" smtClean="0"/>
              <a:t>Цель</a:t>
            </a:r>
            <a:r>
              <a:rPr lang="ru-RU" sz="2800" dirty="0" smtClean="0"/>
              <a:t>: закрепить основные навыки работы по созданию коллективной презентации в </a:t>
            </a:r>
            <a:r>
              <a:rPr lang="en-US" sz="2800" dirty="0" smtClean="0"/>
              <a:t>Power Point</a:t>
            </a:r>
            <a:r>
              <a:rPr lang="ru-RU" sz="2800" dirty="0" smtClean="0"/>
              <a:t>; вырабатывать исследовательские навыки.</a:t>
            </a:r>
          </a:p>
          <a:p>
            <a:endParaRPr lang="ru-RU" sz="2800" dirty="0" smtClean="0"/>
          </a:p>
          <a:p>
            <a:r>
              <a:rPr lang="ru-RU" sz="2800" b="1" u="sng" dirty="0" smtClean="0"/>
              <a:t>Основная методическая идея</a:t>
            </a:r>
            <a:r>
              <a:rPr lang="ru-RU" sz="2800" dirty="0" smtClean="0"/>
              <a:t>: создавать единое информационное учебное пространство обучающегося на примере использования компьютера как инструмента получения, обработки, хранения и представления информации по любой интересующей теме.</a:t>
            </a:r>
          </a:p>
          <a:p>
            <a:endParaRPr lang="ru-RU" sz="2800" dirty="0" smtClean="0"/>
          </a:p>
          <a:p>
            <a:r>
              <a:rPr lang="ru-RU" sz="2800" b="1" u="sng" dirty="0" smtClean="0"/>
              <a:t>Методы и прие</a:t>
            </a:r>
            <a:r>
              <a:rPr lang="ru-RU" sz="2800" b="1" dirty="0" smtClean="0"/>
              <a:t>мы</a:t>
            </a:r>
            <a:r>
              <a:rPr lang="ru-RU" sz="2800" dirty="0" smtClean="0"/>
              <a:t>: применение на уроке принципа проектировочной деятельности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Задачи урока: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000108"/>
            <a:ext cx="87154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1. Повысить мотивацию учебной деятельности за счет выбора формы работы,</a:t>
            </a:r>
          </a:p>
          <a:p>
            <a:pPr algn="just"/>
            <a:r>
              <a:rPr lang="ru-RU" sz="2400" dirty="0" smtClean="0"/>
              <a:t> 2. Оптимизировать темп работы обучающихся, предложив доступный каждому уровень дифференциации обучения, </a:t>
            </a:r>
          </a:p>
          <a:p>
            <a:pPr algn="just"/>
            <a:r>
              <a:rPr lang="ru-RU" sz="2400" dirty="0" smtClean="0"/>
              <a:t> 3. Развивать потребность поиска логических связей в предъявляемой информации, </a:t>
            </a:r>
          </a:p>
          <a:p>
            <a:pPr algn="just"/>
            <a:r>
              <a:rPr lang="ru-RU" sz="2400" dirty="0" smtClean="0"/>
              <a:t>4. Вырабатывать у обучающихся навыки рациональной организации рабочего времени, используя  проектировочную деятельность.</a:t>
            </a:r>
          </a:p>
          <a:p>
            <a:pPr algn="just"/>
            <a:r>
              <a:rPr lang="ru-RU" sz="2400" b="1" u="sng" dirty="0" smtClean="0"/>
              <a:t>Практическая значимость урока</a:t>
            </a:r>
            <a:r>
              <a:rPr lang="ru-RU" sz="2400" dirty="0" smtClean="0"/>
              <a:t>: научить детей использовать полученные умения и навыки работы с современным компьютерным оборудованием и программным обеспечением для создания и защиты проектов, рефератов, выступлений по любой теме школьного курса, оформление работ для выступления на конференциях, экзаменах и т.д.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472518" cy="65435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Проверка полученных ранее знаний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4" y="857232"/>
          <a:ext cx="8858312" cy="5786482"/>
        </p:xfrm>
        <a:graphic>
          <a:graphicData uri="http://schemas.openxmlformats.org/drawingml/2006/table">
            <a:tbl>
              <a:tblPr/>
              <a:tblGrid>
                <a:gridCol w="269325"/>
                <a:gridCol w="290367"/>
                <a:gridCol w="302993"/>
                <a:gridCol w="269325"/>
                <a:gridCol w="252494"/>
                <a:gridCol w="353491"/>
                <a:gridCol w="302993"/>
                <a:gridCol w="340866"/>
                <a:gridCol w="290367"/>
                <a:gridCol w="290367"/>
                <a:gridCol w="269325"/>
                <a:gridCol w="286159"/>
                <a:gridCol w="290367"/>
                <a:gridCol w="302993"/>
                <a:gridCol w="290367"/>
                <a:gridCol w="290367"/>
                <a:gridCol w="286159"/>
                <a:gridCol w="319826"/>
                <a:gridCol w="302993"/>
                <a:gridCol w="319826"/>
                <a:gridCol w="319826"/>
                <a:gridCol w="290367"/>
                <a:gridCol w="387157"/>
                <a:gridCol w="302993"/>
                <a:gridCol w="336657"/>
                <a:gridCol w="302993"/>
                <a:gridCol w="319826"/>
                <a:gridCol w="340866"/>
                <a:gridCol w="336657"/>
              </a:tblGrid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Самопроверка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6" y="785794"/>
          <a:ext cx="8786864" cy="5977528"/>
        </p:xfrm>
        <a:graphic>
          <a:graphicData uri="http://schemas.openxmlformats.org/drawingml/2006/table">
            <a:tbl>
              <a:tblPr/>
              <a:tblGrid>
                <a:gridCol w="518781"/>
                <a:gridCol w="518781"/>
                <a:gridCol w="226967"/>
                <a:gridCol w="270199"/>
                <a:gridCol w="259391"/>
                <a:gridCol w="205351"/>
                <a:gridCol w="218862"/>
                <a:gridCol w="259391"/>
                <a:gridCol w="226967"/>
                <a:gridCol w="248583"/>
                <a:gridCol w="261435"/>
                <a:gridCol w="224922"/>
                <a:gridCol w="226967"/>
                <a:gridCol w="226967"/>
                <a:gridCol w="248583"/>
                <a:gridCol w="251285"/>
                <a:gridCol w="259391"/>
                <a:gridCol w="248583"/>
                <a:gridCol w="226967"/>
                <a:gridCol w="237774"/>
                <a:gridCol w="259391"/>
                <a:gridCol w="248583"/>
                <a:gridCol w="248583"/>
                <a:gridCol w="259391"/>
                <a:gridCol w="270199"/>
                <a:gridCol w="251285"/>
                <a:gridCol w="281007"/>
                <a:gridCol w="248583"/>
                <a:gridCol w="270199"/>
                <a:gridCol w="251285"/>
                <a:gridCol w="313430"/>
                <a:gridCol w="518781"/>
              </a:tblGrid>
              <a:tr h="262253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п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ы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м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п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ь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й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м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ь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м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й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я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й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ь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з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з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п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ь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ь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з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й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м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ц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я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ф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з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ь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щ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ш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б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л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ц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я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785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09600"/>
            <a:ext cx="8686800" cy="604822"/>
          </a:xfrm>
        </p:spPr>
        <p:txBody>
          <a:bodyPr/>
          <a:lstStyle/>
          <a:p>
            <a:pPr algn="ctr"/>
            <a:r>
              <a:rPr lang="ru-RU" sz="4000" dirty="0" smtClean="0"/>
              <a:t>Порядок работы над проектом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500174"/>
            <a:ext cx="8215370" cy="4500594"/>
          </a:xfrm>
        </p:spPr>
        <p:txBody>
          <a:bodyPr/>
          <a:lstStyle/>
          <a:p>
            <a:pPr marL="530352" indent="-457200">
              <a:buAutoNum type="arabicPeriod"/>
            </a:pPr>
            <a:r>
              <a:rPr lang="ru-RU" dirty="0" smtClean="0"/>
              <a:t>Обучающиеся делятся на подгруппы. В каждой подгруппе избирается </a:t>
            </a:r>
            <a:r>
              <a:rPr lang="ru-RU" u="sng" dirty="0" smtClean="0"/>
              <a:t>поисковик-информатор, исполнитель-программист, защитник модуля презентации</a:t>
            </a:r>
            <a:endParaRPr lang="ru-RU" dirty="0" smtClean="0"/>
          </a:p>
          <a:p>
            <a:pPr marL="530352" indent="-457200">
              <a:buAutoNum type="arabicPeriod"/>
            </a:pPr>
            <a:r>
              <a:rPr lang="ru-RU" dirty="0" smtClean="0"/>
              <a:t>Каждая подгруппа выбирает один блок общей презентации, подбирает материал и составляет черновик технического задания и отправляет его учителю по электронной почте.</a:t>
            </a:r>
          </a:p>
          <a:p>
            <a:pPr marL="530352" indent="-457200">
              <a:buAutoNum type="arabicPeriod"/>
            </a:pPr>
            <a:r>
              <a:rPr lang="ru-RU" dirty="0" smtClean="0"/>
              <a:t>Учитель при необходимости корректирует техническое задание, утверждает его.</a:t>
            </a:r>
          </a:p>
          <a:p>
            <a:pPr marL="530352" indent="-457200">
              <a:buAutoNum type="arabicPeriod"/>
            </a:pPr>
            <a:r>
              <a:rPr lang="ru-RU" dirty="0" smtClean="0"/>
              <a:t>2-3 обучающихся из подгруппы выполняют свой мини-проект, состоящий из 3-4 слайдов.</a:t>
            </a:r>
          </a:p>
          <a:p>
            <a:pPr marL="530352" indent="-457200">
              <a:buAutoNum type="arabicPeriod"/>
            </a:pPr>
            <a:r>
              <a:rPr lang="ru-RU" dirty="0" smtClean="0"/>
              <a:t>Модули соединяются в единую презентацию. По окончании работы проходит защита проекта.</a:t>
            </a:r>
          </a:p>
          <a:p>
            <a:pPr marL="530352" indent="-45720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79" y="642919"/>
          <a:ext cx="8644000" cy="6215081"/>
        </p:xfrm>
        <a:graphic>
          <a:graphicData uri="http://schemas.openxmlformats.org/drawingml/2006/table">
            <a:tbl>
              <a:tblPr/>
              <a:tblGrid>
                <a:gridCol w="1440472"/>
                <a:gridCol w="1440472"/>
                <a:gridCol w="1440472"/>
                <a:gridCol w="1440472"/>
                <a:gridCol w="1441056"/>
                <a:gridCol w="1441056"/>
              </a:tblGrid>
              <a:tr h="278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балл</a:t>
                      </a: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 балла</a:t>
                      </a: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балла</a:t>
                      </a: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 балла</a:t>
                      </a: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 баллов</a:t>
                      </a: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3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Тема работы</a:t>
                      </a: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Не раскрыта и не ясна тема исследования.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Ясна тема исследования, частично раскрыта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формулирована и раскрыта тема исследования, с некоторыми неточностями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Сформулирована и раскрыта тема модуля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Сформулирована и раскрыта тема модуля в полной мере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0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Тема предмета не очевидна. Информация не точна или не дана.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Информация частично изложена.  В работе использован только один ресурс.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 Достаточно точная информация. Использован один ресурс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 Достаточно точная информация. Использовано более одного  ресурса.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Данная информация кратка и ясна. Использовано более одного ресурса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1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Элементы дизайна</a:t>
                      </a: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Слайды без оформления. Текст заголовка и основного содержания выполнен одинаково.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Слайды просты в понимании. Разнообразие только в заголовках и основного текста.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Слайды просты в понимании. Использованы некоторые эффекты и фоны.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Использованы некоторые элементы мультимедиа, но не систематично или наблюдается чрезмерное увлечение ими.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Эффекты, фоны, графики и звуки, акцентирующие внимание на изложенной информации.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1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Коллективная работа</a:t>
                      </a: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Работа проводилась без распределения обязанностей, каждый занимался, чем хотел.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Не спланирована работа в группе.  Несколько членов  группы отвечают за работу всей команды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Большинство членов команды участвует, но продуктивность деятельности очень разнообразна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Работа над материалом равномерно распределена между большинством участников команды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Слаженная работа в группе. Вся деятельность равномерно распределена между членами команды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92971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3200" algn="ctr"/>
                <a:tab pos="5486400" algn="r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Критерии оценки для модуля  презентации.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3200" algn="ctr"/>
                <a:tab pos="5486400" algn="r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116</TotalTime>
  <Words>678</Words>
  <Application>Microsoft Office PowerPoint</Application>
  <PresentationFormat>Экран (4:3)</PresentationFormat>
  <Paragraphs>376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Урок закрепления знаний по программной среде Power point</vt:lpstr>
      <vt:lpstr>Слайд 2</vt:lpstr>
      <vt:lpstr>Задачи урока:</vt:lpstr>
      <vt:lpstr>Проверка полученных ранее знаний</vt:lpstr>
      <vt:lpstr>Самопроверка </vt:lpstr>
      <vt:lpstr>Порядок работы над проектом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User</cp:lastModifiedBy>
  <cp:revision>14</cp:revision>
  <dcterms:created xsi:type="dcterms:W3CDTF">2011-03-12T15:00:56Z</dcterms:created>
  <dcterms:modified xsi:type="dcterms:W3CDTF">2011-03-17T08:22:34Z</dcterms:modified>
</cp:coreProperties>
</file>