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3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11/30/2014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2560" y="0"/>
            <a:ext cx="7406640" cy="2971800"/>
          </a:xfrm>
        </p:spPr>
        <p:txBody>
          <a:bodyPr>
            <a:noAutofit/>
          </a:bodyPr>
          <a:lstStyle/>
          <a:p>
            <a:r>
              <a:rPr lang="ru-RU" sz="4800" b="1" dirty="0" smtClean="0"/>
              <a:t>Техника безопасности на уроках физической культуры по теме: «Лыжная подготовка».</a:t>
            </a:r>
            <a:endParaRPr lang="ru-RU" sz="48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6800" y="3124200"/>
            <a:ext cx="4038600" cy="297180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Инструкция для учащихся общеобразовательных школ</a:t>
            </a:r>
          </a:p>
          <a:p>
            <a:r>
              <a:rPr lang="ru-RU" dirty="0" smtClean="0"/>
              <a:t>Подготовила учитель физической культуры</a:t>
            </a:r>
          </a:p>
          <a:p>
            <a:r>
              <a:rPr lang="ru-RU" dirty="0" smtClean="0"/>
              <a:t>МОУ «СОШ№ 5» г.Ухта</a:t>
            </a:r>
          </a:p>
          <a:p>
            <a:r>
              <a:rPr lang="ru-RU" dirty="0" smtClean="0"/>
              <a:t>Ступакова Наталья Александровна</a:t>
            </a:r>
            <a:endParaRPr lang="ru-RU" dirty="0"/>
          </a:p>
        </p:txBody>
      </p:sp>
      <p:pic>
        <p:nvPicPr>
          <p:cNvPr id="4" name="Рисунок 3" descr="215609_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3200400"/>
            <a:ext cx="3886200" cy="304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990600" y="111450"/>
            <a:ext cx="7772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Приложение 7 к СанПиН 2.4.2.2821-10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Таблица 1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Рекомендации по проведению занятий физической культурой в зависимости от температуры и скорости ветра в некоторых климатических зонах РФ на открытом воздухе в зимний период года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8" name="Таблица 7"/>
          <p:cNvGraphicFramePr>
            <a:graphicFrameLocks noGrp="1"/>
          </p:cNvGraphicFramePr>
          <p:nvPr/>
        </p:nvGraphicFramePr>
        <p:xfrm>
          <a:off x="1142999" y="1447799"/>
          <a:ext cx="7696201" cy="5181603"/>
        </p:xfrm>
        <a:graphic>
          <a:graphicData uri="http://schemas.openxmlformats.org/drawingml/2006/table">
            <a:tbl>
              <a:tblPr/>
              <a:tblGrid>
                <a:gridCol w="1662095"/>
                <a:gridCol w="1218666"/>
                <a:gridCol w="1034917"/>
                <a:gridCol w="1034917"/>
                <a:gridCol w="1372803"/>
                <a:gridCol w="1372803"/>
              </a:tblGrid>
              <a:tr h="966322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Климатическая зона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53" marR="64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Возраст обуча-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ющихся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53" marR="64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Температура воздуха и скорость ветра, при которых допускается проведение занятий на открытом воздухе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53" marR="64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29540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Без ветра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53" marR="64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При скорости ветра до 5м/сек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53" marR="64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При скорости ветра 6-10м/сек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53" marR="64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При скорости ветра более 10м/сек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53" marR="64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3678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Северная часть РФ (Красноярский край, Омская область и др.)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53" marR="64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до 12лет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53" marR="64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-10-11С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53" marR="64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-6-7С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53" marR="64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-3-4С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53" marR="64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занятия не проводятся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53" marR="64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2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12-13лет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53" marR="64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-12С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53" marR="64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-8С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53" marR="64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-5С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53" marR="64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22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14-15лет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53" marR="64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-15С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53" marR="64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-12С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53" marR="64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-8С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53" marR="64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36243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16-17лет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53" marR="64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-16С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53" marR="64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-15С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53" marR="64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-10С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53" marR="64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2279"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В условиях Заполярья (Мурманская область)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53" marR="64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до 12лет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53" marR="64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-11-13С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53" marR="64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-7-9С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53" marR="64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-4-5С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53" marR="64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занятия не проводятся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53" marR="64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22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12-13лет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53" marR="64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-15С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53" marR="64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latin typeface="Times New Roman"/>
                          <a:ea typeface="Calibri"/>
                          <a:cs typeface="Times New Roman"/>
                        </a:rPr>
                        <a:t>-11С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53" marR="64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-8С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53" marR="64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12279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latin typeface="Times New Roman"/>
                          <a:ea typeface="Calibri"/>
                          <a:cs typeface="Times New Roman"/>
                        </a:rPr>
                        <a:t>14-15лет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53" marR="64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-18С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53" marR="64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-15С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53" marR="64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-11С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53" marR="64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5856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16-17лет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53" marR="64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-21С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53" marR="64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latin typeface="Times New Roman"/>
                          <a:ea typeface="Calibri"/>
                          <a:cs typeface="Times New Roman"/>
                        </a:rPr>
                        <a:t>-18С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53" marR="64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latin typeface="Times New Roman"/>
                          <a:ea typeface="Calibri"/>
                          <a:cs typeface="Times New Roman"/>
                        </a:rPr>
                        <a:t>-13С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953" marR="6495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95400" y="304800"/>
            <a:ext cx="7498080" cy="1143000"/>
          </a:xfrm>
        </p:spPr>
        <p:txBody>
          <a:bodyPr>
            <a:normAutofit/>
          </a:bodyPr>
          <a:lstStyle/>
          <a:p>
            <a:r>
              <a:rPr lang="ru-RU" sz="5400" b="1" dirty="0" smtClean="0"/>
              <a:t>1.Общие требования:</a:t>
            </a:r>
            <a:endParaRPr lang="ru-RU" sz="54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r>
              <a:rPr lang="ru-RU" sz="12800" b="1" dirty="0" smtClean="0"/>
              <a:t>1.1.</a:t>
            </a:r>
            <a:r>
              <a:rPr lang="ru-RU" sz="12800" dirty="0" smtClean="0"/>
              <a:t> К занятиям по лыжной подготовке допускаются учащиеся, прошедшие инструктаж по правилам поведения и технике безопасности,  медицинский осмотр, и не имеющие противопоказаний по состоянию  здоровья.  </a:t>
            </a:r>
          </a:p>
          <a:p>
            <a:r>
              <a:rPr lang="ru-RU" sz="12800" b="1" dirty="0" smtClean="0"/>
              <a:t>1.2.</a:t>
            </a:r>
            <a:r>
              <a:rPr lang="ru-RU" sz="12800" dirty="0" smtClean="0"/>
              <a:t> При проведении занятий по лыжной подготовке следует  соблюдать правила поведения, установленные учебным заведением.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295400" y="457200"/>
            <a:ext cx="71628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 </a:t>
            </a:r>
            <a:r>
              <a:rPr lang="ru-RU" sz="3600" b="1" dirty="0" smtClean="0">
                <a:solidFill>
                  <a:schemeClr val="accent3"/>
                </a:solidFill>
              </a:rPr>
              <a:t>При проведении занятий по лыжам возможно воздействие на  обучающихся следующих опасных факторов: </a:t>
            </a:r>
          </a:p>
          <a:p>
            <a:r>
              <a:rPr lang="ru-RU" sz="2800" i="1" dirty="0" smtClean="0"/>
              <a:t> - обморожения, при недостаточной двигательной активности и не правильно подобранной одежде ;  </a:t>
            </a:r>
          </a:p>
          <a:p>
            <a:pPr>
              <a:buFontTx/>
              <a:buChar char="-"/>
            </a:pPr>
            <a:r>
              <a:rPr lang="ru-RU" sz="2800" i="1" dirty="0" smtClean="0"/>
              <a:t>травмы, при ненадежном креплении лыж к обуви; </a:t>
            </a:r>
          </a:p>
          <a:p>
            <a:r>
              <a:rPr lang="ru-RU" sz="2800" i="1" dirty="0" smtClean="0"/>
              <a:t> - потертости ног при неправильной подгонке лыжных ботинок;  </a:t>
            </a:r>
          </a:p>
          <a:p>
            <a:r>
              <a:rPr lang="ru-RU" sz="2800" i="1" dirty="0" smtClean="0"/>
              <a:t>- травмы при падении во время спуска с горы, либо нарушениях правил поведения.</a:t>
            </a:r>
            <a:endParaRPr lang="ru-RU" sz="28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371600" y="381000"/>
            <a:ext cx="74676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1.3.</a:t>
            </a:r>
            <a:r>
              <a:rPr lang="ru-RU" sz="3200" dirty="0" smtClean="0"/>
              <a:t> </a:t>
            </a:r>
            <a:r>
              <a:rPr lang="ru-RU" sz="3200" dirty="0" smtClean="0"/>
              <a:t>При несчастном случае пострадавший или очевидец несчастного случая обязан немедленно сообщить учителю.  </a:t>
            </a:r>
          </a:p>
          <a:p>
            <a:r>
              <a:rPr lang="ru-RU" sz="3200" dirty="0" smtClean="0"/>
              <a:t>При неисправности лыжного инвентаря прекратить занятия и сообщить  об этом учителю. </a:t>
            </a:r>
            <a:endParaRPr lang="ru-RU" sz="32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1447800" y="3886200"/>
            <a:ext cx="72390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/>
              <a:t>1.4.</a:t>
            </a:r>
            <a:r>
              <a:rPr lang="ru-RU" sz="3200" dirty="0" smtClean="0"/>
              <a:t> </a:t>
            </a:r>
            <a:r>
              <a:rPr lang="ru-RU" sz="3200" dirty="0" smtClean="0"/>
              <a:t>В процессе занятий обучающиеся должны соблюдать установленный порядок проведения учебных занятий и правила личной гигиены.  </a:t>
            </a:r>
            <a:endParaRPr lang="ru-RU" sz="3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76400" y="838200"/>
            <a:ext cx="67818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1.5</a:t>
            </a:r>
            <a:r>
              <a:rPr lang="ru-RU" sz="3600" b="1" dirty="0" smtClean="0">
                <a:solidFill>
                  <a:schemeClr val="accent5">
                    <a:lumMod val="75000"/>
                  </a:schemeClr>
                </a:solidFill>
              </a:rPr>
              <a:t>. </a:t>
            </a:r>
            <a:r>
              <a:rPr lang="ru-RU" sz="3600" i="1" dirty="0" smtClean="0">
                <a:solidFill>
                  <a:schemeClr val="accent3"/>
                </a:solidFill>
              </a:rPr>
              <a:t>Обучающиеся, допустившие невыполнение или нарушение инструкции по охране труда, привлекаются к ответственности, и со всеми обучающимися проводится внеплановый инструктаж по охране труда.  </a:t>
            </a:r>
            <a:endParaRPr lang="ru-RU" sz="3600" i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3048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2. ТРЕБОВАНИЯ БЕЗОПАСНОСТИ ПЕРЕД НАЧАЛОМ ЗАНЯТИЙ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/>
              <a:t>2.1.</a:t>
            </a:r>
            <a:r>
              <a:rPr lang="ru-RU" dirty="0" smtClean="0"/>
              <a:t> Надеть легкую, теплую, не стесняющую движений одежду, шерстяные носки, перчатки или варежки.  </a:t>
            </a:r>
          </a:p>
          <a:p>
            <a:r>
              <a:rPr lang="ru-RU" b="1" dirty="0" smtClean="0"/>
              <a:t>2.2.</a:t>
            </a:r>
            <a:r>
              <a:rPr lang="ru-RU" dirty="0" smtClean="0"/>
              <a:t> Проверить исправность лыжного инвентаря и подогнать крепление лыж к обуви. Лыжные ботинки должны быть подобраны по раз­ меру ноги. 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381000"/>
            <a:ext cx="7498080" cy="1371600"/>
          </a:xfrm>
        </p:spPr>
        <p:txBody>
          <a:bodyPr>
            <a:normAutofit fontScale="90000"/>
          </a:bodyPr>
          <a:lstStyle/>
          <a:p>
            <a:r>
              <a:rPr lang="ru-RU" sz="4000" b="1" dirty="0" smtClean="0"/>
              <a:t>3. ТРЕБОВАНИЯ БЕЗОПАСНОСТИ ВО ВРЕМЯ ЗАНЯТИЙ</a:t>
            </a:r>
            <a:r>
              <a:rPr lang="ru-RU" b="1" dirty="0" smtClean="0"/>
              <a:t/>
            </a:r>
            <a:br>
              <a:rPr lang="ru-RU" b="1" dirty="0" smtClean="0"/>
            </a:b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371600"/>
            <a:ext cx="7498080" cy="4876800"/>
          </a:xfrm>
        </p:spPr>
        <p:txBody>
          <a:bodyPr>
            <a:normAutofit/>
          </a:bodyPr>
          <a:lstStyle/>
          <a:p>
            <a:r>
              <a:rPr lang="ru-RU" b="1" dirty="0" smtClean="0"/>
              <a:t>3.1.</a:t>
            </a:r>
            <a:r>
              <a:rPr lang="ru-RU" dirty="0" smtClean="0"/>
              <a:t> Соблюдать интервал при движении на лыжах по дистанции 3-4  м, при спусках с горы - не менее 30 м.  </a:t>
            </a:r>
          </a:p>
          <a:p>
            <a:r>
              <a:rPr lang="ru-RU" b="1" dirty="0" smtClean="0"/>
              <a:t>3.2.</a:t>
            </a:r>
            <a:r>
              <a:rPr lang="ru-RU" dirty="0" smtClean="0"/>
              <a:t> При спуске с горы не выставлять вперед лыжные палки.  </a:t>
            </a:r>
          </a:p>
          <a:p>
            <a:r>
              <a:rPr lang="ru-RU" b="1" dirty="0" smtClean="0"/>
              <a:t>3.3.</a:t>
            </a:r>
            <a:r>
              <a:rPr lang="ru-RU" dirty="0" smtClean="0"/>
              <a:t> После спуска с горы не останавливаться у подножия горы во  избежание столкновений с другими лыжниками.  </a:t>
            </a:r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524000" y="1066800"/>
            <a:ext cx="6629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 smtClean="0"/>
              <a:t>3.4.</a:t>
            </a:r>
            <a:r>
              <a:rPr lang="ru-RU" sz="3600" dirty="0" smtClean="0"/>
              <a:t> Следить друг за другом и немедленно сообщить учителю о первых же признаках обморожения.  </a:t>
            </a:r>
          </a:p>
          <a:p>
            <a:endParaRPr lang="ru-RU" sz="3600" dirty="0" smtClean="0"/>
          </a:p>
          <a:p>
            <a:r>
              <a:rPr lang="ru-RU" sz="3600" b="1" dirty="0" smtClean="0"/>
              <a:t>3.5.</a:t>
            </a:r>
            <a:r>
              <a:rPr lang="ru-RU" sz="3600" dirty="0" smtClean="0"/>
              <a:t> Во избежание потертостей ног не ходить на лыжах в тесной или  слишком свободной обуви.  </a:t>
            </a:r>
            <a:endParaRPr lang="ru-RU" sz="36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706562"/>
          </a:xfrm>
        </p:spPr>
        <p:txBody>
          <a:bodyPr>
            <a:normAutofit fontScale="90000"/>
          </a:bodyPr>
          <a:lstStyle/>
          <a:p>
            <a:r>
              <a:rPr lang="ru-RU" sz="3600" b="1" dirty="0" smtClean="0"/>
              <a:t>4. ТРЕБОВАНИЯ БЕЗОПАСНОСТИ В АВАРИЙНЫХ СИТУАЦИЯХ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608" y="1752600"/>
            <a:ext cx="7498080" cy="4495800"/>
          </a:xfrm>
        </p:spPr>
        <p:txBody>
          <a:bodyPr>
            <a:normAutofit lnSpcReduction="10000"/>
          </a:bodyPr>
          <a:lstStyle/>
          <a:p>
            <a:r>
              <a:rPr lang="ru-RU" b="1" dirty="0" smtClean="0"/>
              <a:t>4.1. </a:t>
            </a:r>
            <a:r>
              <a:rPr lang="ru-RU" dirty="0" smtClean="0"/>
              <a:t>При возникновении внештатных ситуаций(поломке или порче лыжного снаряжения и невозможности  починить его в пути, травмировании, плохом самочувствии,и т.д.)  сообщить об этом учителю. </a:t>
            </a:r>
          </a:p>
          <a:p>
            <a:r>
              <a:rPr lang="ru-RU" b="1" dirty="0" smtClean="0"/>
              <a:t>4.2.</a:t>
            </a:r>
            <a:r>
              <a:rPr lang="ru-RU" dirty="0" smtClean="0"/>
              <a:t> </a:t>
            </a:r>
            <a:r>
              <a:rPr lang="ru-RU" sz="3600" dirty="0" smtClean="0">
                <a:solidFill>
                  <a:srgbClr val="FF0000"/>
                </a:solidFill>
              </a:rPr>
              <a:t>Категорически запрещается покидать место проведения урока без разрешения учителя!!!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79</TotalTime>
  <Words>557</Words>
  <Application>Microsoft Office PowerPoint</Application>
  <PresentationFormat>Экран (4:3)</PresentationFormat>
  <Paragraphs>77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Солнцестояние</vt:lpstr>
      <vt:lpstr>Техника безопасности на уроках физической культуры по теме: «Лыжная подготовка».</vt:lpstr>
      <vt:lpstr>1.Общие требования:</vt:lpstr>
      <vt:lpstr>Слайд 3</vt:lpstr>
      <vt:lpstr>Слайд 4</vt:lpstr>
      <vt:lpstr>Слайд 5</vt:lpstr>
      <vt:lpstr>2. ТРЕБОВАНИЯ БЕЗОПАСНОСТИ ПЕРЕД НАЧАЛОМ ЗАНЯТИЙ </vt:lpstr>
      <vt:lpstr>3. ТРЕБОВАНИЯ БЕЗОПАСНОСТИ ВО ВРЕМЯ ЗАНЯТИЙ </vt:lpstr>
      <vt:lpstr>Слайд 8</vt:lpstr>
      <vt:lpstr>4. ТРЕБОВАНИЯ БЕЗОПАСНОСТИ В АВАРИЙНЫХ СИТУАЦИЯХ 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Техника безопасности на уроках физической культуры по теме: «Лыжная подготовка».</dc:title>
  <dc:creator>Asus</dc:creator>
  <cp:lastModifiedBy>Asus</cp:lastModifiedBy>
  <cp:revision>24</cp:revision>
  <dcterms:created xsi:type="dcterms:W3CDTF">2014-11-30T18:54:10Z</dcterms:created>
  <dcterms:modified xsi:type="dcterms:W3CDTF">2014-11-30T20:32:08Z</dcterms:modified>
</cp:coreProperties>
</file>