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B91CC5-7514-4A79-BFB8-01F282972E06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3712CE-C7F6-499C-81D9-E7A64EB8E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 как средство реализации современных целей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Лозбичева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dirty="0" smtClean="0"/>
              <a:t>Технология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Autofit/>
          </a:bodyPr>
          <a:lstStyle/>
          <a:p>
            <a:r>
              <a:rPr lang="ru-RU" sz="1600" dirty="0"/>
              <a:t>1. </a:t>
            </a:r>
            <a:r>
              <a:rPr lang="ru-RU" sz="1600" b="1" dirty="0"/>
              <a:t>Самоопределение к деятельности </a:t>
            </a:r>
            <a:r>
              <a:rPr lang="ru-RU" sz="1600" dirty="0"/>
              <a:t>(организационный момент).</a:t>
            </a:r>
          </a:p>
          <a:p>
            <a:r>
              <a:rPr lang="ru-RU" sz="1600" dirty="0"/>
              <a:t>На данном этапе организуется положительное самоопределение ученика к деятельности на уроке, а именно: 1) создаются условия для возникновения внутренней потребности включения в деятельность (‘хочу’) 2) выделяется содержательная область (могу).</a:t>
            </a:r>
          </a:p>
          <a:p>
            <a:r>
              <a:rPr lang="ru-RU" sz="1600" dirty="0"/>
              <a:t>2</a:t>
            </a:r>
            <a:r>
              <a:rPr lang="ru-RU" sz="1600" b="1" dirty="0"/>
              <a:t>. </a:t>
            </a:r>
            <a:r>
              <a:rPr lang="ru-RU" sz="1600" b="1" dirty="0" smtClean="0"/>
              <a:t>Актуализация </a:t>
            </a:r>
            <a:r>
              <a:rPr lang="ru-RU" sz="1600" b="1" dirty="0"/>
              <a:t>знаний и фиксация затруднение в деятельности</a:t>
            </a:r>
            <a:r>
              <a:rPr lang="ru-RU" sz="1600" dirty="0"/>
              <a:t>.</a:t>
            </a:r>
          </a:p>
          <a:p>
            <a:r>
              <a:rPr lang="ru-RU" sz="1600" dirty="0"/>
              <a:t>Данный этап предполагает, во-первых, подготовку мышления детей к проектировочной деятельности: 1) актуализацию знаний, умений и навыков, достаточных для построения нового способа действий; 2) тренировку соответствующих мыслительных операций. В завершение этапа создается затруднение в индивидуальной деятельности учащихся, которое фиксируется ими самими.</a:t>
            </a:r>
          </a:p>
          <a:p>
            <a:r>
              <a:rPr lang="ru-RU" sz="1600" dirty="0"/>
              <a:t>3</a:t>
            </a:r>
            <a:r>
              <a:rPr lang="ru-RU" sz="1600" b="1" dirty="0"/>
              <a:t>. Постановка учебной задачи</a:t>
            </a:r>
            <a:r>
              <a:rPr lang="ru-RU" sz="1600" dirty="0"/>
              <a:t>.</a:t>
            </a:r>
          </a:p>
          <a:p>
            <a:r>
              <a:rPr lang="ru-RU" sz="1600" dirty="0"/>
              <a:t>На данном этапе учащиеся соотносят свои действия с используемым способом действий (алгоритмом, понятием и т.д.), и на этой основе выявляют и фиксируют во внешней речи причину затруднения. Учитель организует коммуникативную деятельность учеников по исследованию возникшей проблемной ситуации в форме эвристической беседы. Завершение этапа связано с постановкой цели и формулировкой (или уточнением) темы урока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Построение проекта выхода из затруднения детьми нового знания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 данном этапе предполагается выбор учащимися метода разрешения проблемной ситуации, и на основе выбранного метода выдвижение и проверка ими гипотез. Учитель организует коллективную деятельность детей в форме мозгового штурма (подводящий диалог, побуждающий диалог и т.д.). После построения и обоснования нового способа действий он фиксируется в речи в соответствии с формулировками и обозначениями, принятыми в культуре. В завершение устанавливается, что учебная задача разрешена.</a:t>
            </a:r>
          </a:p>
          <a:p>
            <a:r>
              <a:rPr lang="ru-RU" dirty="0" smtClean="0"/>
              <a:t>5. </a:t>
            </a:r>
            <a:r>
              <a:rPr lang="ru-RU" b="1" dirty="0" smtClean="0"/>
              <a:t>Первичное закрепление во внешней речи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Учащиеся в форме коммуникативного взаимодействия решают типовые задания на новый способ действий с проговариванием установленного алгоритма во внешней речи.</a:t>
            </a:r>
          </a:p>
          <a:p>
            <a:r>
              <a:rPr lang="ru-RU" dirty="0" smtClean="0"/>
              <a:t>б. </a:t>
            </a:r>
            <a:r>
              <a:rPr lang="ru-RU" b="1" dirty="0" smtClean="0"/>
              <a:t>Самостоятельная работа с самопроверкой по эталону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проведении данного этапа используется индивидуальная форма работы: </a:t>
            </a:r>
          </a:p>
          <a:p>
            <a:r>
              <a:rPr lang="ru-RU" dirty="0" smtClean="0"/>
              <a:t>7. </a:t>
            </a:r>
            <a:r>
              <a:rPr lang="ru-RU" b="1" dirty="0" smtClean="0"/>
              <a:t>Включение в систему знаний и повторение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данном этапе новое знание включается в систему знаний. При необходимости выполняются задания на тренировку ранее изученных алгоритмов и подготовку введения нового знания на последующих уроках.</a:t>
            </a:r>
          </a:p>
          <a:p>
            <a:r>
              <a:rPr lang="ru-RU" dirty="0" smtClean="0"/>
              <a:t>8. </a:t>
            </a:r>
            <a:r>
              <a:rPr lang="ru-RU" b="1" dirty="0" smtClean="0"/>
              <a:t>Рефлексия деятельности (итог урока).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33654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дидактических принципов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36"/>
            <a:ext cx="8501090" cy="5572164"/>
          </a:xfrm>
        </p:spPr>
        <p:txBody>
          <a:bodyPr>
            <a:noAutofit/>
          </a:bodyPr>
          <a:lstStyle/>
          <a:p>
            <a:r>
              <a:rPr lang="ru-RU" sz="1600" dirty="0"/>
              <a:t>1) </a:t>
            </a:r>
            <a:r>
              <a:rPr lang="ru-RU" sz="1600" b="1" dirty="0"/>
              <a:t>Принцип деятельности </a:t>
            </a:r>
            <a:r>
              <a:rPr lang="ru-RU" sz="1600" dirty="0"/>
              <a:t>— ребенок не получает готовое знание, а добывает его в результате собственной деятельности (является не объектом, а субъектом </a:t>
            </a:r>
            <a:r>
              <a:rPr lang="ru-RU" sz="1600" dirty="0" smtClean="0"/>
              <a:t>деятельности</a:t>
            </a:r>
            <a:r>
              <a:rPr lang="ru-RU" sz="1600" dirty="0"/>
              <a:t>.</a:t>
            </a:r>
          </a:p>
          <a:p>
            <a:r>
              <a:rPr lang="ru-RU" sz="1600" dirty="0"/>
              <a:t>2) </a:t>
            </a:r>
            <a:r>
              <a:rPr lang="ru-RU" sz="1600" b="1" dirty="0"/>
              <a:t>Принцип непрерывности </a:t>
            </a:r>
            <a:r>
              <a:rPr lang="ru-RU" sz="1600" dirty="0"/>
              <a:t>— преемственность между всеми ступенями обучения на уровне методологии, содержания и методики.</a:t>
            </a:r>
          </a:p>
          <a:p>
            <a:r>
              <a:rPr lang="ru-RU" sz="1600" dirty="0"/>
              <a:t>3) </a:t>
            </a:r>
            <a:r>
              <a:rPr lang="ru-RU" sz="1600" b="1" dirty="0"/>
              <a:t>Принцип целостного представления о мире </a:t>
            </a:r>
            <a:r>
              <a:rPr lang="ru-RU" sz="1600" dirty="0"/>
              <a:t>— образование должно отражать </a:t>
            </a:r>
            <a:r>
              <a:rPr lang="ru-RU" sz="1600" dirty="0" smtClean="0"/>
              <a:t>язык </a:t>
            </a:r>
            <a:r>
              <a:rPr lang="ru-RU" sz="1600" dirty="0"/>
              <a:t>И структуру научного знания, изучать явления не разрозненно, а во взаимной связи.</a:t>
            </a:r>
          </a:p>
          <a:p>
            <a:r>
              <a:rPr lang="ru-RU" sz="1600" dirty="0"/>
              <a:t>4) </a:t>
            </a:r>
            <a:r>
              <a:rPr lang="ru-RU" sz="1600" b="1" dirty="0"/>
              <a:t>Принцип минимакса </a:t>
            </a:r>
            <a:r>
              <a:rPr lang="ru-RU" sz="1600" dirty="0"/>
              <a:t>предполагает выделение двух уровней — максимального, который определяется зоной ближайшего развития детей данной возрастной группы, и необходимого минимума, то есть государственного стандарта знаний.. Принцип минимакса заключается в следующем: школа обязана предложить ученику содержание образования на максимальном уровне, а ученик обязан усвоить это содержание на уровне, не ниже минимального.</a:t>
            </a:r>
          </a:p>
          <a:p>
            <a:r>
              <a:rPr lang="ru-RU" sz="1600" dirty="0"/>
              <a:t>5) </a:t>
            </a:r>
            <a:r>
              <a:rPr lang="ru-RU" sz="1600" b="1" dirty="0"/>
              <a:t>Принцип психологической комфортности </a:t>
            </a:r>
            <a:r>
              <a:rPr lang="ru-RU" sz="1600" dirty="0"/>
              <a:t>означает снятие всех  </a:t>
            </a:r>
            <a:r>
              <a:rPr lang="ru-RU" sz="1600" dirty="0" err="1"/>
              <a:t>стрессообразующих</a:t>
            </a:r>
            <a:r>
              <a:rPr lang="ru-RU" sz="1600" dirty="0"/>
              <a:t> факторов учебного процесса, создание в школе и на уроке спокойной, доброжелательной атмосферы.</a:t>
            </a:r>
          </a:p>
          <a:p>
            <a:r>
              <a:rPr lang="ru-RU" sz="1600" dirty="0"/>
              <a:t>б) </a:t>
            </a:r>
            <a:r>
              <a:rPr lang="ru-RU" sz="1600" b="1" dirty="0"/>
              <a:t>Принцип вариативности </a:t>
            </a:r>
            <a:r>
              <a:rPr lang="ru-RU" sz="1600" dirty="0"/>
              <a:t>— развитие у учащихся вариативного мышления, то есть способности к систематическому перебору вариантов и выбору оптимального варианта.</a:t>
            </a:r>
          </a:p>
          <a:p>
            <a:r>
              <a:rPr lang="ru-RU" sz="1600" dirty="0"/>
              <a:t>7</a:t>
            </a:r>
            <a:r>
              <a:rPr lang="ru-RU" sz="1600" b="1" dirty="0"/>
              <a:t>) Принцип творчества </a:t>
            </a:r>
            <a:r>
              <a:rPr lang="ru-RU" sz="1600" dirty="0"/>
              <a:t>— максимальная ориентация на творческое начало в учебной деятельности школьников, приобретение ими собственного опыта творческой деятельности.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498080" cy="5605482"/>
          </a:xfrm>
        </p:spPr>
        <p:txBody>
          <a:bodyPr/>
          <a:lstStyle/>
          <a:p>
            <a:r>
              <a:rPr lang="ru-RU" dirty="0"/>
              <a:t>Для того чтобы «включить» ученика в учебно-познавательную работу, сделать его активным участником учебного процесса, нужна </a:t>
            </a:r>
            <a:r>
              <a:rPr lang="ru-RU" b="1" dirty="0"/>
              <a:t>мотивация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b="1" dirty="0"/>
          </a:p>
          <a:p>
            <a:r>
              <a:rPr lang="ru-RU" i="1" dirty="0"/>
              <a:t>Мотивы – это то, что побуждает и направляет деятельность человека, ради чего он ее совершает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мотивов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i="1" dirty="0"/>
              <a:t>Мотив «Познавательный» («</a:t>
            </a:r>
            <a:r>
              <a:rPr lang="ru-RU" i="1" dirty="0" smtClean="0"/>
              <a:t>Интерес»)</a:t>
            </a:r>
          </a:p>
          <a:p>
            <a:r>
              <a:rPr lang="ru-RU" dirty="0" smtClean="0"/>
              <a:t> 2.</a:t>
            </a:r>
            <a:r>
              <a:rPr lang="ru-RU" i="1" dirty="0" smtClean="0"/>
              <a:t>Мотив </a:t>
            </a:r>
            <a:r>
              <a:rPr lang="ru-RU" i="1" dirty="0"/>
              <a:t>«Саморазвитие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3. </a:t>
            </a:r>
            <a:r>
              <a:rPr lang="ru-RU" i="1" dirty="0"/>
              <a:t>Мотив «Достижение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4. </a:t>
            </a:r>
            <a:r>
              <a:rPr lang="ru-RU" i="1" dirty="0"/>
              <a:t>Мотив «Профессионально-жизненное самоопределение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5. </a:t>
            </a:r>
            <a:r>
              <a:rPr lang="ru-RU" i="1" dirty="0"/>
              <a:t>Коммуникативный мотив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6. </a:t>
            </a:r>
            <a:r>
              <a:rPr lang="ru-RU" b="1" i="1" dirty="0"/>
              <a:t>Эмоциональный мотив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 настоящее время наиболее распространенными являются следующие активные методы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8147902" cy="5391168"/>
          </a:xfrm>
        </p:spPr>
        <p:txBody>
          <a:bodyPr>
            <a:noAutofit/>
          </a:bodyPr>
          <a:lstStyle/>
          <a:p>
            <a:pPr lvl="0"/>
            <a:r>
              <a:rPr lang="ru-RU" sz="1400" b="1" i="1" dirty="0" smtClean="0"/>
              <a:t>Практический </a:t>
            </a:r>
            <a:r>
              <a:rPr lang="ru-RU" sz="1400" b="1" i="1" dirty="0"/>
              <a:t>эксперимент</a:t>
            </a:r>
            <a:r>
              <a:rPr lang="ru-RU" sz="1400" dirty="0"/>
              <a:t>;</a:t>
            </a:r>
          </a:p>
          <a:p>
            <a:pPr lvl="0"/>
            <a:r>
              <a:rPr lang="ru-RU" sz="1400" b="1" i="1" dirty="0"/>
              <a:t>Метод проектов</a:t>
            </a:r>
            <a:r>
              <a:rPr lang="ru-RU" sz="1400" dirty="0"/>
              <a:t> – форма организации учебного процесса, ориентированная на творческую самореализацию личности учащегося, развитие его интеллектуальных и физических возможностей;</a:t>
            </a:r>
          </a:p>
          <a:p>
            <a:pPr lvl="0"/>
            <a:r>
              <a:rPr lang="ru-RU" sz="1400" b="1" i="1" dirty="0"/>
              <a:t>Групповые обсуждения</a:t>
            </a:r>
            <a:r>
              <a:rPr lang="ru-RU" sz="1400" dirty="0"/>
              <a:t> – групповые дискуссии по конкретному вопросу в относительно небольших группах (от 6 до 15 человек);</a:t>
            </a:r>
          </a:p>
          <a:p>
            <a:pPr lvl="0"/>
            <a:r>
              <a:rPr lang="ru-RU" sz="1400" b="1" i="1" dirty="0"/>
              <a:t>Мозговой штурм</a:t>
            </a:r>
            <a:r>
              <a:rPr lang="ru-RU" sz="1400" dirty="0"/>
              <a:t> – специализированный метод групповой работы, направленный на генерацию новых идей, стимулирующий творческое мышление каждого участника;</a:t>
            </a:r>
          </a:p>
          <a:p>
            <a:pPr lvl="0"/>
            <a:r>
              <a:rPr lang="ru-RU" sz="1400" b="1" i="1" dirty="0"/>
              <a:t>Деловые игры</a:t>
            </a:r>
            <a:r>
              <a:rPr lang="ru-RU" sz="1400" dirty="0"/>
              <a:t> – метод организации активной работы учащихся, направленный на выработку определенных рецептов эффективной учебной и профессиональной деятельности;</a:t>
            </a:r>
          </a:p>
          <a:p>
            <a:pPr lvl="0"/>
            <a:r>
              <a:rPr lang="ru-RU" sz="1400" b="1" i="1" dirty="0"/>
              <a:t>Ролевые игры</a:t>
            </a:r>
            <a:r>
              <a:rPr lang="ru-RU" sz="1400" dirty="0"/>
              <a:t> – метод, используемый для усвоения новых знаний и отработки определенных навыков в сфере коммуникации. Ролевая игра предполагает участие не менее двух «игроков», каждому из которых предполагается провести целевое общение друг с другом в соответствии с заданной ролью;</a:t>
            </a:r>
          </a:p>
          <a:p>
            <a:pPr lvl="0"/>
            <a:r>
              <a:rPr lang="ru-RU" sz="1400" b="1" i="1" dirty="0" err="1"/>
              <a:t>Баскет-метод</a:t>
            </a:r>
            <a:r>
              <a:rPr lang="ru-RU" sz="1400" dirty="0"/>
              <a:t> – метод обучения на основе имитации ситуации. Например, обучаемому предлагают выступить в роли экскурсовода по музею компьютерной техники. В материалах для подготовки он получает всю необходимую информацию об экспонатах, представленных в зале.</a:t>
            </a:r>
          </a:p>
          <a:p>
            <a:pPr lvl="0"/>
            <a:r>
              <a:rPr lang="ru-RU" sz="1400" b="1" i="1" dirty="0"/>
              <a:t>Тренинги</a:t>
            </a:r>
            <a:r>
              <a:rPr lang="ru-RU" sz="1400" dirty="0"/>
              <a:t> – обучение, при котором в ходе проживания или моделирования специально заданных ситуаций обучающиеся имеют возможность развить и закрепить необходимые знания и навыки, изменить свое отношение к собственному опыту и применяемым в работе подходам;</a:t>
            </a:r>
          </a:p>
          <a:p>
            <a:pPr lvl="0"/>
            <a:r>
              <a:rPr lang="ru-RU" sz="1400" b="1" i="1" dirty="0"/>
              <a:t>Обучение с использованием компьютерных обучающих программ</a:t>
            </a:r>
            <a:r>
              <a:rPr lang="ru-RU" sz="1400" dirty="0"/>
              <a:t>;</a:t>
            </a:r>
          </a:p>
          <a:p>
            <a:pPr lvl="0"/>
            <a:r>
              <a:rPr lang="ru-RU" sz="1400" b="1" i="1" dirty="0"/>
              <a:t>Анализ практических ситуаций</a:t>
            </a:r>
            <a:r>
              <a:rPr lang="ru-RU" sz="1400" dirty="0"/>
              <a:t> – метод обучения навыкам принятия решений; его целью является научить учащихся анализировать информацию, выявлять ключевые проблемы.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4680065"/>
            <a:ext cx="3142211" cy="2177935"/>
          </a:xfrm>
        </p:spPr>
      </p:pic>
      <p:pic>
        <p:nvPicPr>
          <p:cNvPr id="5" name="Рисунок 5" descr="сканирование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31972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сканирование0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700587" cy="3236913"/>
          </a:xfrm>
          <a:prstGeom prst="rect">
            <a:avLst/>
          </a:prstGeom>
        </p:spPr>
      </p:pic>
      <p:pic>
        <p:nvPicPr>
          <p:cNvPr id="7" name="Рисунок 4" descr="сканирование00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5950" y="3616325"/>
            <a:ext cx="47180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895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Технология деятельностного метода как средство реализации современных целей образования</vt:lpstr>
      <vt:lpstr>Технология деятельности</vt:lpstr>
      <vt:lpstr> </vt:lpstr>
      <vt:lpstr>Система дидактических принципов деятельностного метода</vt:lpstr>
      <vt:lpstr> </vt:lpstr>
      <vt:lpstr>Виды мотивов</vt:lpstr>
      <vt:lpstr>В настоящее время наиболее распространенными являются следующие активные методы обучения: </vt:lpstr>
      <vt:lpstr>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</cp:revision>
  <dcterms:created xsi:type="dcterms:W3CDTF">2009-11-11T11:57:10Z</dcterms:created>
  <dcterms:modified xsi:type="dcterms:W3CDTF">2009-11-11T12:40:51Z</dcterms:modified>
</cp:coreProperties>
</file>