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1" r:id="rId3"/>
    <p:sldId id="258" r:id="rId4"/>
    <p:sldId id="259" r:id="rId5"/>
    <p:sldId id="271" r:id="rId6"/>
    <p:sldId id="260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F3FF-39C7-4B82-BEBA-D37ABB58E8D6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4E8AF-1597-4DC6-BF60-CE9CC5C25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B249B-3ABB-4C79-820F-4A62DFA32A4A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A9763-75D4-4AB2-89A5-6494AE328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C4F72-EF91-4E7A-80B2-6F115CF5B8DA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93B19-F54F-4BC7-ABCD-30E2C9397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75A9-A9DC-4F4D-AEBB-AC84F605BC26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DB7D7-6A2D-4C4C-BA70-C90CE3ED4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0D5AD-AE9F-455D-ADE8-4FBC38CA9265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B801-9A0D-407C-922A-837C56C3A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27851-CD00-4F36-93B0-086F8BAE0B6C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AD84-6092-4827-A6A5-D4C029F93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BF34D-8380-4F2B-9E86-E5BACC66732C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10F54-CD64-421B-8FAD-DEF9D9AAD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01C5-7F85-4EF6-9C4D-85B1726C68E4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E8AFA-9B2A-4FFF-95A2-7A9C91003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09F23-03BB-44A3-9AC6-58FAD00F91FD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6B43C-E5B2-49C3-A73D-3CEC40FDF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CA381-277B-4458-980D-655EBAECF0FF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46641-A211-42D6-8D36-90180101E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9887-C416-4B28-96EA-6590F9E0D9B5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BD610-6D66-4134-A876-19139A3F8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144971-51C5-4311-A58B-4A1DCCB6E7AD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7638E6-FF44-44EA-80BF-58F973777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5725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/>
            <a:lightRig rig="soft" dir="t">
              <a:rot lat="0" lon="0" rev="16800000"/>
            </a:lightRig>
          </a:scene3d>
          <a:sp3d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Урок 15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8258175" cy="1000125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История России ХХ  -  начало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ХХ</a:t>
            </a:r>
            <a:r>
              <a:rPr lang="en-US" sz="1800" dirty="0" smtClean="0">
                <a:solidFill>
                  <a:srgbClr val="0070C0"/>
                </a:solidFill>
              </a:rPr>
              <a:t>I </a:t>
            </a:r>
            <a:r>
              <a:rPr lang="ru-RU" sz="1800" dirty="0" smtClean="0">
                <a:solidFill>
                  <a:srgbClr val="0070C0"/>
                </a:solidFill>
              </a:rPr>
              <a:t>века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100" dirty="0" smtClean="0">
                <a:solidFill>
                  <a:srgbClr val="0070C0"/>
                </a:solidFill>
              </a:rPr>
              <a:t>Тема </a:t>
            </a:r>
            <a:r>
              <a:rPr lang="ru-RU" sz="2100" b="1" dirty="0" smtClean="0">
                <a:solidFill>
                  <a:srgbClr val="0070C0"/>
                </a:solidFill>
              </a:rPr>
              <a:t>«коллективизация сельского хозяйства»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9 класс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13315" name="Содержимое 8" descr="DSC0676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571750"/>
            <a:ext cx="3357562" cy="4067175"/>
          </a:xfrm>
          <a:ln>
            <a:solidFill>
              <a:schemeClr val="accent1"/>
            </a:solidFill>
          </a:ln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3438" y="2571744"/>
            <a:ext cx="3714776" cy="4000528"/>
          </a:xfrm>
          <a:solidFill>
            <a:srgbClr val="00B0F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cs typeface="Times New Roman" pitchFamily="18" charset="0"/>
              </a:rPr>
              <a:t>Составитель: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cs typeface="Times New Roman" pitchFamily="18" charset="0"/>
              </a:rPr>
              <a:t>ЯрославцеваО.В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cs typeface="Times New Roman" pitchFamily="18" charset="0"/>
              </a:rPr>
              <a:t>учитель истории и обществознания ГБОУ СОШ с.Хворостянка Самарской области.</a:t>
            </a: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Причины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коллективизации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857375"/>
            <a:ext cx="4040188" cy="750888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На Х</a:t>
            </a:r>
            <a:r>
              <a:rPr lang="en-US" sz="1800" dirty="0" smtClean="0">
                <a:solidFill>
                  <a:srgbClr val="0070C0"/>
                </a:solidFill>
              </a:rPr>
              <a:t>V</a:t>
            </a:r>
            <a:r>
              <a:rPr lang="ru-RU" sz="1800" dirty="0" smtClean="0">
                <a:solidFill>
                  <a:srgbClr val="0070C0"/>
                </a:solidFill>
              </a:rPr>
              <a:t> съезде ВКП (б)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680px-XV_съезд_ВКП(б)_-_Рыков,_Скрыпник,_Сталин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3000372"/>
            <a:ext cx="4040188" cy="3558930"/>
          </a:xfrm>
          <a:solidFill>
            <a:schemeClr val="accent1"/>
          </a:solidFill>
          <a:ln w="190500" cap="sq">
            <a:solidFill>
              <a:srgbClr val="C8C6BD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5" y="1857375"/>
            <a:ext cx="4041775" cy="4643438"/>
          </a:xfrm>
          <a:solidFill>
            <a:schemeClr val="accent5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dirty="0" smtClean="0">
                <a:solidFill>
                  <a:srgbClr val="0070C0"/>
                </a:solidFill>
                <a:latin typeface="+mn-lt"/>
              </a:rPr>
              <a:t>             На Х</a:t>
            </a: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V </a:t>
            </a:r>
            <a:r>
              <a:rPr lang="ru-RU" sz="1400" dirty="0" smtClean="0">
                <a:solidFill>
                  <a:srgbClr val="0070C0"/>
                </a:solidFill>
                <a:latin typeface="+mn-lt"/>
              </a:rPr>
              <a:t>съезде ВКП(б), проходивший в декабре 1927 года</a:t>
            </a: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+mn-lt"/>
              </a:rPr>
              <a:t>был взят курс на коллективизацию крестьянства и ликвидацию кулачества как класса </a:t>
            </a:r>
            <a:r>
              <a:rPr lang="ru-RU" sz="1100" dirty="0" smtClean="0">
                <a:solidFill>
                  <a:srgbClr val="0070C0"/>
                </a:solidFill>
                <a:latin typeface="+mn-lt"/>
              </a:rPr>
              <a:t>.</a:t>
            </a: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100" i="1" dirty="0" smtClean="0">
                <a:solidFill>
                  <a:srgbClr val="0070C0"/>
                </a:solidFill>
                <a:latin typeface="+mn-lt"/>
              </a:rPr>
              <a:t>           </a:t>
            </a:r>
            <a:r>
              <a:rPr lang="ru-RU" sz="1200" b="1" i="1" u="sng" dirty="0" smtClean="0">
                <a:solidFill>
                  <a:srgbClr val="0070C0"/>
                </a:solidFill>
                <a:latin typeface="+mn-lt"/>
              </a:rPr>
              <a:t>Причины коллективизации :</a:t>
            </a:r>
            <a:endParaRPr lang="ru-RU" sz="1200" i="1" dirty="0" smtClean="0">
              <a:solidFill>
                <a:srgbClr val="0070C0"/>
              </a:solidFill>
              <a:latin typeface="+mn-lt"/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200" i="1" dirty="0" smtClean="0">
                <a:solidFill>
                  <a:srgbClr val="0070C0"/>
                </a:solidFill>
                <a:latin typeface="+mn-lt"/>
              </a:rPr>
              <a:t>          1. Набиравшая силу индустриализация. </a:t>
            </a:r>
            <a:br>
              <a:rPr lang="ru-RU" sz="1200" i="1" dirty="0" smtClean="0">
                <a:solidFill>
                  <a:srgbClr val="0070C0"/>
                </a:solidFill>
                <a:latin typeface="+mn-lt"/>
              </a:rPr>
            </a:br>
            <a:r>
              <a:rPr lang="ru-RU" sz="1200" i="1" dirty="0" smtClean="0">
                <a:solidFill>
                  <a:srgbClr val="0070C0"/>
                </a:solidFill>
                <a:latin typeface="+mn-lt"/>
              </a:rPr>
              <a:t>2. </a:t>
            </a:r>
            <a:r>
              <a:rPr lang="ru-RU" sz="1200" i="1" dirty="0" err="1" smtClean="0">
                <a:solidFill>
                  <a:srgbClr val="0070C0"/>
                </a:solidFill>
                <a:latin typeface="+mn-lt"/>
              </a:rPr>
              <a:t>Сверхиндустриализация</a:t>
            </a:r>
            <a:r>
              <a:rPr lang="ru-RU" sz="1200" i="1" dirty="0" smtClean="0">
                <a:solidFill>
                  <a:srgbClr val="0070C0"/>
                </a:solidFill>
                <a:latin typeface="+mn-lt"/>
              </a:rPr>
              <a:t> за счёт деревни.</a:t>
            </a:r>
            <a:br>
              <a:rPr lang="ru-RU" sz="1200" i="1" dirty="0" smtClean="0">
                <a:solidFill>
                  <a:srgbClr val="0070C0"/>
                </a:solidFill>
                <a:latin typeface="+mn-lt"/>
              </a:rPr>
            </a:br>
            <a:r>
              <a:rPr lang="ru-RU" sz="1200" i="1" dirty="0" smtClean="0">
                <a:solidFill>
                  <a:srgbClr val="0070C0"/>
                </a:solidFill>
                <a:latin typeface="+mn-lt"/>
              </a:rPr>
              <a:t>3. Создание опоры в деревне в лице бедняцкой массы.</a:t>
            </a:r>
            <a:br>
              <a:rPr lang="ru-RU" sz="1200" i="1" dirty="0" smtClean="0">
                <a:solidFill>
                  <a:srgbClr val="0070C0"/>
                </a:solidFill>
                <a:latin typeface="+mn-lt"/>
              </a:rPr>
            </a:br>
            <a:r>
              <a:rPr lang="ru-RU" sz="1200" i="1" dirty="0" smtClean="0">
                <a:solidFill>
                  <a:srgbClr val="0070C0"/>
                </a:solidFill>
                <a:latin typeface="+mn-lt"/>
              </a:rPr>
              <a:t>4. Обеспечение индустриализации дешёвой рабочей силой за счёт массового ухода крестьян из деревни.</a:t>
            </a:r>
            <a:br>
              <a:rPr lang="ru-RU" sz="1200" i="1" dirty="0" smtClean="0">
                <a:solidFill>
                  <a:srgbClr val="0070C0"/>
                </a:solidFill>
                <a:latin typeface="+mn-lt"/>
              </a:rPr>
            </a:br>
            <a:r>
              <a:rPr lang="ru-RU" sz="1200" i="1" dirty="0" smtClean="0">
                <a:solidFill>
                  <a:srgbClr val="0070C0"/>
                </a:solidFill>
                <a:latin typeface="+mn-lt"/>
              </a:rPr>
              <a:t>5. Ликвидация кулачества как класса.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200" i="1" dirty="0" smtClean="0">
                <a:solidFill>
                  <a:srgbClr val="C00000"/>
                </a:solidFill>
                <a:latin typeface="+mn-lt"/>
              </a:rPr>
              <a:t>           </a:t>
            </a:r>
            <a:r>
              <a:rPr lang="ru-RU" sz="1200" i="1" u="sng" dirty="0" smtClean="0">
                <a:solidFill>
                  <a:srgbClr val="C00000"/>
                </a:solidFill>
                <a:latin typeface="+mn-lt"/>
              </a:rPr>
              <a:t>Работа с учебником </a:t>
            </a:r>
            <a:r>
              <a:rPr lang="ru-RU" sz="1200" i="1" dirty="0" smtClean="0">
                <a:solidFill>
                  <a:srgbClr val="C00000"/>
                </a:solidFill>
                <a:latin typeface="+mn-lt"/>
              </a:rPr>
              <a:t>: Найти в учебнике 9       класс на стр.: 182 задание № 1.</a:t>
            </a:r>
            <a:br>
              <a:rPr lang="ru-RU" sz="1200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1200" i="1" dirty="0" smtClean="0">
                <a:solidFill>
                  <a:srgbClr val="C00000"/>
                </a:solidFill>
                <a:latin typeface="+mn-lt"/>
              </a:rPr>
              <a:t>  Определить на основе документа, на какой  принцип указывает этот факт.</a:t>
            </a: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00132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Сроки проведения коллективизации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857364"/>
            <a:ext cx="4040188" cy="67944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1929 г. – выход статьи Сталина «Год великого перелома».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/>
          </a:p>
        </p:txBody>
      </p:sp>
      <p:pic>
        <p:nvPicPr>
          <p:cNvPr id="7" name="Содержимое 6" descr="уничт.кул-ва как класса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3143248"/>
            <a:ext cx="4040188" cy="3214710"/>
          </a:xfr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1714500"/>
            <a:ext cx="4041775" cy="4786313"/>
          </a:xfrm>
          <a:solidFill>
            <a:schemeClr val="accent5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 fontScale="92500" lnSpcReduction="1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200" b="1" dirty="0" smtClean="0">
                <a:solidFill>
                  <a:srgbClr val="0070C0"/>
                </a:solidFill>
              </a:rPr>
              <a:t>  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200" dirty="0" smtClean="0">
                <a:solidFill>
                  <a:srgbClr val="0070C0"/>
                </a:solidFill>
              </a:rPr>
              <a:t>           </a:t>
            </a:r>
            <a:r>
              <a:rPr lang="ru-RU" sz="1800" dirty="0" smtClean="0">
                <a:solidFill>
                  <a:srgbClr val="0070C0"/>
                </a:solidFill>
                <a:latin typeface="+mn-lt"/>
              </a:rPr>
              <a:t>Статья Сталина стала теоретическим обоснованием форсированной коллективизации.»В конце декабря 1929 г. Сталин объявил о конце нэпа переходе к политике «ликвидации кулачества как класса». В 1927 г. коллективизация рассматривалась как длительный </a:t>
            </a:r>
            <a:r>
              <a:rPr lang="ru-RU" sz="1800" dirty="0" err="1" smtClean="0">
                <a:solidFill>
                  <a:srgbClr val="0070C0"/>
                </a:solidFill>
                <a:latin typeface="+mn-lt"/>
              </a:rPr>
              <a:t>процесс.По</a:t>
            </a:r>
            <a:r>
              <a:rPr lang="ru-RU" sz="1800" dirty="0" smtClean="0">
                <a:solidFill>
                  <a:srgbClr val="0070C0"/>
                </a:solidFill>
                <a:latin typeface="+mn-lt"/>
              </a:rPr>
              <a:t> первому пятилетнему плану предполагалось лишь к 1933 г. Охватить кооперацией 85% крестьянских хозяйств ( из них 18-20% колхозами).После статьи Сталина « Год великого перелома» намечены были совсем иные сроки.</a:t>
            </a:r>
            <a:r>
              <a:rPr lang="ru-RU" sz="1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+mn-lt"/>
              </a:rPr>
              <a:t> Этот факт указывает на использование принципа сплошной коллективизации.</a:t>
            </a:r>
            <a:endParaRPr lang="ru-RU" sz="1800" dirty="0" smtClean="0">
              <a:solidFill>
                <a:schemeClr val="bg1"/>
              </a:solidFill>
              <a:latin typeface="+mn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Ликвидация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кулачества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928802"/>
            <a:ext cx="4040188" cy="7508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Раскулачивание Ю.А. Зайцева. Чебоксары. 1929-30-е гг.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Raskulachivanie_yuriya_zayceva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3143248"/>
            <a:ext cx="4040188" cy="2852342"/>
          </a:xfr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0625" y="2143125"/>
            <a:ext cx="3757613" cy="4143375"/>
          </a:xfrm>
          <a:solidFill>
            <a:schemeClr val="accent5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Ликвидацию кулачества проводили в два этапа.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этап – 1930г. – в северные районы выслано 115231 семейство кулаков.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этап – раскулачено 265795 семейств. Эти данные не включают тех, кто был расстрелян в районах сплошной коллективизации, а так же сотни тысяч середняков и бедняков, высланных как подкулачников.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00124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Определение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кулака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785926"/>
            <a:ext cx="4286280" cy="5715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Хозяйство середняка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0625" y="2071688"/>
            <a:ext cx="3684588" cy="4621212"/>
          </a:xfrm>
          <a:solidFill>
            <a:schemeClr val="accent5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900" dirty="0" smtClean="0">
                <a:solidFill>
                  <a:srgbClr val="0070C0"/>
                </a:solidFill>
                <a:latin typeface="+mn-lt"/>
              </a:rPr>
              <a:t>        В перечне признаков кулацких хозяйств, опубликованном в 1930 году, были записаны такие «критерии»:</a:t>
            </a:r>
            <a:br>
              <a:rPr lang="ru-RU" sz="1900" dirty="0" smtClean="0">
                <a:solidFill>
                  <a:srgbClr val="0070C0"/>
                </a:solidFill>
                <a:latin typeface="+mn-lt"/>
              </a:rPr>
            </a:br>
            <a:r>
              <a:rPr lang="ru-RU" sz="1900" dirty="0" smtClean="0">
                <a:solidFill>
                  <a:srgbClr val="0070C0"/>
                </a:solidFill>
                <a:latin typeface="+mn-lt"/>
              </a:rPr>
              <a:t>наличие мельницы, крупорушки, маслобойни и др. орудий, в которых применялся механический двигатель; систематическая сдача в наём сельхозмашин с механическим двигателем; сдача в наем оборудованных помещений под жильё или предприятие; занятие торговлей, ростовщичеством, коммерческим посредничеством. Если хозяйство обладало хотя бы одним из перечисленных признаков и имело доход на едока 300 рублей в год, его относили к кулацкому.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9" name="Содержимое 8" descr="кулак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2643182"/>
            <a:ext cx="4286280" cy="3714776"/>
          </a:xfrm>
          <a:ln w="190500" cap="sq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6008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Недовольство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крестьян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коллективизацией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500" y="1928813"/>
            <a:ext cx="4040188" cy="64293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200" dirty="0" smtClean="0">
              <a:solidFill>
                <a:srgbClr val="002060"/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Крестьяне читают статью Сталина </a:t>
            </a:r>
            <a:r>
              <a:rPr lang="ru-RU" sz="1700" dirty="0" smtClean="0">
                <a:solidFill>
                  <a:srgbClr val="002060"/>
                </a:solidFill>
              </a:rPr>
              <a:t>"</a:t>
            </a:r>
            <a:r>
              <a:rPr lang="ru-RU" sz="1700" b="1" dirty="0" smtClean="0">
                <a:solidFill>
                  <a:srgbClr val="002060"/>
                </a:solidFill>
              </a:rPr>
              <a:t>Головокружение</a:t>
            </a:r>
            <a:r>
              <a:rPr lang="ru-RU" sz="1700" dirty="0" smtClean="0">
                <a:solidFill>
                  <a:srgbClr val="002060"/>
                </a:solidFill>
              </a:rPr>
              <a:t> </a:t>
            </a:r>
            <a:r>
              <a:rPr lang="ru-RU" sz="1700" b="1" dirty="0" smtClean="0">
                <a:solidFill>
                  <a:srgbClr val="002060"/>
                </a:solidFill>
              </a:rPr>
              <a:t>от успехов</a:t>
            </a:r>
            <a:endParaRPr lang="ru-RU" sz="17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dirty="0"/>
          </a:p>
        </p:txBody>
      </p:sp>
      <p:pic>
        <p:nvPicPr>
          <p:cNvPr id="7" name="Содержимое 6" descr="читают статью головокружение от успехо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2786058"/>
            <a:ext cx="4186238" cy="3571899"/>
          </a:xfrm>
          <a:solidFill>
            <a:schemeClr val="accent1">
              <a:lumMod val="60000"/>
              <a:lumOff val="40000"/>
            </a:scheme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29188" y="1928813"/>
            <a:ext cx="3857625" cy="4643437"/>
          </a:xfrm>
          <a:solidFill>
            <a:schemeClr val="accent5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       Форсированная коллективизация и массовое раскулачивание вызвало недовольство крестьян. В 1930 г. по стране прокатилась волна восстаний.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1930 г. – статья Сталина «Головокружение от успехов», в которой осуждались перегибы (отток их колхозов).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i="1" u="sng" dirty="0" smtClean="0">
                <a:solidFill>
                  <a:srgbClr val="0070C0"/>
                </a:solidFill>
                <a:latin typeface="+mn-lt"/>
              </a:rPr>
              <a:t>Работа с документом (Приложение2,3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Каковы результаты коллективизации для страны в целом?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Каково отношение крестьян к коллективизации ?</a:t>
            </a:r>
            <a:endParaRPr lang="ru-RU" sz="1600" dirty="0" smtClean="0">
              <a:latin typeface="+mn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Итоги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коллективизации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857364"/>
            <a:ext cx="3500462" cy="7508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Массовый голод 1932-1933 г.г.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1928813"/>
            <a:ext cx="4184650" cy="4714875"/>
          </a:xfrm>
          <a:solidFill>
            <a:schemeClr val="accent5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Разразился массовый голод  в 1932/33 г.г. в период коллективизации — тогда от голода и болезней, связанных с недоеданием,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погибло около 7 млн. человек.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Своеобразие голода 1932—1933 годов заключается в том, что это был первый в её истории „организованный голод“, когда субъективный, политический фактор выступил решающим и доминировал над всеми другими.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i="1" u="sng" dirty="0" smtClean="0">
                <a:solidFill>
                  <a:srgbClr val="C00000"/>
                </a:solidFill>
                <a:latin typeface="+mn-lt"/>
              </a:rPr>
              <a:t>Проанализируйте документ </a:t>
            </a:r>
            <a:r>
              <a:rPr lang="ru-RU" sz="1400" b="1" i="1" dirty="0" smtClean="0">
                <a:solidFill>
                  <a:srgbClr val="C00000"/>
                </a:solidFill>
                <a:latin typeface="+mn-lt"/>
              </a:rPr>
              <a:t>(Приложение  5,6 )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i="1" dirty="0" smtClean="0">
                <a:solidFill>
                  <a:srgbClr val="C00000"/>
                </a:solidFill>
                <a:latin typeface="+mn-lt"/>
              </a:rPr>
              <a:t> ответьте на вопросы 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400" i="1" dirty="0" smtClean="0">
                <a:solidFill>
                  <a:srgbClr val="C00000"/>
                </a:solidFill>
                <a:latin typeface="+mn-lt"/>
              </a:rPr>
              <a:t>Как повлияла коллективизация на крестьян, их настроение 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400" i="1" dirty="0" smtClean="0">
                <a:solidFill>
                  <a:srgbClr val="C00000"/>
                </a:solidFill>
                <a:latin typeface="+mn-lt"/>
              </a:rPr>
              <a:t>Каково отношение интеллигенции к раскулачиванию? Одобряла ли она его? Почему?</a:t>
            </a:r>
            <a:endParaRPr lang="ru-RU" sz="1400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Содержимое 7" descr="голод 3ох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928662" y="2786058"/>
            <a:ext cx="2904894" cy="3763963"/>
          </a:xfrm>
          <a:ln w="190500" cap="sq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12810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Итоги коллективизации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трактор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2214554"/>
            <a:ext cx="4040188" cy="3714776"/>
          </a:xfr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6313" y="2071688"/>
            <a:ext cx="4041775" cy="4357687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          </a:t>
            </a:r>
            <a:endParaRPr lang="ru-RU" sz="1800" b="1" u="sng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        В короткие сроки в деревне была в основном ликвидирована неграмотность, проведена работа по подготовке сельскохозяйственных кадров (агрономов, зоотехников, трактористов, шофёров и других специалистов). Для крупного сельскохозяйственного производства была подготовлена новая техническая база; развернулось строительство тракторных заводов и сельскохозяйственного машиностроения, что позволило наладить массовое производство тракторов и сельскохозяйственных машин.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000124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Проверяем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проблемное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задание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знак вопрос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2428868"/>
            <a:ext cx="3763963" cy="3763963"/>
          </a:xfr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convex"/>
            <a:contourClr>
              <a:srgbClr val="C0C0C0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6313" y="2286000"/>
            <a:ext cx="4041775" cy="3857625"/>
          </a:xfr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002060"/>
                </a:solidFill>
              </a:rPr>
              <a:t>О коллективизации и её целях в 30-е годы говорили, что она                сделает крестьян-колхозников зажиточными людьми. Определите, насколько соответствовало  это  действительности?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Рефлексия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0722" name="Содержимое 4"/>
          <p:cNvSpPr>
            <a:spLocks noGrp="1"/>
          </p:cNvSpPr>
          <p:nvPr>
            <p:ph sz="quarter" idx="2"/>
          </p:nvPr>
        </p:nvSpPr>
        <p:spPr>
          <a:xfrm>
            <a:off x="214313" y="1714500"/>
            <a:ext cx="5357812" cy="5000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Кластер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643563" y="2214563"/>
            <a:ext cx="2857500" cy="4000500"/>
          </a:xfrm>
          <a:solidFill>
            <a:schemeClr val="accent5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Выполнить кластер со словом -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коллективизация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(работа в парах – на отдельном альбомном листе).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724" name="TextBox 13"/>
          <p:cNvSpPr txBox="1">
            <a:spLocks noChangeArrowheads="1"/>
          </p:cNvSpPr>
          <p:nvPr/>
        </p:nvSpPr>
        <p:spPr bwMode="auto">
          <a:xfrm>
            <a:off x="3286125" y="48577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071563" y="2714625"/>
            <a:ext cx="3500437" cy="3214688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коллективизация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4214813" y="4286250"/>
            <a:ext cx="1285875" cy="619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6200000" flipV="1">
            <a:off x="1321594" y="2321719"/>
            <a:ext cx="857250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>
            <a:off x="357188" y="4286250"/>
            <a:ext cx="857250" cy="365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40" idx="4"/>
          </p:cNvCxnSpPr>
          <p:nvPr/>
        </p:nvCxnSpPr>
        <p:spPr>
          <a:xfrm rot="16200000" flipH="1">
            <a:off x="2517775" y="6232526"/>
            <a:ext cx="642937" cy="36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4000500" y="2571750"/>
            <a:ext cx="857250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5400000" flipH="1" flipV="1">
            <a:off x="2320926" y="2320925"/>
            <a:ext cx="785812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4500563" y="3357563"/>
            <a:ext cx="785812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4500563" y="4929188"/>
            <a:ext cx="785812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40" idx="5"/>
          </p:cNvCxnSpPr>
          <p:nvPr/>
        </p:nvCxnSpPr>
        <p:spPr>
          <a:xfrm rot="16200000" flipH="1">
            <a:off x="4079875" y="5437188"/>
            <a:ext cx="614363" cy="6556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16200000" flipH="1">
            <a:off x="3429000" y="5929313"/>
            <a:ext cx="714375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5400000">
            <a:off x="1643063" y="5929313"/>
            <a:ext cx="642937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40" idx="3"/>
          </p:cNvCxnSpPr>
          <p:nvPr/>
        </p:nvCxnSpPr>
        <p:spPr>
          <a:xfrm rot="5400000">
            <a:off x="985043" y="5472907"/>
            <a:ext cx="614363" cy="584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10800000" flipV="1">
            <a:off x="500063" y="4857750"/>
            <a:ext cx="714375" cy="642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0800000">
            <a:off x="357188" y="3571875"/>
            <a:ext cx="857250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rot="10800000">
            <a:off x="714375" y="2786063"/>
            <a:ext cx="714375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5400000" flipH="1" flipV="1">
            <a:off x="3286125" y="2357438"/>
            <a:ext cx="714375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7446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Домашнее задание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214563"/>
            <a:ext cx="4041775" cy="391160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70C0"/>
                </a:solidFill>
              </a:rPr>
              <a:t>    1.П. 17-18, читать 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70C0"/>
                </a:solidFill>
              </a:rPr>
              <a:t>     2.Написать эссе на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70C0"/>
                </a:solidFill>
              </a:rPr>
              <a:t>      выбор : а)«Коллективизация в судьбе моей семьи».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70C0"/>
                </a:solidFill>
              </a:rPr>
              <a:t>                                             </a:t>
            </a:r>
          </a:p>
        </p:txBody>
      </p:sp>
      <p:pic>
        <p:nvPicPr>
          <p:cNvPr id="9" name="Содержимое 8" descr="DSC0676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212837" y="2362200"/>
            <a:ext cx="2528913" cy="376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Тема урока : </a:t>
            </a:r>
            <a:b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«Коллективизация сельского хозяйства»</a:t>
            </a:r>
            <a:endParaRPr lang="ru-RU" sz="24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8" name="Содержимое 7" descr="412px-Plakat_unichtojim_kulaka_1930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929190" y="2285992"/>
            <a:ext cx="3214710" cy="378621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13" name="Содержимое 12" descr="0_78d02_69e60e4_XL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928662" y="2285992"/>
            <a:ext cx="3282188" cy="385765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6008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Литература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357563" y="1643063"/>
            <a:ext cx="5329237" cy="5072062"/>
          </a:xfrm>
          <a:solidFill>
            <a:schemeClr val="accent5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       1. 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Аринин. В.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 «Тень генералиссимуса»  Архангельск. Северо-Западное книжное издательство. 1991г..</a:t>
            </a:r>
            <a:br>
              <a:rPr lang="ru-RU" sz="1600" dirty="0" smtClean="0">
                <a:solidFill>
                  <a:srgbClr val="002060"/>
                </a:solidFill>
                <a:latin typeface="+mn-lt"/>
              </a:rPr>
            </a:b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2.  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Геллер. М., </a:t>
            </a:r>
            <a:r>
              <a:rPr lang="ru-RU" sz="1600" i="1" dirty="0" err="1" smtClean="0">
                <a:solidFill>
                  <a:srgbClr val="002060"/>
                </a:solidFill>
                <a:latin typeface="+mn-lt"/>
              </a:rPr>
              <a:t>Некрич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. А.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 Утопия у власти. В 3-х томах, т.1 МЛ 996г.</a:t>
            </a:r>
            <a:br>
              <a:rPr lang="ru-RU" sz="1600" dirty="0" smtClean="0">
                <a:solidFill>
                  <a:srgbClr val="002060"/>
                </a:solidFill>
                <a:latin typeface="+mn-lt"/>
              </a:rPr>
            </a:b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3. 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Гордон Л.А.Клопов Э.В. 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Что это было? Размышления о предпосылках и итогах того, что случилось с нами в 30-40ые годы. М. 1989 год. с. 52-82, с. 155-169.</a:t>
            </a:r>
            <a:br>
              <a:rPr lang="ru-RU" sz="1600" dirty="0" smtClean="0">
                <a:solidFill>
                  <a:srgbClr val="002060"/>
                </a:solidFill>
                <a:latin typeface="+mn-lt"/>
              </a:rPr>
            </a:b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4. 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Данилов А.А., Косулина Л. Г, Брандт М.Ю. 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История России 20 – начало 21 века. 9 класс. М. Просвещение, 2004г.</a:t>
            </a:r>
            <a:br>
              <a:rPr lang="ru-RU" sz="1600" dirty="0" smtClean="0">
                <a:solidFill>
                  <a:srgbClr val="002060"/>
                </a:solidFill>
                <a:latin typeface="+mn-lt"/>
              </a:rPr>
            </a:b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5. Документы свидетельствуют. Из истории деревни накануне и в ходе коллективизации, 1927-1932 гг. М. 1989 г.</a:t>
            </a:r>
            <a:br>
              <a:rPr lang="ru-RU" sz="1600" dirty="0" smtClean="0">
                <a:solidFill>
                  <a:srgbClr val="002060"/>
                </a:solidFill>
                <a:latin typeface="+mn-lt"/>
              </a:rPr>
            </a:b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6.</a:t>
            </a:r>
            <a:r>
              <a:rPr lang="ru-RU" sz="1600" i="1" dirty="0" smtClean="0">
                <a:solidFill>
                  <a:srgbClr val="002060"/>
                </a:solidFill>
                <a:latin typeface="+mn-lt"/>
              </a:rPr>
              <a:t>Зевелев A.M.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 Истоки сталинизма. М.1991 г.</a:t>
            </a:r>
            <a:br>
              <a:rPr lang="ru-RU" sz="1600" dirty="0" smtClean="0">
                <a:solidFill>
                  <a:srgbClr val="002060"/>
                </a:solidFill>
                <a:latin typeface="+mn-lt"/>
              </a:rPr>
            </a:b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7. Книга для учителя. История политических репрессий и сопротивление не свободе в СССР. М. . 8.http://images.yandex.ru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       9. http://ru.wikipedia.org</a:t>
            </a:r>
          </a:p>
        </p:txBody>
      </p:sp>
      <p:pic>
        <p:nvPicPr>
          <p:cNvPr id="9" name="Содержимое 8" descr="books-pil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2143116"/>
            <a:ext cx="2480400" cy="3763963"/>
          </a:xfr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cross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92871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soft" dir="t">
              <a:rot lat="0" lon="0" rev="16800000"/>
            </a:lightRig>
          </a:scene3d>
          <a:sp3d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Цель урока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sz="quarter" idx="4"/>
          </p:nvPr>
        </p:nvSpPr>
        <p:spPr>
          <a:xfrm>
            <a:off x="500034" y="4714884"/>
            <a:ext cx="8286779" cy="140038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ru-RU" sz="1100" smtClean="0">
              <a:solidFill>
                <a:srgbClr val="86211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ru-RU" sz="1400" smtClean="0">
                <a:solidFill>
                  <a:srgbClr val="86211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знать о состоянии сельского хозяйства и положении крестьян накануне коллективизации;</a:t>
            </a:r>
            <a:endParaRPr lang="ru-RU" sz="1100" smtClean="0">
              <a:solidFill>
                <a:srgbClr val="86211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ru-RU" sz="1400" smtClean="0">
                <a:solidFill>
                  <a:srgbClr val="86211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выяснить причины коллективизации, этапы и итоги;</a:t>
            </a:r>
            <a:endParaRPr lang="ru-RU" sz="1100" smtClean="0">
              <a:solidFill>
                <a:srgbClr val="86211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ru-RU" sz="1400" smtClean="0">
                <a:solidFill>
                  <a:srgbClr val="86211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воссоздать  объективной картины коллективизации через исторические документы;</a:t>
            </a:r>
            <a:endParaRPr lang="ru-RU" sz="1100" smtClean="0">
              <a:solidFill>
                <a:srgbClr val="86211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ru-RU" sz="1400" smtClean="0">
                <a:solidFill>
                  <a:srgbClr val="86211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знать  понятия :  «репрессия», «коллективизация», «раскулачивание», «кулаки»;</a:t>
            </a:r>
            <a:endParaRPr lang="ru-RU" sz="1100" smtClean="0">
              <a:solidFill>
                <a:srgbClr val="86211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smtClean="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pic>
        <p:nvPicPr>
          <p:cNvPr id="15365" name="Рисунок 3" descr="цел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500188"/>
            <a:ext cx="5400675" cy="2819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857256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soft" dir="t">
              <a:rot lat="0" lon="0" rev="16800000"/>
            </a:lightRig>
          </a:scene3d>
          <a:sp3d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План урока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2214554"/>
            <a:ext cx="8329642" cy="4049739"/>
          </a:xfrm>
          <a:solidFill>
            <a:schemeClr val="accent5">
              <a:lumMod val="20000"/>
              <a:lumOff val="8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. Состояние сельского хозяйства накануне коллективизации.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. Борьба в партийном руководстве по вопросу коллективизации.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. Коллективизация: причины, сроки, принципы, основные этапы.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. Итоги коллективизации</a:t>
            </a:r>
            <a:r>
              <a:rPr lang="ru-RU" sz="2800" dirty="0" smtClean="0">
                <a:cs typeface="Times New Roman" pitchFamily="18" charset="0"/>
              </a:rPr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Проблемное задание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57188" y="3143250"/>
            <a:ext cx="3429000" cy="3429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i="1" dirty="0" smtClean="0">
              <a:solidFill>
                <a:schemeClr val="bg1"/>
              </a:solidFill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О коллективизации и её целях в 30-е годы говорили, что она сделает крестьян-колхозников зажиточными людьми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14938" y="3214688"/>
            <a:ext cx="3641725" cy="3424237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i="1" dirty="0" smtClean="0">
              <a:solidFill>
                <a:schemeClr val="bg1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>
                <a:solidFill>
                  <a:srgbClr val="0070C0"/>
                </a:solidFill>
              </a:rPr>
              <a:t>Определите, насколько это соответствовало действительности и что на практике означали эти слова.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sz="1900" i="1" dirty="0" smtClean="0">
                <a:solidFill>
                  <a:srgbClr val="C00000"/>
                </a:solidFill>
              </a:rPr>
              <a:t>В конце урока мы должны будем опровергнуть или доказать правомерность этих слов</a:t>
            </a:r>
            <a:r>
              <a:rPr lang="ru-RU" sz="1900" i="1" dirty="0" smtClean="0">
                <a:solidFill>
                  <a:srgbClr val="0070C0"/>
                </a:solidFill>
              </a:rPr>
              <a:t>.</a:t>
            </a:r>
            <a:endParaRPr lang="ru-RU" sz="19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знак вопрос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714500"/>
            <a:ext cx="1500188" cy="12858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soft" dir="t">
              <a:rot lat="0" lon="0" rev="16800000"/>
            </a:lightRig>
          </a:scene3d>
          <a:sp3d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cs typeface="Times New Roman" pitchFamily="18" charset="0"/>
              </a:rPr>
              <a:t>Сельское хозяйство в конце 20-х г.г.</a:t>
            </a:r>
            <a:endParaRPr lang="ru-RU" sz="36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643063"/>
            <a:ext cx="4040188" cy="750887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dirty="0" smtClean="0"/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600" b="1" dirty="0" smtClean="0">
                <a:solidFill>
                  <a:srgbClr val="0070C0"/>
                </a:solidFill>
              </a:rPr>
              <a:t>Крестьяне</a:t>
            </a:r>
            <a:r>
              <a:rPr lang="ru-RU" sz="2600" dirty="0" smtClean="0">
                <a:solidFill>
                  <a:srgbClr val="0070C0"/>
                </a:solidFill>
              </a:rPr>
              <a:t> и крестьянский быт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1714488"/>
            <a:ext cx="4041775" cy="4768865"/>
          </a:xfr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200" dirty="0" smtClean="0">
              <a:solidFill>
                <a:schemeClr val="bg1"/>
              </a:solidFill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В 1928 г. на селе проживало более 80% населения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СССР, сельское хозяйство давало более половины всего произведённого продукта в экономике. Сельское хозяйство было мелкокрестьянским.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 Из-за грубой политики правительства крестьяне не были заинтересованы в продаже зерна и другой продукции государству.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   В результате в 1927-1928, 1928-1929 гг. возникли кризисы </a:t>
            </a:r>
            <a:r>
              <a:rPr lang="ru-RU" sz="1600" dirty="0" err="1" smtClean="0">
                <a:solidFill>
                  <a:srgbClr val="0070C0"/>
                </a:solidFill>
              </a:rPr>
              <a:t>хлебозаготовок.Большевистское</a:t>
            </a:r>
            <a:r>
              <a:rPr lang="ru-RU" sz="1600" dirty="0" smtClean="0">
                <a:solidFill>
                  <a:srgbClr val="0070C0"/>
                </a:solidFill>
              </a:rPr>
              <a:t> руководство всегда рассматривало основу нации – крестьянство – как реакционный класс , делая исключение для бедноты.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  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200" dirty="0"/>
          </a:p>
        </p:txBody>
      </p:sp>
      <p:pic>
        <p:nvPicPr>
          <p:cNvPr id="11" name="Содержимое 10" descr="крестьяне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928662" y="2571744"/>
            <a:ext cx="3008037" cy="3763963"/>
          </a:xfrm>
          <a:ln w="190500" cap="sq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cs typeface="Times New Roman" pitchFamily="18" charset="0"/>
              </a:rPr>
              <a:t>Борьба в партийном руководстве по вопросу коллективизации</a:t>
            </a:r>
            <a:endParaRPr lang="ru-RU" sz="32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1643063"/>
            <a:ext cx="3825875" cy="1108075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Сталин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видел выход из кризиса в необходимости форсированной индустриализации, производственном кооперировании, свёртывании рынка, а значит, в ликвидации </a:t>
            </a:r>
            <a:r>
              <a:rPr lang="ru-RU" sz="1200" dirty="0" err="1" smtClean="0">
                <a:solidFill>
                  <a:srgbClr val="002060"/>
                </a:solidFill>
              </a:rPr>
              <a:t>многоукладности</a:t>
            </a:r>
            <a:r>
              <a:rPr lang="ru-RU" sz="1200" dirty="0" smtClean="0">
                <a:solidFill>
                  <a:srgbClr val="002060"/>
                </a:solidFill>
              </a:rPr>
              <a:t> экономики и нажиме на кулака.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643063"/>
            <a:ext cx="4041775" cy="1143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Бухарин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видел  выход  в увеличении выпуска промтоваров, коллективизации отводил вспомогательную роль основой сельскохозяйственного производства будет оставаться индивидуальный производитель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/>
              <a:t> </a:t>
            </a:r>
            <a:endParaRPr lang="ru-RU" sz="1200" dirty="0"/>
          </a:p>
        </p:txBody>
      </p:sp>
      <p:pic>
        <p:nvPicPr>
          <p:cNvPr id="7" name="Содержимое 6" descr="269foto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928662" y="3000372"/>
            <a:ext cx="3011170" cy="3621091"/>
          </a:xfrm>
          <a:ln w="190500" cap="sq"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pic>
        <p:nvPicPr>
          <p:cNvPr id="8" name="Содержимое 7" descr="бухарин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43504" y="3000372"/>
            <a:ext cx="3000396" cy="3571900"/>
          </a:xfrm>
          <a:ln w="190500" cap="sq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Ученые-аграрники о крестьянах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чаянов а.в.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42910" y="2285992"/>
            <a:ext cx="2760811" cy="3763963"/>
          </a:xfrm>
          <a:ln w="190500" cap="sq"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00500" y="1928813"/>
            <a:ext cx="4500563" cy="4714875"/>
          </a:xfrm>
          <a:solidFill>
            <a:schemeClr val="accent5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548640" indent="-411480" algn="ctr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latin typeface="+mn-lt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Александр Васильевич </a:t>
            </a:r>
            <a:r>
              <a:rPr lang="ru-RU" sz="1600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Чая́нов</a:t>
            </a:r>
            <a:endParaRPr lang="ru-RU" sz="1600" b="1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 (17 января 1888 года, Москва — 3 октября 1937 года) - российский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экономист.Он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думал о том, как приобщить деревню к цивилизации. Для Чаянова путь решения этого вопроса в особой экономической природе трудовой крестьянской семьи и в присущей ей в силу этого способности вступить в кооперативные связи.</a:t>
            </a: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             В 1930 году был арестован по делу так называемой «Трудовой крестьянской партии».Расстрелян в 1937 году.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Отвечаем на вопросы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14375" y="1643063"/>
            <a:ext cx="7972425" cy="75088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Самостоятельная работа с учебником истории 9 класс стр.: 176-177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DSC0676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285852" y="2714620"/>
            <a:ext cx="2528913" cy="3763963"/>
          </a:xfrm>
          <a:ln>
            <a:solidFill>
              <a:schemeClr val="accent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643188"/>
            <a:ext cx="4041775" cy="3786187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Какая дискуссия проходила в руководстве партии по вопросу коллективизации 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Какая точка зрения победила понятно. Почему ?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509" name="Рисунок 7" descr="знак вопрос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285750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474</TotalTime>
  <Words>930</Words>
  <Application>Microsoft Office PowerPoint</Application>
  <PresentationFormat>Экран (4:3)</PresentationFormat>
  <Paragraphs>80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MaxoN</dc:creator>
  <cp:lastModifiedBy>Алина</cp:lastModifiedBy>
  <cp:revision>80</cp:revision>
  <dcterms:created xsi:type="dcterms:W3CDTF">2012-11-28T03:30:12Z</dcterms:created>
  <dcterms:modified xsi:type="dcterms:W3CDTF">2013-06-24T09:43:37Z</dcterms:modified>
</cp:coreProperties>
</file>