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79" r:id="rId4"/>
    <p:sldId id="269" r:id="rId5"/>
    <p:sldId id="27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45B"/>
    <a:srgbClr val="A21245"/>
    <a:srgbClr val="000000"/>
    <a:srgbClr val="006600"/>
    <a:srgbClr val="99FF33"/>
    <a:srgbClr val="33CC33"/>
    <a:srgbClr val="00FF00"/>
    <a:srgbClr val="6B135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8" autoAdjust="0"/>
    <p:restoredTop sz="92427" autoAdjust="0"/>
  </p:normalViewPr>
  <p:slideViewPr>
    <p:cSldViewPr>
      <p:cViewPr>
        <p:scale>
          <a:sx n="68" d="100"/>
          <a:sy n="68" d="100"/>
        </p:scale>
        <p:origin x="-1254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6D06-6EA8-40DF-826A-41AD28B70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5D418-815F-4A2C-95B3-6D66E09B5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EBCC-B288-4FEC-86F4-89D06A956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5C98-0591-48C5-B149-2C07F68CD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F72C-975F-4B38-A2AE-B65058276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8B25-5215-467C-A08D-6CA452C57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D1AEA-3089-4410-852D-6DF0B168A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B551-042D-4528-B4A2-946DA704E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0D77-0769-4308-AEF3-A53CB558B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04A32-38C3-4409-BE81-0A4FD4DF5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E929C-3BB5-4EDC-B53A-F20514496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838771C-B658-40DB-A626-C8B1511A3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7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-16412" y="914400"/>
            <a:ext cx="8839200" cy="19240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Болото моего села</a:t>
            </a:r>
          </a:p>
        </p:txBody>
      </p:sp>
      <p:sp>
        <p:nvSpPr>
          <p:cNvPr id="20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962400"/>
            <a:ext cx="4572000" cy="2209800"/>
          </a:xfrm>
        </p:spPr>
        <p:txBody>
          <a:bodyPr>
            <a:normAutofit/>
          </a:bodyPr>
          <a:lstStyle/>
          <a:p>
            <a:pPr marR="0">
              <a:lnSpc>
                <a:spcPct val="70000"/>
              </a:lnSpc>
            </a:pPr>
            <a:r>
              <a:rPr lang="ru-RU" sz="2400" b="1" smtClean="0">
                <a:latin typeface="Monotype Corsiva" pitchFamily="66" charset="0"/>
              </a:rPr>
              <a:t>Автор: Брюшинкина Елизавета</a:t>
            </a:r>
          </a:p>
          <a:p>
            <a:pPr marR="0">
              <a:lnSpc>
                <a:spcPct val="70000"/>
              </a:lnSpc>
            </a:pPr>
            <a:r>
              <a:rPr lang="ru-RU" sz="2400" b="1" smtClean="0">
                <a:latin typeface="Monotype Corsiva" pitchFamily="66" charset="0"/>
              </a:rPr>
              <a:t>Ученица 8 класс</a:t>
            </a:r>
          </a:p>
          <a:p>
            <a:pPr marR="0">
              <a:lnSpc>
                <a:spcPct val="70000"/>
              </a:lnSpc>
            </a:pPr>
            <a:r>
              <a:rPr lang="ru-RU" sz="2400" b="1" smtClean="0">
                <a:latin typeface="Monotype Corsiva" pitchFamily="66" charset="0"/>
              </a:rPr>
              <a:t>МОУ СОШ № 7</a:t>
            </a:r>
          </a:p>
          <a:p>
            <a:pPr marR="0">
              <a:lnSpc>
                <a:spcPct val="70000"/>
              </a:lnSpc>
            </a:pPr>
            <a:r>
              <a:rPr lang="ru-RU" sz="2400" b="1" smtClean="0">
                <a:latin typeface="Monotype Corsiva" pitchFamily="66" charset="0"/>
              </a:rPr>
              <a:t>Руководитель: Рудюк Анна Михайловна</a:t>
            </a:r>
          </a:p>
          <a:p>
            <a:pPr marR="0">
              <a:lnSpc>
                <a:spcPct val="70000"/>
              </a:lnSpc>
            </a:pPr>
            <a:r>
              <a:rPr lang="ru-RU" sz="2400" b="1" smtClean="0">
                <a:latin typeface="Monotype Corsiva" pitchFamily="66" charset="0"/>
              </a:rPr>
              <a:t>Учитель высшей квалификационной категории</a:t>
            </a:r>
            <a:r>
              <a:rPr lang="ru-RU" sz="2000" b="1" smtClean="0"/>
              <a:t>.</a:t>
            </a:r>
          </a:p>
        </p:txBody>
      </p:sp>
      <p:pic>
        <p:nvPicPr>
          <p:cNvPr id="1026" name="Picture 2" descr="C:\Documents and Settings\User\Мои документы\МАЁ!!!\ajnrj\P905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362347">
            <a:off x="533399" y="3100002"/>
            <a:ext cx="3810782" cy="2858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534400" cy="5287963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Цель: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исследование болота моего                          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            села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Задачи: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изучить литературу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исследовать торфяную залежь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определить влажность, кислотность торфа                                             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определить тип болота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4419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Гипотеза:</a:t>
            </a:r>
          </a:p>
          <a:p>
            <a:pPr>
              <a:defRPr/>
            </a:pPr>
            <a:r>
              <a:rPr lang="ru-RU" sz="2400" b="1" dirty="0">
                <a:latin typeface="Monotype Corsiva" panose="03010101010201010101" pitchFamily="66" charset="0"/>
              </a:rPr>
              <a:t>     действительно ли свойства </a:t>
            </a:r>
          </a:p>
          <a:p>
            <a:pPr>
              <a:defRPr/>
            </a:pPr>
            <a:r>
              <a:rPr lang="ru-RU" sz="2400" b="1" dirty="0">
                <a:latin typeface="Monotype Corsiva" panose="03010101010201010101" pitchFamily="66" charset="0"/>
              </a:rPr>
              <a:t>     торфа зависят от типа болот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P3180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276600" cy="1984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-228600" y="-1524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Определение влажности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торфа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44550"/>
            <a:ext cx="39624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4729" y="3588792"/>
            <a:ext cx="88392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Определение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обменной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кислотности(рН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4205288"/>
            <a:ext cx="3121025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7413" y="4205288"/>
            <a:ext cx="3049587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3325" y="4205288"/>
            <a:ext cx="286067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371600"/>
            <a:ext cx="289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4343400" y="1471613"/>
            <a:ext cx="4495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  – влажность сырого торфа (в %). </a:t>
            </a:r>
          </a:p>
          <a:p>
            <a:pPr algn="just" eaLnBrk="0" hangingPunct="0"/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 – вес  пустой чашки</a:t>
            </a:r>
          </a:p>
          <a:p>
            <a:pPr algn="just" eaLnBrk="0" hangingPunct="0"/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b – вес чашки с сырым торфом.</a:t>
            </a:r>
          </a:p>
          <a:p>
            <a:pPr algn="just" eaLnBrk="0" hangingPunct="0"/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– вес чашки с сухим торфом.</a:t>
            </a:r>
          </a:p>
        </p:txBody>
      </p:sp>
      <p:graphicFrame>
        <p:nvGraphicFramePr>
          <p:cNvPr id="20547" name="Group 67"/>
          <p:cNvGraphicFramePr>
            <a:graphicFrameLocks noGrp="1"/>
          </p:cNvGraphicFramePr>
          <p:nvPr/>
        </p:nvGraphicFramePr>
        <p:xfrm>
          <a:off x="1589088" y="3113088"/>
          <a:ext cx="6076950" cy="2560637"/>
        </p:xfrm>
        <a:graphic>
          <a:graphicData uri="http://schemas.openxmlformats.org/drawingml/2006/table">
            <a:tbl>
              <a:tblPr/>
              <a:tblGrid>
                <a:gridCol w="3038475"/>
                <a:gridCol w="3038475"/>
              </a:tblGrid>
              <a:tr h="701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Times New Roman" pitchFamily="18" charset="0"/>
                        </a:rPr>
                        <a:t>            масса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Times New Roman" pitchFamily="18" charset="0"/>
                        </a:rPr>
                        <a:t>Чашка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Times New Roman" pitchFamily="18" charset="0"/>
                        </a:rPr>
                        <a:t>для выпаривания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Times New Roman" pitchFamily="18" charset="0"/>
                        </a:rPr>
                        <a:t>         55 г.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Times New Roman" pitchFamily="18" charset="0"/>
                        </a:rPr>
                        <a:t>Чашка с сырым торфом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Times New Roman" pitchFamily="18" charset="0"/>
                        </a:rPr>
                        <a:t>         65 г.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Times New Roman" pitchFamily="18" charset="0"/>
                        </a:rPr>
                        <a:t>Чашка с сухим торфом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Calibri" pitchFamily="34" charset="0"/>
                          <a:cs typeface="Times New Roman" pitchFamily="18" charset="0"/>
                        </a:rPr>
                        <a:t>         59 г.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2" name="Rectangle 60"/>
          <p:cNvSpPr>
            <a:spLocks noChangeArrowheads="1"/>
          </p:cNvSpPr>
          <p:nvPr/>
        </p:nvSpPr>
        <p:spPr bwMode="auto">
          <a:xfrm>
            <a:off x="1884363" y="5954713"/>
            <a:ext cx="5484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2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X = </a:t>
            </a:r>
            <a:r>
              <a:rPr lang="ru-RU" sz="2400" u="sng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65  -  59 </a:t>
            </a:r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* 100%  =  </a:t>
            </a:r>
            <a:r>
              <a:rPr lang="ru-RU" sz="2400" u="sng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6 * 100% </a:t>
            </a:r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= 60%</a:t>
            </a:r>
          </a:p>
          <a:p>
            <a:pPr algn="just" eaLnBrk="0" hangingPunct="0"/>
            <a:r>
              <a:rPr lang="ru-RU" sz="240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65 – 55                         10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0418" y="228752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Определение обменной кислотности(рН)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81000"/>
            <a:ext cx="8382000" cy="61722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Выводы: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>
                <a:latin typeface="Monotype Corsiva" pitchFamily="66" charset="0"/>
              </a:rPr>
              <a:t>   </a:t>
            </a:r>
            <a:r>
              <a:rPr lang="ru-RU" sz="2400" b="1" dirty="0" smtClean="0">
                <a:latin typeface="Monotype Corsiva" pitchFamily="66" charset="0"/>
              </a:rPr>
              <a:t>1. влажность </a:t>
            </a:r>
            <a:r>
              <a:rPr lang="ru-RU" sz="2400" b="1" dirty="0">
                <a:latin typeface="Monotype Corsiva" pitchFamily="66" charset="0"/>
              </a:rPr>
              <a:t>исследованного образца торфа, составляет 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latin typeface="Monotype Corsiva" pitchFamily="66" charset="0"/>
              </a:rPr>
              <a:t>      60%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sz="2400" b="1" dirty="0">
              <a:latin typeface="Monotype Corsiva" pitchFamily="66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  2.  </a:t>
            </a:r>
            <a:r>
              <a:rPr lang="ru-RU" sz="2400" b="1" dirty="0">
                <a:latin typeface="Monotype Corsiva" pitchFamily="66" charset="0"/>
              </a:rPr>
              <a:t>торф имеет слабокислую реакцию среды (рН</a:t>
            </a:r>
            <a:r>
              <a:rPr lang="ru-RU" sz="2400" b="1" dirty="0" smtClean="0">
                <a:latin typeface="Monotype Corsiva" pitchFamily="66" charset="0"/>
              </a:rPr>
              <a:t>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b="1" dirty="0">
              <a:latin typeface="Monotype Corsiva" pitchFamily="66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   3. торф с глубиной становится более тёмным, содержит мало воды, хорошо разложившимся, включает меньшее количество остатков растительности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   4. болото моего села по результатам исследования, можно отнести к эфтрофным, т.е.  низинным болотам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   5. низинные болота имеют более богатую, разнообразную        растительность, требующую обильного минерального питания, а следовательно образующийся в результате торф хорошо разложившийся, значительно минерализованный (такой торф еще называют низинным)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       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     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b="1" dirty="0" smtClean="0"/>
              <a:t> </a:t>
            </a:r>
            <a:endParaRPr lang="ru-RU" sz="16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747</TotalTime>
  <Words>66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Monotype Corsiva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Customer</cp:lastModifiedBy>
  <cp:revision>38</cp:revision>
  <cp:lastPrinted>1601-01-01T00:00:00Z</cp:lastPrinted>
  <dcterms:created xsi:type="dcterms:W3CDTF">1601-01-01T00:00:00Z</dcterms:created>
  <dcterms:modified xsi:type="dcterms:W3CDTF">2014-11-08T16:23:22Z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