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5" r:id="rId19"/>
    <p:sldId id="273" r:id="rId20"/>
    <p:sldId id="274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5A37D7-EB78-4AE1-A16C-233B183D893F}" type="datetimeFigureOut">
              <a:rPr lang="ru-RU" smtClean="0"/>
              <a:t>11.01.2014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724D78-B0C2-42B5-BE5F-B4889C08ED12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851648" cy="120014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Фестиваль педагогических идей «Открытый урок»</a:t>
            </a:r>
            <a:endParaRPr lang="ru-RU" i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2928934"/>
            <a:ext cx="5173418" cy="335758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Рудюк Анна Михайловна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географии, биологии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МОУ СОШ №7  с. Сосновка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Усольский район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Иркутская область</a:t>
            </a:r>
            <a:endParaRPr lang="ru-RU" sz="2800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 стрелкой 14"/>
          <p:cNvCxnSpPr/>
          <p:nvPr/>
        </p:nvCxnSpPr>
        <p:spPr>
          <a:xfrm rot="16200000" flipV="1">
            <a:off x="3500430" y="2643182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4036215" y="1607331"/>
            <a:ext cx="185738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982638" y="4875618"/>
            <a:ext cx="1214446" cy="3214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4857752" y="4786322"/>
            <a:ext cx="1285886" cy="4286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1785918" y="2143116"/>
            <a:ext cx="1178730" cy="11430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1643042" y="3714752"/>
            <a:ext cx="210742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 flipV="1">
            <a:off x="2214546" y="4286256"/>
            <a:ext cx="2071700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 flipV="1">
            <a:off x="2071670" y="4214818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>
            <a:off x="1357290" y="3500438"/>
            <a:ext cx="1393042" cy="215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5357818" y="2285992"/>
            <a:ext cx="1714512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 flipH="1" flipV="1">
            <a:off x="4786314" y="2214554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5554273" y="4161240"/>
            <a:ext cx="714380" cy="678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43" idx="1"/>
          </p:cNvCxnSpPr>
          <p:nvPr/>
        </p:nvCxnSpPr>
        <p:spPr>
          <a:xfrm flipV="1">
            <a:off x="6072198" y="3658845"/>
            <a:ext cx="1143008" cy="127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V="1">
            <a:off x="2536018" y="1893084"/>
            <a:ext cx="1928826" cy="5715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714612" y="857232"/>
            <a:ext cx="899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Петр </a:t>
            </a:r>
            <a:r>
              <a:rPr lang="el-GR" dirty="0" smtClean="0">
                <a:solidFill>
                  <a:schemeClr val="tx2">
                    <a:lumMod val="10000"/>
                  </a:schemeClr>
                </a:solidFill>
              </a:rPr>
              <a:t>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1" name="Подзаголовок 30"/>
          <p:cNvSpPr>
            <a:spLocks noGrp="1"/>
          </p:cNvSpPr>
          <p:nvPr>
            <p:ph type="subTitle" idx="1"/>
          </p:nvPr>
        </p:nvSpPr>
        <p:spPr>
          <a:xfrm>
            <a:off x="3286116" y="0"/>
            <a:ext cx="2143140" cy="100013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Кластеры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28662" y="6286520"/>
            <a:ext cx="6929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10000"/>
                  </a:schemeClr>
                </a:solidFill>
              </a:rPr>
              <a:t>Метод графической систематизации материала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500562" y="714356"/>
            <a:ext cx="214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«Окно в Европу»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286116" y="1428736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Куршская коса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072066" y="1500174"/>
            <a:ext cx="217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Пушкинские места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929454" y="2000240"/>
            <a:ext cx="1897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Финский   залив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286000" y="195167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2714612" y="2643182"/>
            <a:ext cx="3429024" cy="20002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Северо-Запад</a:t>
            </a:r>
            <a:endParaRPr lang="ru-RU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215206" y="2643182"/>
            <a:ext cx="19287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Ладожское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                                                                                                                                                      и Онежское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                                                                                                                                              озера – одни                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из крупнейших в  стране                   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143636" y="4857760"/>
            <a:ext cx="2346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Блокада Ленинграда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572132" y="5572140"/>
            <a:ext cx="2828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Ладога – «дорога жизни»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357554" y="5572140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Калининградский янтарь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14282" y="5715016"/>
            <a:ext cx="2436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Русские летописи     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0" y="785794"/>
            <a:ext cx="3143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Санкт –Петербург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крупнейший, промышленный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исторический, культурный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центр России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0" y="2786058"/>
            <a:ext cx="22145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Древние города,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Псков, Великий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Новгород</a:t>
            </a:r>
            <a:endParaRPr lang="ru-RU" sz="1400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0" y="3857629"/>
            <a:ext cx="20716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Памятники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Всемирного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культурного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наследия                                                                                                       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28596" y="5143512"/>
            <a:ext cx="2033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Балтийское море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7526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Дискуссия на тему «Северо – Запад –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это не только окно в Европу» </a:t>
            </a:r>
            <a:endParaRPr lang="ru-RU" sz="28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2143116"/>
          <a:ext cx="6500858" cy="3429024"/>
        </p:xfrm>
        <a:graphic>
          <a:graphicData uri="http://schemas.openxmlformats.org/drawingml/2006/table">
            <a:tbl>
              <a:tblPr/>
              <a:tblGrid>
                <a:gridCol w="3085199"/>
                <a:gridCol w="3415659"/>
              </a:tblGrid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r>
                        <a:rPr lang="ru-RU" sz="24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«за»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lang="ru-RU" sz="24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«против»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1.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1.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2.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2.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3.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3.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4.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4.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5.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5.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14348" y="1285860"/>
            <a:ext cx="80724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Ответ оформляется в виде таблицы по 5 аргументов с   доказательствами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6000768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SWOT – </a:t>
            </a:r>
            <a:r>
              <a:rPr lang="ru-RU" sz="2400" dirty="0">
                <a:solidFill>
                  <a:schemeClr val="tx2">
                    <a:lumMod val="10000"/>
                  </a:schemeClr>
                </a:solidFill>
              </a:rPr>
              <a:t>анализ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7854696" cy="100010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Состав Северо – Западного района </a:t>
            </a:r>
            <a:endParaRPr lang="ru-RU" sz="32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1071546"/>
            <a:ext cx="307180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00034" y="5429264"/>
            <a:ext cx="2786050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786446" y="5572140"/>
            <a:ext cx="3000396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214678" y="714356"/>
            <a:ext cx="285752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Санкт – Петербург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4,6 млн. чел.)</a:t>
            </a:r>
          </a:p>
        </p:txBody>
      </p:sp>
      <p:sp>
        <p:nvSpPr>
          <p:cNvPr id="9" name="Овал 8"/>
          <p:cNvSpPr/>
          <p:nvPr/>
        </p:nvSpPr>
        <p:spPr>
          <a:xfrm>
            <a:off x="6500826" y="1428736"/>
            <a:ext cx="2428892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rot="16200000" flipV="1">
            <a:off x="2154468" y="2346070"/>
            <a:ext cx="839922" cy="71976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929322" y="2500306"/>
            <a:ext cx="1000132" cy="92869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5214942" y="4286255"/>
            <a:ext cx="1214447" cy="107157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2536017" y="4607727"/>
            <a:ext cx="857256" cy="64294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 flipH="1" flipV="1">
            <a:off x="3963983" y="2393149"/>
            <a:ext cx="1072364" cy="79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2571736" y="2714620"/>
            <a:ext cx="3643338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Самый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маленький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район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8,5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чел</a:t>
            </a:r>
            <a:r>
              <a:rPr lang="ru-RU" dirty="0"/>
              <a:t>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28596" y="1285860"/>
            <a:ext cx="25717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Ленинградская область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42910" y="5643578"/>
            <a:ext cx="2512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Новгородская область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6643702" y="1785926"/>
            <a:ext cx="213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Псковская область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857884" y="5929330"/>
            <a:ext cx="2917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Калининградская область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786842" cy="8434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Технология развития критического мышления</a:t>
            </a:r>
            <a:endParaRPr lang="ru-RU" sz="28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42910" y="1428736"/>
            <a:ext cx="3000396" cy="11430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гнутая вправо стрелка 5"/>
          <p:cNvSpPr/>
          <p:nvPr/>
        </p:nvSpPr>
        <p:spPr>
          <a:xfrm rot="19215082">
            <a:off x="3995719" y="876201"/>
            <a:ext cx="1000132" cy="175595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357422" y="2786058"/>
            <a:ext cx="3000396" cy="11430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143372" y="4000504"/>
            <a:ext cx="3000396" cy="11430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1643050"/>
            <a:ext cx="1571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Вызов</a:t>
            </a:r>
            <a:r>
              <a:rPr lang="ru-RU" sz="3200" dirty="0"/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00298" y="3071810"/>
            <a:ext cx="2575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Осмысление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286256"/>
            <a:ext cx="22529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Рефлексия</a:t>
            </a:r>
            <a:r>
              <a:rPr lang="ru-RU" sz="3200" dirty="0"/>
              <a:t> </a:t>
            </a:r>
          </a:p>
        </p:txBody>
      </p:sp>
      <p:sp>
        <p:nvSpPr>
          <p:cNvPr id="12" name="Выгнутая вправо стрелка 11"/>
          <p:cNvSpPr/>
          <p:nvPr/>
        </p:nvSpPr>
        <p:spPr>
          <a:xfrm rot="18912576">
            <a:off x="6118896" y="2347678"/>
            <a:ext cx="1124978" cy="1812947"/>
          </a:xfrm>
          <a:prstGeom prst="curvedLeftArrow">
            <a:avLst>
              <a:gd name="adj1" fmla="val 2231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5929354" cy="57150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+mn-lt"/>
                <a:cs typeface="Times New Roman" pitchFamily="18" charset="0"/>
              </a:rPr>
              <a:t>Способ креативности </a:t>
            </a:r>
            <a:endParaRPr lang="ru-RU" sz="3200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1" y="3500438"/>
          <a:ext cx="8572531" cy="1942526"/>
        </p:xfrm>
        <a:graphic>
          <a:graphicData uri="http://schemas.openxmlformats.org/drawingml/2006/table">
            <a:tbl>
              <a:tblPr/>
              <a:tblGrid>
                <a:gridCol w="1714327"/>
                <a:gridCol w="1714327"/>
                <a:gridCol w="1714327"/>
                <a:gridCol w="1714327"/>
                <a:gridCol w="1715223"/>
              </a:tblGrid>
              <a:tr h="10601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Рельеф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Полезные ископаемые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Климат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8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Реки </a:t>
                      </a:r>
                      <a:r>
                        <a:rPr lang="ru-RU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и озёра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Природные зоны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2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57224" y="1214422"/>
            <a:ext cx="680019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29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           Читаем физическую и экономическую карты.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           Полученную информацию заносим в таблицу.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ea typeface="Times New Roman" pitchFamily="18" charset="0"/>
              </a:rPr>
              <a:t>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«Природные условия и ресурсы»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0"/>
            <a:ext cx="4429156" cy="84340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Задания  к  уроку</a:t>
            </a:r>
            <a:endParaRPr lang="ru-RU" sz="32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 rot="10800000" flipV="1">
            <a:off x="285720" y="1021002"/>
            <a:ext cx="885828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Выберете для работы вашей группы один из районов.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Согласуйте ваш выбор с учителем.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Соберите информацию о выбранном районе и систематизируйте её.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Подготовьте публичное выступление по избранной теме.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chemeClr val="tx2">
                  <a:lumMod val="10000"/>
                </a:schemeClr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Рекомендации по работе группы: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чётко распределите роли и     обязанности каждого члена группы, определите сроки промежуточного контроля и дату подведения итогов работы. Приветствуется использование ИКТ нестандартная форма представления материала. Творчество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0"/>
            <a:ext cx="1601518" cy="112915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INSERT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4" y="1142984"/>
          <a:ext cx="8358248" cy="3857653"/>
        </p:xfrm>
        <a:graphic>
          <a:graphicData uri="http://schemas.openxmlformats.org/drawingml/2006/table">
            <a:tbl>
              <a:tblPr/>
              <a:tblGrid>
                <a:gridCol w="1671475"/>
                <a:gridCol w="1671475"/>
                <a:gridCol w="1671475"/>
                <a:gridCol w="1671475"/>
                <a:gridCol w="1672348"/>
              </a:tblGrid>
              <a:tr h="17374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Тема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Я это знал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SA" sz="2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۷</a:t>
                      </a:r>
                      <a:endParaRPr lang="ru-RU" sz="2800" dirty="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Новое для меня +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Я думал иначе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-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Есть вопросы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5288340"/>
            <a:ext cx="850112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Приё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ea typeface="Times New Roman" pitchFamily="18" charset="0"/>
              </a:rPr>
              <a:t>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«Маркировка текста»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0"/>
            <a:ext cx="6572296" cy="100010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Критерий  креативности </a:t>
            </a:r>
            <a:endParaRPr lang="ru-RU" sz="32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 descr="E:\q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928670"/>
            <a:ext cx="6477044" cy="4857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1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0" y="5929330"/>
            <a:ext cx="9429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2">
                    <a:lumMod val="10000"/>
                  </a:schemeClr>
                </a:solidFill>
              </a:rPr>
              <a:t>Синтез новой информации в графической форме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786842" cy="8434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Технология развития критического мышления</a:t>
            </a:r>
            <a:endParaRPr lang="ru-RU" sz="28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42910" y="1428736"/>
            <a:ext cx="3000396" cy="11430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гнутая вправо стрелка 5"/>
          <p:cNvSpPr/>
          <p:nvPr/>
        </p:nvSpPr>
        <p:spPr>
          <a:xfrm rot="19215082">
            <a:off x="3995719" y="876201"/>
            <a:ext cx="1000132" cy="175595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357422" y="2786058"/>
            <a:ext cx="3000396" cy="11430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143372" y="4000504"/>
            <a:ext cx="3000396" cy="11430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1643050"/>
            <a:ext cx="1571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Вызов</a:t>
            </a:r>
            <a:r>
              <a:rPr lang="ru-RU" sz="3200" dirty="0"/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00298" y="3071810"/>
            <a:ext cx="2575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Осмысление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286256"/>
            <a:ext cx="22529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Рефлексия</a:t>
            </a:r>
            <a:r>
              <a:rPr lang="ru-RU" sz="3200" dirty="0"/>
              <a:t> </a:t>
            </a:r>
          </a:p>
        </p:txBody>
      </p:sp>
      <p:sp>
        <p:nvSpPr>
          <p:cNvPr id="12" name="Выгнутая вправо стрелка 11"/>
          <p:cNvSpPr/>
          <p:nvPr/>
        </p:nvSpPr>
        <p:spPr>
          <a:xfrm rot="18912576">
            <a:off x="6118896" y="2347678"/>
            <a:ext cx="1124978" cy="1812947"/>
          </a:xfrm>
          <a:prstGeom prst="curvedLeftArrow">
            <a:avLst>
              <a:gd name="adj1" fmla="val 2231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E:\санкт-петербург фото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500042"/>
            <a:ext cx="3214710" cy="24110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Picture 2" descr="C:\Documents and Settings\admin\Рабочий стол\IMG_176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04"/>
            <a:ext cx="3163930" cy="24288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Picture 2" descr="C:\Documents and Settings\admin\Рабочий стол\IMG_177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3714752"/>
            <a:ext cx="3333741" cy="25003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санкт-петербург фото\11400600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857232"/>
            <a:ext cx="7358114" cy="5565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858280" cy="105772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                      </a:t>
            </a:r>
            <a:r>
              <a:rPr lang="en-US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II </a:t>
            </a:r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Тип диагностики</a:t>
            </a:r>
          </a:p>
          <a:p>
            <a:pPr algn="l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обобщающие </a:t>
            </a:r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после </a:t>
            </a:r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изучения нового материала)</a:t>
            </a:r>
            <a:endParaRPr lang="ru-RU" sz="28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225689"/>
            <a:ext cx="73581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u="sng" dirty="0" smtClean="0">
                <a:solidFill>
                  <a:schemeClr val="tx2">
                    <a:lumMod val="10000"/>
                  </a:schemeClr>
                </a:solidFill>
              </a:rPr>
              <a:t>Задание 1. 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Приведем примеры вопросов теста: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1. Воспроизведение</a:t>
            </a:r>
          </a:p>
          <a:p>
            <a:pPr marL="14288" indent="-14288"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На Северо - Западе имеются территории занимающие по расположению наибольшие площади (подчеркните нужное)</a:t>
            </a:r>
          </a:p>
          <a:p>
            <a:pPr marL="14288" indent="-14288"/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арктический </a:t>
            </a:r>
          </a:p>
          <a:p>
            <a:pPr marL="14288" indent="-14288"/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субарктический </a:t>
            </a:r>
          </a:p>
          <a:p>
            <a:pPr marL="14288" indent="-14288"/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умеренный</a:t>
            </a:r>
          </a:p>
          <a:p>
            <a:pPr marL="14288" indent="-14288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2. Понимание </a:t>
            </a:r>
          </a:p>
          <a:p>
            <a:pPr marL="14288" indent="-14288"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Подчеркните климатообразующие факторы, которые на ваш взгляд определяют общий характер климата Северо-Запада.</a:t>
            </a:r>
          </a:p>
          <a:p>
            <a:pPr marL="14288" indent="-14288"/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близость к С.Л.о.</a:t>
            </a:r>
          </a:p>
          <a:p>
            <a:pPr marL="14288" indent="-14288"/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воздушные массы Атлантики</a:t>
            </a:r>
          </a:p>
          <a:p>
            <a:pPr marL="14288" indent="-14288"/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избыточное увлажнение</a:t>
            </a:r>
            <a:endParaRPr lang="ru-RU" sz="2400" dirty="0" smtClean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428604"/>
            <a:ext cx="7467600" cy="6116786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летние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+24 °С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территория в зоне тайги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хвойные лиственные породы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Анализ </a:t>
            </a:r>
          </a:p>
          <a:p>
            <a:pPr marL="7938" marR="45720" lvl="0" indent="-793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географическое положение Северо-Запада в большей степени оказывает влияние (выберите нужные варианты, ниже аргументируете ответ двумя - тремя предложениями):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Балтийское море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приграничное положение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соседство с развитой Центральной Россией  и богатыми ресурсами Европейского Севера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развита речная сеть, система каналов…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714348" y="214290"/>
            <a:ext cx="7467600" cy="6116786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Синтез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Соедините стрелками следующие словосочетания: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357298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>
              <a:buNone/>
            </a:pP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морской климат                               моренный рельеф</a:t>
            </a:r>
          </a:p>
          <a:p>
            <a:pPr marL="36000">
              <a:buNone/>
            </a:pPr>
            <a:endParaRPr lang="ru-RU" dirty="0">
              <a:solidFill>
                <a:schemeClr val="tx2">
                  <a:lumMod val="10000"/>
                </a:schemeClr>
              </a:solidFill>
            </a:endParaRPr>
          </a:p>
          <a:p>
            <a:pPr marL="36000">
              <a:buNone/>
            </a:pP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Западный Федеральный округ      влияние западного переноса</a:t>
            </a:r>
          </a:p>
          <a:p>
            <a:pPr marL="36000">
              <a:buNone/>
            </a:pPr>
            <a:endParaRPr lang="ru-RU" dirty="0">
              <a:solidFill>
                <a:schemeClr val="tx2">
                  <a:lumMod val="10000"/>
                </a:schemeClr>
              </a:solidFill>
            </a:endParaRPr>
          </a:p>
          <a:p>
            <a:pPr marL="36000">
              <a:buNone/>
            </a:pP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гряды, валуны, обилие рек,            Ленинградская, Псковская, </a:t>
            </a:r>
          </a:p>
          <a:p>
            <a:pPr marL="36000">
              <a:buNone/>
            </a:pP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пологая болотистая равнина          Новгородская области</a:t>
            </a:r>
          </a:p>
          <a:p>
            <a:pPr marL="36000">
              <a:buNone/>
            </a:pPr>
            <a:endParaRPr lang="ru-RU" dirty="0">
              <a:solidFill>
                <a:schemeClr val="tx2">
                  <a:lumMod val="10000"/>
                </a:schemeClr>
              </a:solidFill>
            </a:endParaRPr>
          </a:p>
          <a:p>
            <a:pPr marL="36000">
              <a:buNone/>
            </a:pP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Калининградская область              заливные луга </a:t>
            </a:r>
          </a:p>
          <a:p>
            <a:pPr marL="36000">
              <a:buNone/>
            </a:pPr>
            <a:endParaRPr lang="ru-RU" dirty="0">
              <a:solidFill>
                <a:schemeClr val="tx2">
                  <a:lumMod val="10000"/>
                </a:schemeClr>
              </a:solidFill>
            </a:endParaRPr>
          </a:p>
          <a:p>
            <a:pPr marL="36000">
              <a:buNone/>
            </a:pP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«Ораниенбаум»                                 анклав</a:t>
            </a:r>
          </a:p>
          <a:p>
            <a:pPr marL="36000">
              <a:buNone/>
            </a:pPr>
            <a:endParaRPr lang="ru-RU" dirty="0">
              <a:solidFill>
                <a:schemeClr val="tx2">
                  <a:lumMod val="10000"/>
                </a:schemeClr>
              </a:solidFill>
            </a:endParaRPr>
          </a:p>
          <a:p>
            <a:pPr marL="36000">
              <a:buNone/>
            </a:pP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Новгородское масло                          Дворцово-парковый музей -</a:t>
            </a:r>
          </a:p>
          <a:p>
            <a:pPr marL="36000">
              <a:buNone/>
            </a:pP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                                                             заповедник</a:t>
            </a:r>
          </a:p>
          <a:p>
            <a:pPr>
              <a:buNone/>
            </a:pPr>
            <a:endParaRPr lang="ru-RU" dirty="0">
              <a:solidFill>
                <a:schemeClr val="tx2">
                  <a:lumMod val="10000"/>
                </a:schemeClr>
              </a:solidFill>
            </a:endParaRPr>
          </a:p>
          <a:p>
            <a:endParaRPr lang="ru-RU" sz="2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5214950"/>
            <a:ext cx="79296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5. Стадия рефлексии</a:t>
            </a:r>
          </a:p>
          <a:p>
            <a:pPr marL="7938" indent="-7938">
              <a:buNone/>
            </a:pP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</a:rPr>
              <a:t>Обсуждаем результаты работы предыдущие стадии совместно исправляем, внести коррективы</a:t>
            </a:r>
            <a:endParaRPr lang="ru-RU" sz="2000" dirty="0" smtClean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714488"/>
            <a:ext cx="4459038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Иркутская область</a:t>
            </a:r>
          </a:p>
          <a:p>
            <a:pPr algn="ctr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Усольский район</a:t>
            </a:r>
          </a:p>
          <a:p>
            <a:pPr algn="ctr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с. Сосновка </a:t>
            </a:r>
          </a:p>
          <a:p>
            <a:pPr algn="ctr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ул.  Лесная 5- 1 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643050"/>
            <a:ext cx="7858148" cy="242889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tx2">
                    <a:lumMod val="10000"/>
                  </a:schemeClr>
                </a:solidFill>
              </a:rPr>
              <a:t>Северо -Запад </a:t>
            </a:r>
          </a:p>
          <a:p>
            <a:pPr algn="ctr"/>
            <a:r>
              <a:rPr lang="ru-RU" sz="3200" i="1" dirty="0" smtClean="0">
                <a:solidFill>
                  <a:schemeClr val="tx2">
                    <a:lumMod val="10000"/>
                  </a:schemeClr>
                </a:solidFill>
              </a:rPr>
              <a:t>Пространство Северо – Запада </a:t>
            </a:r>
          </a:p>
          <a:p>
            <a:pPr algn="ctr"/>
            <a:r>
              <a:rPr lang="ru-RU" sz="3200" i="1" dirty="0" smtClean="0">
                <a:solidFill>
                  <a:schemeClr val="tx2">
                    <a:lumMod val="10000"/>
                  </a:schemeClr>
                </a:solidFill>
              </a:rPr>
              <a:t>п</a:t>
            </a:r>
            <a:r>
              <a:rPr lang="ru-RU" sz="3200" i="1" dirty="0" smtClean="0">
                <a:solidFill>
                  <a:schemeClr val="tx2">
                    <a:lumMod val="10000"/>
                  </a:schemeClr>
                </a:solidFill>
              </a:rPr>
              <a:t>редмет: география</a:t>
            </a:r>
          </a:p>
          <a:p>
            <a:pPr algn="ctr"/>
            <a:r>
              <a:rPr lang="ru-RU" sz="3200" i="1" dirty="0" smtClean="0">
                <a:solidFill>
                  <a:schemeClr val="tx2">
                    <a:lumMod val="10000"/>
                  </a:schemeClr>
                </a:solidFill>
              </a:rPr>
              <a:t>9 класс </a:t>
            </a:r>
          </a:p>
          <a:p>
            <a:pPr algn="ctr"/>
            <a:r>
              <a:rPr lang="ru-RU" sz="3200" i="1" dirty="0" smtClean="0">
                <a:solidFill>
                  <a:schemeClr val="tx2">
                    <a:lumMod val="10000"/>
                  </a:schemeClr>
                </a:solidFill>
              </a:rPr>
              <a:t>Раздел: География Россия ( 68 часов )</a:t>
            </a:r>
          </a:p>
          <a:p>
            <a:pPr algn="ctr"/>
            <a:r>
              <a:rPr lang="ru-RU" sz="3200" i="1" dirty="0" smtClean="0">
                <a:solidFill>
                  <a:schemeClr val="tx2">
                    <a:lumMod val="10000"/>
                  </a:schemeClr>
                </a:solidFill>
              </a:rPr>
              <a:t>УМК:  А.И.  Алексеев </a:t>
            </a:r>
            <a:endParaRPr lang="ru-RU" sz="3200" i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14290"/>
            <a:ext cx="5143536" cy="4643470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Северо – Запад:</a:t>
            </a: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есто уроков в изучаемой теме   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2050" name="Picture 2" descr="E:\санкт-петербург фото\i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85852" cy="1071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357298"/>
          <a:ext cx="5343550" cy="5182856"/>
        </p:xfrm>
        <a:graphic>
          <a:graphicData uri="http://schemas.openxmlformats.org/drawingml/2006/table">
            <a:tbl>
              <a:tblPr/>
              <a:tblGrid>
                <a:gridCol w="538186"/>
                <a:gridCol w="3771129"/>
                <a:gridCol w="1034235"/>
              </a:tblGrid>
              <a:tr h="836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          Тема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Кол-во часов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Европейская Россия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Тема 2. Северо – Запад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Пространство Северо-Запада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Северо – Запад: «окно в Европу»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Северо - Запад: хозяйство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1        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Калининградская область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Санкт – Петербург – вторая столица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Учимся с «Полярной звездой» (6)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786578" y="5929330"/>
            <a:ext cx="157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9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429652" cy="1000132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Место в изучаемой теме</a:t>
            </a:r>
          </a:p>
          <a:p>
            <a:pPr algn="ctr"/>
            <a:endParaRPr lang="ru-RU" sz="3200" b="1" i="1" dirty="0" smtClean="0"/>
          </a:p>
          <a:p>
            <a:pPr algn="ctr"/>
            <a:endParaRPr lang="ru-RU" sz="3200" b="1" i="1" dirty="0" smtClean="0"/>
          </a:p>
        </p:txBody>
      </p:sp>
      <p:sp>
        <p:nvSpPr>
          <p:cNvPr id="6" name="Содержимое 1"/>
          <p:cNvSpPr txBox="1">
            <a:spLocks/>
          </p:cNvSpPr>
          <p:nvPr/>
        </p:nvSpPr>
        <p:spPr>
          <a:xfrm>
            <a:off x="428596" y="1214422"/>
            <a:ext cx="8329642" cy="4857784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1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Цели урока: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обеспечение самостоятельной творческой  деятельности учащихся направленной на достижение результата (реальных жизненных задач)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Учебная: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сформировать образ района ,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выявить состав и особенности географического положения Северо -Запада,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раскрыть особенности природных условий и ресурсов района </a:t>
            </a:r>
          </a:p>
          <a:p>
            <a:pPr marR="45720"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400" b="1" i="1" dirty="0" smtClean="0">
                <a:solidFill>
                  <a:schemeClr val="tx2">
                    <a:lumMod val="10000"/>
                  </a:schemeClr>
                </a:solidFill>
              </a:rPr>
              <a:t>Развивающая:</a:t>
            </a:r>
          </a:p>
          <a:p>
            <a:pPr marR="45720"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Развитие информационной и интеллектуальной сферы.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Воспитательная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Формирование нравственных качеств, воспитывать эмпатию и мотивацию к учению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357158" y="214290"/>
            <a:ext cx="7467600" cy="4429156"/>
          </a:xfrm>
          <a:prstGeom prst="rect">
            <a:avLst/>
          </a:prstGeom>
        </p:spPr>
        <p:txBody>
          <a:bodyPr vert="horz" lIns="0" rIns="18288">
            <a:normAutofit fontScale="92500"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Метапредметные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регулятивные: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понимать учебную задачу урока, планировать свою деятельность,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определять цель учебного задания, контролировать свои действия в процессе выполнения, находить и исправлять ошибки;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отвечать на итоговые вопросы, оценивать свои достижения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познавательные: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уметь характеризовать, группировать, классифицировать полученные знания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коммуникативные: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формулировать собственное мнение и позицию,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выполнять правильность работы индивидуально, в группе,    умение сотрудничать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429132"/>
            <a:ext cx="821537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chemeClr val="tx2">
                    <a:lumMod val="10000"/>
                  </a:schemeClr>
                </a:solidFill>
              </a:rPr>
              <a:t>личностные: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уметь воспринимать задание,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сравнивать , оценивать результат своей деятельности и признавать ошибочность  результата,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проявлять интерес к изученному материалу,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проявлять уважение к друг другу.</a:t>
            </a:r>
          </a:p>
          <a:p>
            <a:pPr>
              <a:buNone/>
            </a:pPr>
            <a:endParaRPr lang="ru-RU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2400" b="1" i="1" dirty="0" smtClean="0">
                <a:solidFill>
                  <a:schemeClr val="tx2">
                    <a:lumMod val="10000"/>
                  </a:schemeClr>
                </a:solidFill>
              </a:rPr>
              <a:t>Тип урока: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получение новых знаний, урок-диалог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786842" cy="8434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Технология развития критического мышления</a:t>
            </a:r>
            <a:endParaRPr lang="ru-RU" sz="28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42910" y="1428736"/>
            <a:ext cx="3000396" cy="11430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гнутая вправо стрелка 5"/>
          <p:cNvSpPr/>
          <p:nvPr/>
        </p:nvSpPr>
        <p:spPr>
          <a:xfrm rot="19215082">
            <a:off x="3995719" y="876201"/>
            <a:ext cx="1000132" cy="175595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357422" y="2786058"/>
            <a:ext cx="3000396" cy="11430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143372" y="4000504"/>
            <a:ext cx="3000396" cy="11430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1643050"/>
            <a:ext cx="1571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Вызов</a:t>
            </a:r>
            <a:r>
              <a:rPr lang="ru-RU" sz="3200" dirty="0"/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00298" y="3071810"/>
            <a:ext cx="2575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Осмысление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286256"/>
            <a:ext cx="22529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Рефлексия</a:t>
            </a:r>
            <a:r>
              <a:rPr lang="ru-RU" sz="3200" dirty="0"/>
              <a:t> </a:t>
            </a:r>
          </a:p>
        </p:txBody>
      </p:sp>
      <p:sp>
        <p:nvSpPr>
          <p:cNvPr id="12" name="Выгнутая вправо стрелка 11"/>
          <p:cNvSpPr/>
          <p:nvPr/>
        </p:nvSpPr>
        <p:spPr>
          <a:xfrm rot="18912576">
            <a:off x="6118896" y="2347678"/>
            <a:ext cx="1124978" cy="1812947"/>
          </a:xfrm>
          <a:prstGeom prst="curvedLeftArrow">
            <a:avLst>
              <a:gd name="adj1" fmla="val 2231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:\санкт-петербург фото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643314"/>
            <a:ext cx="2571768" cy="19288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411" name="Picture 3" descr="E:\санкт-петербург фото\i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000108"/>
            <a:ext cx="2786082" cy="204312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12" name="Picture 4" descr="E:\санкт-петербург фото\i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357298"/>
            <a:ext cx="2549787" cy="207170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0"/>
            <a:ext cx="7854696" cy="664371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                  </a:t>
            </a:r>
            <a:r>
              <a:rPr lang="en-US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 </a:t>
            </a:r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Тип диагностики </a:t>
            </a:r>
          </a:p>
          <a:p>
            <a:pPr algn="l"/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l"/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l"/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l"/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l"/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l"/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l"/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l"/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l"/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                   Критерий креативности</a:t>
            </a:r>
            <a:endParaRPr lang="ru-RU" sz="3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V="1">
            <a:off x="3500430" y="2214554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 flipH="1" flipV="1">
            <a:off x="4071935" y="2214553"/>
            <a:ext cx="1500198" cy="2143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054076" y="4804180"/>
            <a:ext cx="1285883" cy="107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4929191" y="4714884"/>
            <a:ext cx="1214447" cy="357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V="1">
            <a:off x="2018092" y="2196694"/>
            <a:ext cx="1285885" cy="750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 flipV="1">
            <a:off x="2214546" y="4071942"/>
            <a:ext cx="964414" cy="285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571867" y="4500571"/>
            <a:ext cx="1071570" cy="642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3071802" y="4286256"/>
            <a:ext cx="78582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>
            <a:off x="1785918" y="3643314"/>
            <a:ext cx="10358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429256" y="2357430"/>
            <a:ext cx="128588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 flipH="1" flipV="1">
            <a:off x="4857752" y="2143116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5768587" y="4161240"/>
            <a:ext cx="714380" cy="678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6215074" y="3571876"/>
            <a:ext cx="8929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V="1">
            <a:off x="2750332" y="2107397"/>
            <a:ext cx="1571636" cy="500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2714612" y="2857496"/>
            <a:ext cx="3500462" cy="16430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Северо-Запад</a:t>
            </a:r>
            <a:endParaRPr lang="ru-RU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846</Words>
  <Application>Microsoft Office PowerPoint</Application>
  <PresentationFormat>Экран (4:3)</PresentationFormat>
  <Paragraphs>229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Фестиваль педагогических идей «Открытый урок»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Способ креативности 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Фестиваль педагогических идей «Открытый урок»</dc:title>
  <dc:creator>admin</dc:creator>
  <cp:lastModifiedBy>admin</cp:lastModifiedBy>
  <cp:revision>21</cp:revision>
  <dcterms:created xsi:type="dcterms:W3CDTF">2014-01-11T02:45:49Z</dcterms:created>
  <dcterms:modified xsi:type="dcterms:W3CDTF">2014-01-11T06:14:08Z</dcterms:modified>
</cp:coreProperties>
</file>