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BC472E-38C1-4E9B-9959-C83A256EE015}" type="datetimeFigureOut">
              <a:rPr lang="ru-RU" smtClean="0"/>
              <a:t>10.04.2012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F735B6-669A-40D8-B400-943F900FC7D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Авторитарные режимы в Европе</a:t>
            </a:r>
            <a:br>
              <a:rPr lang="ru-RU" sz="3600" dirty="0" smtClean="0">
                <a:solidFill>
                  <a:schemeClr val="tx1"/>
                </a:solidFill>
                <a:latin typeface="+mn-lt"/>
              </a:rPr>
            </a:b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Итальянский фашизм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Параграф 6. Ответы на вопросы устно. Задание № 3 письменно.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Сущность фашизма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80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начале 1920-х гг. у коммунистов и социал-демократов появился общий противник – фашистское движение. Термин </a:t>
            </a:r>
            <a:r>
              <a:rPr lang="ru-RU" dirty="0" smtClean="0">
                <a:solidFill>
                  <a:srgbClr val="FFFF00"/>
                </a:solidFill>
              </a:rPr>
              <a:t>«фашизм», </a:t>
            </a:r>
            <a:r>
              <a:rPr lang="ru-RU" dirty="0" smtClean="0"/>
              <a:t>означающий </a:t>
            </a:r>
            <a:r>
              <a:rPr lang="ru-RU" dirty="0" smtClean="0">
                <a:solidFill>
                  <a:srgbClr val="FFFF00"/>
                </a:solidFill>
              </a:rPr>
              <a:t>«пучок», «связка» </a:t>
            </a:r>
            <a:r>
              <a:rPr lang="ru-RU" dirty="0" smtClean="0"/>
              <a:t>под которым понималось единство нации возник в </a:t>
            </a:r>
            <a:r>
              <a:rPr lang="ru-RU" dirty="0" smtClean="0">
                <a:solidFill>
                  <a:srgbClr val="FFFF00"/>
                </a:solidFill>
              </a:rPr>
              <a:t>Италии.</a:t>
            </a:r>
            <a:r>
              <a:rPr lang="ru-RU" dirty="0" smtClean="0"/>
              <a:t> Фашистская символика, особое место в которой занимала свастика, была заимствована из древних дохристианских верований. Фашистские лидеры привлекали к себе внимание масс резкой критикой существующих порядков, заимствуя те лозунги которые пользовались поддержкой у трудового народа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Достижение единства нации провозглашалось высшей ценностью. Средством продвижения к единству было уничтожение </a:t>
            </a:r>
            <a:r>
              <a:rPr lang="ru-RU" dirty="0" smtClean="0">
                <a:solidFill>
                  <a:srgbClr val="FFFF00"/>
                </a:solidFill>
              </a:rPr>
              <a:t>«врагов нации» </a:t>
            </a:r>
            <a:r>
              <a:rPr lang="ru-RU" dirty="0" smtClean="0"/>
              <a:t>– этнических меньшинств и всех тех, кто не разделял фашистских идей. Формулировались обещания решить проблему безработицы, повысить уровень жизни и уменьшить социальное неравенство. Выдвигались популистские лозунги например </a:t>
            </a:r>
            <a:r>
              <a:rPr lang="ru-RU" dirty="0" smtClean="0">
                <a:solidFill>
                  <a:srgbClr val="FFFF00"/>
                </a:solidFill>
              </a:rPr>
              <a:t>«земля тому, кто ее обрабатывает». </a:t>
            </a:r>
          </a:p>
          <a:p>
            <a:pPr>
              <a:buNone/>
            </a:pPr>
            <a:r>
              <a:rPr lang="ru-RU" dirty="0" smtClean="0"/>
              <a:t>Популизм – заигрывание с избирателями для привлечения их симпатий, голосов на выборах.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Характерные черты фашизма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Национализм;</a:t>
            </a:r>
          </a:p>
          <a:p>
            <a:pPr marL="651510" indent="-514350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Расизм</a:t>
            </a:r>
            <a:r>
              <a:rPr lang="ru-RU" dirty="0" smtClean="0"/>
              <a:t>. </a:t>
            </a:r>
          </a:p>
          <a:p>
            <a:pPr marL="651510" indent="-514350">
              <a:buNone/>
            </a:pPr>
            <a:r>
              <a:rPr lang="ru-RU" dirty="0" smtClean="0"/>
              <a:t>Под </a:t>
            </a:r>
            <a:r>
              <a:rPr lang="ru-RU" dirty="0" smtClean="0">
                <a:solidFill>
                  <a:srgbClr val="FFFF00"/>
                </a:solidFill>
              </a:rPr>
              <a:t>национализмом</a:t>
            </a:r>
            <a:r>
              <a:rPr lang="ru-RU" dirty="0" smtClean="0"/>
              <a:t> фашисты понимали борьбу наций за превосходство. Этим оправдывалось:</a:t>
            </a:r>
          </a:p>
          <a:p>
            <a:pPr marL="651510" indent="-514350">
              <a:buNone/>
            </a:pPr>
            <a:r>
              <a:rPr lang="ru-RU" dirty="0" smtClean="0"/>
              <a:t>Во-первых, господство «высших» рас, наций над низшими;</a:t>
            </a:r>
          </a:p>
          <a:p>
            <a:pPr marL="651510" indent="-514350">
              <a:buNone/>
            </a:pPr>
            <a:r>
              <a:rPr lang="ru-RU" dirty="0" smtClean="0"/>
              <a:t>Во-вторых, необходимость сохранения «чистоты расы»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Фашизм в Италии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Фашистская партия возникла в Италии в 1919 г. Ее возглавил Б.Муссолини. Назвалась она </a:t>
            </a:r>
            <a:r>
              <a:rPr lang="ru-RU" dirty="0" smtClean="0">
                <a:solidFill>
                  <a:srgbClr val="FFFF00"/>
                </a:solidFill>
              </a:rPr>
              <a:t>«</a:t>
            </a:r>
            <a:r>
              <a:rPr lang="ru-RU" dirty="0" err="1" smtClean="0">
                <a:solidFill>
                  <a:srgbClr val="FFFF00"/>
                </a:solidFill>
              </a:rPr>
              <a:t>Фашо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Комбатименто</a:t>
            </a:r>
            <a:r>
              <a:rPr lang="ru-RU" dirty="0" smtClean="0">
                <a:solidFill>
                  <a:srgbClr val="FFFF00"/>
                </a:solidFill>
              </a:rPr>
              <a:t>», что означало «Союз Борьбы»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24475" y="1571612"/>
            <a:ext cx="268605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571480"/>
            <a:ext cx="407196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571480"/>
            <a:ext cx="4071965" cy="555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Программные положения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dirty="0" smtClean="0"/>
              <a:t>Ликвидация монархии</a:t>
            </a:r>
          </a:p>
          <a:p>
            <a:pPr marL="651510" indent="-514350">
              <a:buAutoNum type="arabicPeriod"/>
            </a:pPr>
            <a:r>
              <a:rPr lang="ru-RU" dirty="0" smtClean="0"/>
              <a:t>Отмена всех дворянских титулов (идея политического и социального равенства)</a:t>
            </a:r>
          </a:p>
          <a:p>
            <a:pPr marL="651510" indent="-514350">
              <a:buAutoNum type="arabicPeriod"/>
            </a:pPr>
            <a:r>
              <a:rPr lang="ru-RU" dirty="0" smtClean="0"/>
              <a:t>Введение налога на крупный капитал</a:t>
            </a:r>
          </a:p>
          <a:p>
            <a:pPr marL="651510" indent="-514350">
              <a:buAutoNum type="arabicPeriod"/>
            </a:pPr>
            <a:r>
              <a:rPr lang="ru-RU" dirty="0" smtClean="0"/>
              <a:t>Отмена воинской повинности</a:t>
            </a:r>
          </a:p>
          <a:p>
            <a:pPr marL="651510" indent="-514350">
              <a:buAutoNum type="arabicPeriod"/>
            </a:pPr>
            <a:r>
              <a:rPr lang="ru-RU" dirty="0" smtClean="0"/>
              <a:t>8-часовой рабочий день</a:t>
            </a:r>
          </a:p>
          <a:p>
            <a:pPr marL="651510" indent="-514350">
              <a:buAutoNum type="arabicPeriod"/>
            </a:pPr>
            <a:r>
              <a:rPr lang="ru-RU" dirty="0" smtClean="0"/>
              <a:t>Земля должна принадлежать тем, кто ее обрабатывает.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Из статьи Б.Муссолини </a:t>
            </a:r>
            <a:r>
              <a:rPr lang="ru-RU" dirty="0" smtClean="0">
                <a:solidFill>
                  <a:srgbClr val="FFFF00"/>
                </a:solidFill>
              </a:rPr>
              <a:t>«Доктрина фашизма» </a:t>
            </a:r>
            <a:r>
              <a:rPr lang="ru-RU" dirty="0" smtClean="0">
                <a:solidFill>
                  <a:schemeClr val="tx1"/>
                </a:solidFill>
              </a:rPr>
              <a:t>(1932)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Фашизм</a:t>
            </a:r>
            <a:r>
              <a:rPr lang="ru-RU" dirty="0" smtClean="0"/>
              <a:t> видит не только индивида, но и нацию и страну, индивиды и поколения соединяются моральным законом с общими традициями, миссия которого – подавить инстинкт к жизни, замкнутой в узком кругу удовольствий, построить высшую жизнь, основанную на долге, свободную от ограничений времени и пространства, в которой индивид через самопожертвование, отказ от частных интересов и даже через смерть может достичь того идеального духовного существования, в котором состоит его ценность как человека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Июнь 1924 г</a:t>
            </a:r>
            <a:r>
              <a:rPr lang="ru-RU" dirty="0" smtClean="0"/>
              <a:t> – один из лидеров итальянской соц. партии разоблачавший манипуляции фашистов на выборах </a:t>
            </a:r>
            <a:r>
              <a:rPr lang="ru-RU" dirty="0" err="1" smtClean="0">
                <a:solidFill>
                  <a:srgbClr val="FFFF00"/>
                </a:solidFill>
              </a:rPr>
              <a:t>Джакомо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Маттеотти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был убит, что привело к серьезному политическому кризису в стране. Слово  «фашист» стало ругательным. В начале </a:t>
            </a:r>
            <a:r>
              <a:rPr lang="ru-RU" dirty="0" smtClean="0">
                <a:solidFill>
                  <a:srgbClr val="FFFF00"/>
                </a:solidFill>
              </a:rPr>
              <a:t>1925 г</a:t>
            </a:r>
            <a:r>
              <a:rPr lang="ru-RU" dirty="0" smtClean="0"/>
              <a:t>. оппозиция была разогнана. </a:t>
            </a:r>
            <a:r>
              <a:rPr lang="ru-RU" dirty="0" smtClean="0">
                <a:solidFill>
                  <a:srgbClr val="FFFF00"/>
                </a:solidFill>
              </a:rPr>
              <a:t>1926 г – </a:t>
            </a:r>
            <a:r>
              <a:rPr lang="ru-RU" dirty="0" smtClean="0"/>
              <a:t>попытка покушения на Б.Муссолини. Покушение неудачное. Стремительное ужесточение режима.</a:t>
            </a:r>
            <a:endParaRPr lang="ru-RU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29212" y="428605"/>
            <a:ext cx="3076575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418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Авторитарные режимы в Европе Итальянский фашизм</vt:lpstr>
      <vt:lpstr>Сущность фашизма</vt:lpstr>
      <vt:lpstr>Слайд 3</vt:lpstr>
      <vt:lpstr>Характерные черты фашизма</vt:lpstr>
      <vt:lpstr>Фашизм в Италии</vt:lpstr>
      <vt:lpstr>Слайд 6</vt:lpstr>
      <vt:lpstr>Программные положения</vt:lpstr>
      <vt:lpstr>Из статьи Б.Муссолини «Доктрина фашизма» (1932)</vt:lpstr>
      <vt:lpstr>Слайд 9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Авторитарные режимы в Европе Итальянский фашизм</dc:title>
  <dc:creator>User</dc:creator>
  <cp:lastModifiedBy>User</cp:lastModifiedBy>
  <cp:revision>9</cp:revision>
  <dcterms:created xsi:type="dcterms:W3CDTF">2012-04-10T13:00:40Z</dcterms:created>
  <dcterms:modified xsi:type="dcterms:W3CDTF">2012-04-10T14:22:26Z</dcterms:modified>
</cp:coreProperties>
</file>