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1" r:id="rId4"/>
    <p:sldId id="262" r:id="rId5"/>
    <p:sldId id="263" r:id="rId6"/>
    <p:sldId id="264" r:id="rId7"/>
    <p:sldId id="257" r:id="rId8"/>
    <p:sldId id="265" r:id="rId9"/>
    <p:sldId id="266" r:id="rId10"/>
    <p:sldId id="267" r:id="rId11"/>
    <p:sldId id="270" r:id="rId12"/>
    <p:sldId id="271" r:id="rId13"/>
    <p:sldId id="282" r:id="rId14"/>
    <p:sldId id="278" r:id="rId15"/>
    <p:sldId id="274" r:id="rId16"/>
    <p:sldId id="276" r:id="rId17"/>
    <p:sldId id="272" r:id="rId18"/>
    <p:sldId id="275" r:id="rId19"/>
    <p:sldId id="268" r:id="rId20"/>
    <p:sldId id="277" r:id="rId21"/>
    <p:sldId id="273" r:id="rId22"/>
    <p:sldId id="279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77" autoAdjust="0"/>
  </p:normalViewPr>
  <p:slideViewPr>
    <p:cSldViewPr>
      <p:cViewPr varScale="1">
        <p:scale>
          <a:sx n="65" d="100"/>
          <a:sy n="65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9952C-FD62-4E6F-889F-1EA12BA3739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F21B78E-ECFE-47FD-91A0-A05131160C89}">
      <dgm:prSet/>
      <dgm:spPr/>
      <dgm:t>
        <a:bodyPr/>
        <a:lstStyle/>
        <a:p>
          <a:pPr rtl="0"/>
          <a:r>
            <a:rPr lang="ru-RU" b="1" dirty="0" smtClean="0">
              <a:latin typeface="Cambria" pitchFamily="18" charset="0"/>
            </a:rPr>
            <a:t>По своей структуре современный урок совпадает со структурой деятельности</a:t>
          </a:r>
          <a:endParaRPr lang="ru-RU" b="1" dirty="0">
            <a:latin typeface="Cambria" pitchFamily="18" charset="0"/>
          </a:endParaRPr>
        </a:p>
      </dgm:t>
    </dgm:pt>
    <dgm:pt modelId="{97ABC471-DA85-473C-B38F-83F5AF8180CF}" type="parTrans" cxnId="{34520A94-3C94-4CF0-BBB3-D47E36AEC352}">
      <dgm:prSet/>
      <dgm:spPr/>
      <dgm:t>
        <a:bodyPr/>
        <a:lstStyle/>
        <a:p>
          <a:endParaRPr lang="ru-RU"/>
        </a:p>
      </dgm:t>
    </dgm:pt>
    <dgm:pt modelId="{81F2A8C9-BABB-45AC-BC8E-D95FAA31CE3E}" type="sibTrans" cxnId="{34520A94-3C94-4CF0-BBB3-D47E36AEC352}">
      <dgm:prSet/>
      <dgm:spPr/>
      <dgm:t>
        <a:bodyPr/>
        <a:lstStyle/>
        <a:p>
          <a:endParaRPr lang="ru-RU"/>
        </a:p>
      </dgm:t>
    </dgm:pt>
    <dgm:pt modelId="{2000CA72-2ED3-4D76-A9B9-B81E3719B8E4}">
      <dgm:prSet/>
      <dgm:spPr/>
      <dgm:t>
        <a:bodyPr/>
        <a:lstStyle/>
        <a:p>
          <a:pPr rtl="0"/>
          <a:r>
            <a:rPr lang="ru-RU" b="1" dirty="0" err="1" smtClean="0">
              <a:latin typeface="Cambria" pitchFamily="18" charset="0"/>
            </a:rPr>
            <a:t>Деятельностная</a:t>
          </a:r>
          <a:r>
            <a:rPr lang="ru-RU" b="1" dirty="0" smtClean="0">
              <a:latin typeface="Cambria" pitchFamily="18" charset="0"/>
            </a:rPr>
            <a:t> структура урока всегда «прозрачна» и открыта учащимся</a:t>
          </a:r>
          <a:endParaRPr lang="ru-RU" b="1" dirty="0">
            <a:latin typeface="Cambria" pitchFamily="18" charset="0"/>
          </a:endParaRPr>
        </a:p>
      </dgm:t>
    </dgm:pt>
    <dgm:pt modelId="{7BE8CC3E-E3B0-4765-80E9-E448E8085E4F}" type="parTrans" cxnId="{2998CBC1-7958-416F-9700-863E734339BD}">
      <dgm:prSet/>
      <dgm:spPr/>
      <dgm:t>
        <a:bodyPr/>
        <a:lstStyle/>
        <a:p>
          <a:endParaRPr lang="ru-RU"/>
        </a:p>
      </dgm:t>
    </dgm:pt>
    <dgm:pt modelId="{2360D04D-567F-4612-B21D-56D0D43381D9}" type="sibTrans" cxnId="{2998CBC1-7958-416F-9700-863E734339BD}">
      <dgm:prSet/>
      <dgm:spPr/>
      <dgm:t>
        <a:bodyPr/>
        <a:lstStyle/>
        <a:p>
          <a:endParaRPr lang="ru-RU"/>
        </a:p>
      </dgm:t>
    </dgm:pt>
    <dgm:pt modelId="{7AE400E7-22F7-4BB9-830C-6E709A1BFA0E}">
      <dgm:prSet/>
      <dgm:spPr/>
      <dgm:t>
        <a:bodyPr/>
        <a:lstStyle/>
        <a:p>
          <a:pPr rtl="0"/>
          <a:r>
            <a:rPr lang="ru-RU" b="1" dirty="0" smtClean="0">
              <a:latin typeface="Cambria" pitchFamily="18" charset="0"/>
            </a:rPr>
            <a:t>Степень самостоятельности учащихся в осуществлении учебной деятельности постепенно нарастает</a:t>
          </a:r>
          <a:endParaRPr lang="ru-RU" b="1" dirty="0">
            <a:latin typeface="Cambria" pitchFamily="18" charset="0"/>
          </a:endParaRPr>
        </a:p>
      </dgm:t>
    </dgm:pt>
    <dgm:pt modelId="{B6729361-95E1-406A-955D-016ABF6C66EE}" type="parTrans" cxnId="{F7780665-19CC-47D4-91EA-0609834C02C4}">
      <dgm:prSet/>
      <dgm:spPr/>
      <dgm:t>
        <a:bodyPr/>
        <a:lstStyle/>
        <a:p>
          <a:endParaRPr lang="ru-RU"/>
        </a:p>
      </dgm:t>
    </dgm:pt>
    <dgm:pt modelId="{BE8033AA-4007-4D18-9C03-EE5291499ED3}" type="sibTrans" cxnId="{F7780665-19CC-47D4-91EA-0609834C02C4}">
      <dgm:prSet/>
      <dgm:spPr/>
      <dgm:t>
        <a:bodyPr/>
        <a:lstStyle/>
        <a:p>
          <a:endParaRPr lang="ru-RU"/>
        </a:p>
      </dgm:t>
    </dgm:pt>
    <dgm:pt modelId="{8909B1EF-ECE0-4029-A6B6-A2BEFA1656B7}">
      <dgm:prSet/>
      <dgm:spPr/>
      <dgm:t>
        <a:bodyPr/>
        <a:lstStyle/>
        <a:p>
          <a:pPr rtl="0"/>
          <a:r>
            <a:rPr lang="ru-RU" b="1" dirty="0" smtClean="0">
              <a:latin typeface="Cambria" pitchFamily="18" charset="0"/>
            </a:rPr>
            <a:t>Основной этап урока направлен на формирование УУД на основе освоения и применения предметных знаний/умений</a:t>
          </a:r>
          <a:endParaRPr lang="ru-RU" b="1" dirty="0">
            <a:latin typeface="Cambria" pitchFamily="18" charset="0"/>
          </a:endParaRPr>
        </a:p>
      </dgm:t>
    </dgm:pt>
    <dgm:pt modelId="{67AFD088-2A48-42CA-B99E-372E7FD61C8A}" type="parTrans" cxnId="{E49EFDCE-2069-4880-AEBD-F20A60160E6E}">
      <dgm:prSet/>
      <dgm:spPr/>
      <dgm:t>
        <a:bodyPr/>
        <a:lstStyle/>
        <a:p>
          <a:endParaRPr lang="ru-RU"/>
        </a:p>
      </dgm:t>
    </dgm:pt>
    <dgm:pt modelId="{51456387-9476-4133-8CCA-1470B3F1BAB0}" type="sibTrans" cxnId="{E49EFDCE-2069-4880-AEBD-F20A60160E6E}">
      <dgm:prSet/>
      <dgm:spPr/>
      <dgm:t>
        <a:bodyPr/>
        <a:lstStyle/>
        <a:p>
          <a:endParaRPr lang="ru-RU"/>
        </a:p>
      </dgm:t>
    </dgm:pt>
    <dgm:pt modelId="{348E3111-51F9-41B6-B9FD-4B78D7685B16}" type="pres">
      <dgm:prSet presAssocID="{48E9952C-FD62-4E6F-889F-1EA12BA373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975AD-45AB-4F50-BF2A-2D31A8A839BD}" type="pres">
      <dgm:prSet presAssocID="{BF21B78E-ECFE-47FD-91A0-A05131160C89}" presName="composite" presStyleCnt="0"/>
      <dgm:spPr/>
    </dgm:pt>
    <dgm:pt modelId="{A629EF97-F933-4DCF-8B08-969FCC082D97}" type="pres">
      <dgm:prSet presAssocID="{BF21B78E-ECFE-47FD-91A0-A05131160C89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2AFC43-948C-4D5E-88F9-EB55638288A2}" type="pres">
      <dgm:prSet presAssocID="{BF21B78E-ECFE-47FD-91A0-A05131160C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9552-5F7D-4FC1-A6C1-51C7AD9DCA27}" type="pres">
      <dgm:prSet presAssocID="{81F2A8C9-BABB-45AC-BC8E-D95FAA31CE3E}" presName="spacing" presStyleCnt="0"/>
      <dgm:spPr/>
    </dgm:pt>
    <dgm:pt modelId="{8AFB54DB-0FDB-4826-A095-3A752B0C4F13}" type="pres">
      <dgm:prSet presAssocID="{2000CA72-2ED3-4D76-A9B9-B81E3719B8E4}" presName="composite" presStyleCnt="0"/>
      <dgm:spPr/>
    </dgm:pt>
    <dgm:pt modelId="{F1B93120-87E8-4C18-AFD8-64E22F4BAF1D}" type="pres">
      <dgm:prSet presAssocID="{2000CA72-2ED3-4D76-A9B9-B81E3719B8E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1D9CC9-6880-45A0-8AB9-E089B2CB72C4}" type="pres">
      <dgm:prSet presAssocID="{2000CA72-2ED3-4D76-A9B9-B81E3719B8E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12D02-7583-48C6-9CF9-ADB153FC36DB}" type="pres">
      <dgm:prSet presAssocID="{2360D04D-567F-4612-B21D-56D0D43381D9}" presName="spacing" presStyleCnt="0"/>
      <dgm:spPr/>
    </dgm:pt>
    <dgm:pt modelId="{C6C66A3C-48D8-4A1A-8F14-DAE66C6E38A0}" type="pres">
      <dgm:prSet presAssocID="{7AE400E7-22F7-4BB9-830C-6E709A1BFA0E}" presName="composite" presStyleCnt="0"/>
      <dgm:spPr/>
    </dgm:pt>
    <dgm:pt modelId="{ED39C43A-F745-42D8-AA6C-069BBF8F3735}" type="pres">
      <dgm:prSet presAssocID="{7AE400E7-22F7-4BB9-830C-6E709A1BFA0E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5B6262-B5D2-48AB-BE2B-D21B7B566F9A}" type="pres">
      <dgm:prSet presAssocID="{7AE400E7-22F7-4BB9-830C-6E709A1BFA0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6439E-11C6-487E-B318-99D4B2406C99}" type="pres">
      <dgm:prSet presAssocID="{BE8033AA-4007-4D18-9C03-EE5291499ED3}" presName="spacing" presStyleCnt="0"/>
      <dgm:spPr/>
    </dgm:pt>
    <dgm:pt modelId="{760ED3A5-E8C9-4C5F-870F-EB9119FBE881}" type="pres">
      <dgm:prSet presAssocID="{8909B1EF-ECE0-4029-A6B6-A2BEFA1656B7}" presName="composite" presStyleCnt="0"/>
      <dgm:spPr/>
    </dgm:pt>
    <dgm:pt modelId="{8D690E50-648C-47D7-B480-F8FC114EFA06}" type="pres">
      <dgm:prSet presAssocID="{8909B1EF-ECE0-4029-A6B6-A2BEFA1656B7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DB436-403E-46E5-B96F-04DDF60DD388}" type="pres">
      <dgm:prSet presAssocID="{8909B1EF-ECE0-4029-A6B6-A2BEFA1656B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7861F4-ED45-4ABF-BB71-17EC7BA1E5CA}" type="presOf" srcId="{48E9952C-FD62-4E6F-889F-1EA12BA3739C}" destId="{348E3111-51F9-41B6-B9FD-4B78D7685B16}" srcOrd="0" destOrd="0" presId="urn:microsoft.com/office/officeart/2005/8/layout/vList3#1"/>
    <dgm:cxn modelId="{2D94BB71-1808-4881-9E26-6D9708052044}" type="presOf" srcId="{7AE400E7-22F7-4BB9-830C-6E709A1BFA0E}" destId="{685B6262-B5D2-48AB-BE2B-D21B7B566F9A}" srcOrd="0" destOrd="0" presId="urn:microsoft.com/office/officeart/2005/8/layout/vList3#1"/>
    <dgm:cxn modelId="{2A1A4AE4-574D-45C6-8670-D4141706FFFE}" type="presOf" srcId="{8909B1EF-ECE0-4029-A6B6-A2BEFA1656B7}" destId="{69DDB436-403E-46E5-B96F-04DDF60DD388}" srcOrd="0" destOrd="0" presId="urn:microsoft.com/office/officeart/2005/8/layout/vList3#1"/>
    <dgm:cxn modelId="{F7780665-19CC-47D4-91EA-0609834C02C4}" srcId="{48E9952C-FD62-4E6F-889F-1EA12BA3739C}" destId="{7AE400E7-22F7-4BB9-830C-6E709A1BFA0E}" srcOrd="2" destOrd="0" parTransId="{B6729361-95E1-406A-955D-016ABF6C66EE}" sibTransId="{BE8033AA-4007-4D18-9C03-EE5291499ED3}"/>
    <dgm:cxn modelId="{02C926E9-7B3A-45FF-A913-188450852683}" type="presOf" srcId="{2000CA72-2ED3-4D76-A9B9-B81E3719B8E4}" destId="{631D9CC9-6880-45A0-8AB9-E089B2CB72C4}" srcOrd="0" destOrd="0" presId="urn:microsoft.com/office/officeart/2005/8/layout/vList3#1"/>
    <dgm:cxn modelId="{295BABFF-ED09-4B1B-842D-B80A16BE3B7B}" type="presOf" srcId="{BF21B78E-ECFE-47FD-91A0-A05131160C89}" destId="{6A2AFC43-948C-4D5E-88F9-EB55638288A2}" srcOrd="0" destOrd="0" presId="urn:microsoft.com/office/officeart/2005/8/layout/vList3#1"/>
    <dgm:cxn modelId="{E49EFDCE-2069-4880-AEBD-F20A60160E6E}" srcId="{48E9952C-FD62-4E6F-889F-1EA12BA3739C}" destId="{8909B1EF-ECE0-4029-A6B6-A2BEFA1656B7}" srcOrd="3" destOrd="0" parTransId="{67AFD088-2A48-42CA-B99E-372E7FD61C8A}" sibTransId="{51456387-9476-4133-8CCA-1470B3F1BAB0}"/>
    <dgm:cxn modelId="{2998CBC1-7958-416F-9700-863E734339BD}" srcId="{48E9952C-FD62-4E6F-889F-1EA12BA3739C}" destId="{2000CA72-2ED3-4D76-A9B9-B81E3719B8E4}" srcOrd="1" destOrd="0" parTransId="{7BE8CC3E-E3B0-4765-80E9-E448E8085E4F}" sibTransId="{2360D04D-567F-4612-B21D-56D0D43381D9}"/>
    <dgm:cxn modelId="{34520A94-3C94-4CF0-BBB3-D47E36AEC352}" srcId="{48E9952C-FD62-4E6F-889F-1EA12BA3739C}" destId="{BF21B78E-ECFE-47FD-91A0-A05131160C89}" srcOrd="0" destOrd="0" parTransId="{97ABC471-DA85-473C-B38F-83F5AF8180CF}" sibTransId="{81F2A8C9-BABB-45AC-BC8E-D95FAA31CE3E}"/>
    <dgm:cxn modelId="{158F8F95-4D2F-4C7A-8256-BBEE49C210AC}" type="presParOf" srcId="{348E3111-51F9-41B6-B9FD-4B78D7685B16}" destId="{00C975AD-45AB-4F50-BF2A-2D31A8A839BD}" srcOrd="0" destOrd="0" presId="urn:microsoft.com/office/officeart/2005/8/layout/vList3#1"/>
    <dgm:cxn modelId="{52404B38-B2A2-4367-995E-C4D47059342B}" type="presParOf" srcId="{00C975AD-45AB-4F50-BF2A-2D31A8A839BD}" destId="{A629EF97-F933-4DCF-8B08-969FCC082D97}" srcOrd="0" destOrd="0" presId="urn:microsoft.com/office/officeart/2005/8/layout/vList3#1"/>
    <dgm:cxn modelId="{09EFB6C2-BD91-4654-AFE7-3BA55F68A9BB}" type="presParOf" srcId="{00C975AD-45AB-4F50-BF2A-2D31A8A839BD}" destId="{6A2AFC43-948C-4D5E-88F9-EB55638288A2}" srcOrd="1" destOrd="0" presId="urn:microsoft.com/office/officeart/2005/8/layout/vList3#1"/>
    <dgm:cxn modelId="{8B29CD6D-46F8-4AAB-9358-FAF336C3FE50}" type="presParOf" srcId="{348E3111-51F9-41B6-B9FD-4B78D7685B16}" destId="{56699552-5F7D-4FC1-A6C1-51C7AD9DCA27}" srcOrd="1" destOrd="0" presId="urn:microsoft.com/office/officeart/2005/8/layout/vList3#1"/>
    <dgm:cxn modelId="{8400784D-E8A3-4954-9810-F571B6404696}" type="presParOf" srcId="{348E3111-51F9-41B6-B9FD-4B78D7685B16}" destId="{8AFB54DB-0FDB-4826-A095-3A752B0C4F13}" srcOrd="2" destOrd="0" presId="urn:microsoft.com/office/officeart/2005/8/layout/vList3#1"/>
    <dgm:cxn modelId="{ED23F2DF-A01F-4B4E-A6E2-CEB1031BEF61}" type="presParOf" srcId="{8AFB54DB-0FDB-4826-A095-3A752B0C4F13}" destId="{F1B93120-87E8-4C18-AFD8-64E22F4BAF1D}" srcOrd="0" destOrd="0" presId="urn:microsoft.com/office/officeart/2005/8/layout/vList3#1"/>
    <dgm:cxn modelId="{21024A0D-43A5-4357-8D90-E4833E623AFA}" type="presParOf" srcId="{8AFB54DB-0FDB-4826-A095-3A752B0C4F13}" destId="{631D9CC9-6880-45A0-8AB9-E089B2CB72C4}" srcOrd="1" destOrd="0" presId="urn:microsoft.com/office/officeart/2005/8/layout/vList3#1"/>
    <dgm:cxn modelId="{5CD12D1D-0845-4589-9E0C-67030426689C}" type="presParOf" srcId="{348E3111-51F9-41B6-B9FD-4B78D7685B16}" destId="{BAB12D02-7583-48C6-9CF9-ADB153FC36DB}" srcOrd="3" destOrd="0" presId="urn:microsoft.com/office/officeart/2005/8/layout/vList3#1"/>
    <dgm:cxn modelId="{4457F8BC-357E-49A1-ABFC-658E0938A6A5}" type="presParOf" srcId="{348E3111-51F9-41B6-B9FD-4B78D7685B16}" destId="{C6C66A3C-48D8-4A1A-8F14-DAE66C6E38A0}" srcOrd="4" destOrd="0" presId="urn:microsoft.com/office/officeart/2005/8/layout/vList3#1"/>
    <dgm:cxn modelId="{CA428947-7EFF-489F-932A-15F78C72894B}" type="presParOf" srcId="{C6C66A3C-48D8-4A1A-8F14-DAE66C6E38A0}" destId="{ED39C43A-F745-42D8-AA6C-069BBF8F3735}" srcOrd="0" destOrd="0" presId="urn:microsoft.com/office/officeart/2005/8/layout/vList3#1"/>
    <dgm:cxn modelId="{3FD9CB7F-D70A-42D9-BF6C-5941BB5FD2ED}" type="presParOf" srcId="{C6C66A3C-48D8-4A1A-8F14-DAE66C6E38A0}" destId="{685B6262-B5D2-48AB-BE2B-D21B7B566F9A}" srcOrd="1" destOrd="0" presId="urn:microsoft.com/office/officeart/2005/8/layout/vList3#1"/>
    <dgm:cxn modelId="{10F261BB-1787-4318-8FFE-CB4CC5473714}" type="presParOf" srcId="{348E3111-51F9-41B6-B9FD-4B78D7685B16}" destId="{59E6439E-11C6-487E-B318-99D4B2406C99}" srcOrd="5" destOrd="0" presId="urn:microsoft.com/office/officeart/2005/8/layout/vList3#1"/>
    <dgm:cxn modelId="{02C5D79E-BA57-4753-BF01-A5646F0250F0}" type="presParOf" srcId="{348E3111-51F9-41B6-B9FD-4B78D7685B16}" destId="{760ED3A5-E8C9-4C5F-870F-EB9119FBE881}" srcOrd="6" destOrd="0" presId="urn:microsoft.com/office/officeart/2005/8/layout/vList3#1"/>
    <dgm:cxn modelId="{FBC815C6-AD4F-4B89-A21D-9AE36CBE6311}" type="presParOf" srcId="{760ED3A5-E8C9-4C5F-870F-EB9119FBE881}" destId="{8D690E50-648C-47D7-B480-F8FC114EFA06}" srcOrd="0" destOrd="0" presId="urn:microsoft.com/office/officeart/2005/8/layout/vList3#1"/>
    <dgm:cxn modelId="{5251EDA1-F5F9-4DE5-A383-E318752F4979}" type="presParOf" srcId="{760ED3A5-E8C9-4C5F-870F-EB9119FBE881}" destId="{69DDB436-403E-46E5-B96F-04DDF60DD38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76E21-761C-40A5-9668-D5B415496674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</dgm:pt>
    <dgm:pt modelId="{E7ABE35C-431E-4742-A6D0-AF278A948FD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/>
            <a:t>Постановка цели</a:t>
          </a:r>
          <a:endParaRPr lang="ru-RU" sz="1200" b="1" dirty="0"/>
        </a:p>
      </dgm:t>
    </dgm:pt>
    <dgm:pt modelId="{74E57DA7-EAA5-4674-9785-18413421576D}" type="parTrans" cxnId="{898782E2-222C-445C-8D6B-6C62769F57D8}">
      <dgm:prSet/>
      <dgm:spPr/>
      <dgm:t>
        <a:bodyPr/>
        <a:lstStyle/>
        <a:p>
          <a:endParaRPr lang="ru-RU"/>
        </a:p>
      </dgm:t>
    </dgm:pt>
    <dgm:pt modelId="{4A2A5D27-123F-48F3-BB88-5FF1B8EDB4DB}" type="sibTrans" cxnId="{898782E2-222C-445C-8D6B-6C62769F57D8}">
      <dgm:prSet/>
      <dgm:spPr/>
      <dgm:t>
        <a:bodyPr/>
        <a:lstStyle/>
        <a:p>
          <a:endParaRPr lang="ru-RU"/>
        </a:p>
      </dgm:t>
    </dgm:pt>
    <dgm:pt modelId="{24C63877-DB59-4D0B-AC49-AAA9063042E2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/>
            <a:t>Планирование</a:t>
          </a:r>
          <a:endParaRPr lang="ru-RU" b="1" dirty="0"/>
        </a:p>
      </dgm:t>
    </dgm:pt>
    <dgm:pt modelId="{05B38504-9211-449F-9F45-FE6090A5904A}" type="parTrans" cxnId="{5C228E10-BB3C-4082-AF44-54B320A33567}">
      <dgm:prSet/>
      <dgm:spPr/>
      <dgm:t>
        <a:bodyPr/>
        <a:lstStyle/>
        <a:p>
          <a:endParaRPr lang="ru-RU"/>
        </a:p>
      </dgm:t>
    </dgm:pt>
    <dgm:pt modelId="{A6BF035C-AE17-4B89-A410-7C08A8D18558}" type="sibTrans" cxnId="{5C228E10-BB3C-4082-AF44-54B320A33567}">
      <dgm:prSet/>
      <dgm:spPr/>
      <dgm:t>
        <a:bodyPr/>
        <a:lstStyle/>
        <a:p>
          <a:endParaRPr lang="ru-RU"/>
        </a:p>
      </dgm:t>
    </dgm:pt>
    <dgm:pt modelId="{8C373AF6-3AEA-4D54-AD84-D5619D95FA8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Выполнение действий</a:t>
          </a:r>
          <a:endParaRPr lang="ru-RU" b="1" dirty="0"/>
        </a:p>
      </dgm:t>
    </dgm:pt>
    <dgm:pt modelId="{BADF796E-0444-4D4A-9463-5FE3C8BB8C14}" type="parTrans" cxnId="{755EEA0D-5BB3-4E16-A33A-2B5CB6A48612}">
      <dgm:prSet/>
      <dgm:spPr/>
      <dgm:t>
        <a:bodyPr/>
        <a:lstStyle/>
        <a:p>
          <a:endParaRPr lang="ru-RU"/>
        </a:p>
      </dgm:t>
    </dgm:pt>
    <dgm:pt modelId="{CC425F86-1AAC-4049-90D5-0994A7A7BFC2}" type="sibTrans" cxnId="{755EEA0D-5BB3-4E16-A33A-2B5CB6A48612}">
      <dgm:prSet/>
      <dgm:spPr/>
      <dgm:t>
        <a:bodyPr/>
        <a:lstStyle/>
        <a:p>
          <a:endParaRPr lang="ru-RU"/>
        </a:p>
      </dgm:t>
    </dgm:pt>
    <dgm:pt modelId="{7E172414-AACE-48A9-9A13-FBD945FB17B4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Контроль и коррекция</a:t>
          </a:r>
          <a:endParaRPr lang="ru-RU" b="1" dirty="0"/>
        </a:p>
      </dgm:t>
    </dgm:pt>
    <dgm:pt modelId="{E157AFE6-87DB-4A5E-9142-44E4C240A145}" type="parTrans" cxnId="{550C441C-102E-47AE-8A53-34292B113E3E}">
      <dgm:prSet/>
      <dgm:spPr/>
      <dgm:t>
        <a:bodyPr/>
        <a:lstStyle/>
        <a:p>
          <a:endParaRPr lang="ru-RU"/>
        </a:p>
      </dgm:t>
    </dgm:pt>
    <dgm:pt modelId="{76BEE0EF-8DD5-4FB5-A5C4-D7F8DB6C3B6C}" type="sibTrans" cxnId="{550C441C-102E-47AE-8A53-34292B113E3E}">
      <dgm:prSet/>
      <dgm:spPr/>
      <dgm:t>
        <a:bodyPr/>
        <a:lstStyle/>
        <a:p>
          <a:endParaRPr lang="ru-RU"/>
        </a:p>
      </dgm:t>
    </dgm:pt>
    <dgm:pt modelId="{E3B093FF-1989-4B54-9D85-EED4DAF8996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Оценивание</a:t>
          </a:r>
        </a:p>
        <a:p>
          <a:r>
            <a:rPr lang="ru-RU" b="1" dirty="0" smtClean="0"/>
            <a:t>результата</a:t>
          </a:r>
          <a:endParaRPr lang="ru-RU" b="1" dirty="0"/>
        </a:p>
      </dgm:t>
    </dgm:pt>
    <dgm:pt modelId="{5F83AB5E-62CB-4097-AAFA-93FC2B6C0C21}" type="parTrans" cxnId="{B36CD4AA-2A9A-4773-9AC4-E98788DB5ED4}">
      <dgm:prSet/>
      <dgm:spPr/>
      <dgm:t>
        <a:bodyPr/>
        <a:lstStyle/>
        <a:p>
          <a:endParaRPr lang="ru-RU"/>
        </a:p>
      </dgm:t>
    </dgm:pt>
    <dgm:pt modelId="{DBFCA304-BFDB-4BE9-9D58-9733840A6D2A}" type="sibTrans" cxnId="{B36CD4AA-2A9A-4773-9AC4-E98788DB5ED4}">
      <dgm:prSet/>
      <dgm:spPr/>
      <dgm:t>
        <a:bodyPr/>
        <a:lstStyle/>
        <a:p>
          <a:endParaRPr lang="ru-RU"/>
        </a:p>
      </dgm:t>
    </dgm:pt>
    <dgm:pt modelId="{90DC4E32-68C0-48CE-B309-302A675C6E2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Рефлексия</a:t>
          </a:r>
          <a:endParaRPr lang="ru-RU" b="1" dirty="0"/>
        </a:p>
      </dgm:t>
    </dgm:pt>
    <dgm:pt modelId="{C14A669B-D1FC-4B5F-BB12-3FF82987024B}" type="parTrans" cxnId="{4BCAE912-150E-4E50-93B8-EC6534C90497}">
      <dgm:prSet/>
      <dgm:spPr/>
      <dgm:t>
        <a:bodyPr/>
        <a:lstStyle/>
        <a:p>
          <a:endParaRPr lang="ru-RU"/>
        </a:p>
      </dgm:t>
    </dgm:pt>
    <dgm:pt modelId="{291FFC39-2666-417A-90B9-3589AFC0C9E2}" type="sibTrans" cxnId="{4BCAE912-150E-4E50-93B8-EC6534C90497}">
      <dgm:prSet/>
      <dgm:spPr/>
      <dgm:t>
        <a:bodyPr/>
        <a:lstStyle/>
        <a:p>
          <a:endParaRPr lang="ru-RU"/>
        </a:p>
      </dgm:t>
    </dgm:pt>
    <dgm:pt modelId="{BCAD86CE-3279-4227-95E9-581F138A192F}" type="pres">
      <dgm:prSet presAssocID="{97576E21-761C-40A5-9668-D5B415496674}" presName="Name0" presStyleCnt="0">
        <dgm:presLayoutVars>
          <dgm:dir/>
          <dgm:resizeHandles val="exact"/>
        </dgm:presLayoutVars>
      </dgm:prSet>
      <dgm:spPr/>
    </dgm:pt>
    <dgm:pt modelId="{E306A914-47AF-4417-9F47-F91CC09EA941}" type="pres">
      <dgm:prSet presAssocID="{E7ABE35C-431E-4742-A6D0-AF278A948FD6}" presName="parTxOnly" presStyleLbl="node1" presStyleIdx="0" presStyleCnt="6" custScaleY="108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EF084-06EA-40B4-B8C2-237B507B92CA}" type="pres">
      <dgm:prSet presAssocID="{4A2A5D27-123F-48F3-BB88-5FF1B8EDB4DB}" presName="parSpace" presStyleCnt="0"/>
      <dgm:spPr/>
    </dgm:pt>
    <dgm:pt modelId="{894A8EFF-AF69-4A93-BC42-79DD27C4DC36}" type="pres">
      <dgm:prSet presAssocID="{24C63877-DB59-4D0B-AC49-AAA9063042E2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929D-4FF8-44FA-AE6C-317EBED4A2A3}" type="pres">
      <dgm:prSet presAssocID="{A6BF035C-AE17-4B89-A410-7C08A8D18558}" presName="parSpace" presStyleCnt="0"/>
      <dgm:spPr/>
    </dgm:pt>
    <dgm:pt modelId="{C6BA0DA7-754D-40E0-B962-8336203D66AD}" type="pres">
      <dgm:prSet presAssocID="{8C373AF6-3AEA-4D54-AD84-D5619D95FA8D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281E-9A7E-4037-A936-6B6B7BC0A948}" type="pres">
      <dgm:prSet presAssocID="{CC425F86-1AAC-4049-90D5-0994A7A7BFC2}" presName="parSpace" presStyleCnt="0"/>
      <dgm:spPr/>
    </dgm:pt>
    <dgm:pt modelId="{54820683-A068-44AC-819B-1B171DBA35D8}" type="pres">
      <dgm:prSet presAssocID="{7E172414-AACE-48A9-9A13-FBD945FB17B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CC010-ED8C-4CF9-A505-F3524CA4CFE9}" type="pres">
      <dgm:prSet presAssocID="{76BEE0EF-8DD5-4FB5-A5C4-D7F8DB6C3B6C}" presName="parSpace" presStyleCnt="0"/>
      <dgm:spPr/>
    </dgm:pt>
    <dgm:pt modelId="{E425358F-4961-40F8-BD03-0E910E5EBDF8}" type="pres">
      <dgm:prSet presAssocID="{E3B093FF-1989-4B54-9D85-EED4DAF8996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DF2F2-8185-4A5B-9820-0684E91499F4}" type="pres">
      <dgm:prSet presAssocID="{DBFCA304-BFDB-4BE9-9D58-9733840A6D2A}" presName="parSpace" presStyleCnt="0"/>
      <dgm:spPr/>
    </dgm:pt>
    <dgm:pt modelId="{45C66F32-B913-42DD-A056-EB7648989F06}" type="pres">
      <dgm:prSet presAssocID="{90DC4E32-68C0-48CE-B309-302A675C6E22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CEFFD-320E-4DB4-B427-4DA4051CC5CB}" type="presOf" srcId="{24C63877-DB59-4D0B-AC49-AAA9063042E2}" destId="{894A8EFF-AF69-4A93-BC42-79DD27C4DC36}" srcOrd="0" destOrd="0" presId="urn:microsoft.com/office/officeart/2005/8/layout/hChevron3"/>
    <dgm:cxn modelId="{9399AAC4-C191-4C3F-AC3B-DE8C10A3DBC6}" type="presOf" srcId="{97576E21-761C-40A5-9668-D5B415496674}" destId="{BCAD86CE-3279-4227-95E9-581F138A192F}" srcOrd="0" destOrd="0" presId="urn:microsoft.com/office/officeart/2005/8/layout/hChevron3"/>
    <dgm:cxn modelId="{51CC40FB-1D67-417D-9A70-3BDEFD4C4438}" type="presOf" srcId="{8C373AF6-3AEA-4D54-AD84-D5619D95FA8D}" destId="{C6BA0DA7-754D-40E0-B962-8336203D66AD}" srcOrd="0" destOrd="0" presId="urn:microsoft.com/office/officeart/2005/8/layout/hChevron3"/>
    <dgm:cxn modelId="{755EEA0D-5BB3-4E16-A33A-2B5CB6A48612}" srcId="{97576E21-761C-40A5-9668-D5B415496674}" destId="{8C373AF6-3AEA-4D54-AD84-D5619D95FA8D}" srcOrd="2" destOrd="0" parTransId="{BADF796E-0444-4D4A-9463-5FE3C8BB8C14}" sibTransId="{CC425F86-1AAC-4049-90D5-0994A7A7BFC2}"/>
    <dgm:cxn modelId="{4BCAE912-150E-4E50-93B8-EC6534C90497}" srcId="{97576E21-761C-40A5-9668-D5B415496674}" destId="{90DC4E32-68C0-48CE-B309-302A675C6E22}" srcOrd="5" destOrd="0" parTransId="{C14A669B-D1FC-4B5F-BB12-3FF82987024B}" sibTransId="{291FFC39-2666-417A-90B9-3589AFC0C9E2}"/>
    <dgm:cxn modelId="{51BA4987-867E-4B8C-8D58-F29B132DBE09}" type="presOf" srcId="{E3B093FF-1989-4B54-9D85-EED4DAF8996F}" destId="{E425358F-4961-40F8-BD03-0E910E5EBDF8}" srcOrd="0" destOrd="0" presId="urn:microsoft.com/office/officeart/2005/8/layout/hChevron3"/>
    <dgm:cxn modelId="{0664BE7D-8598-453C-9111-6328B5766270}" type="presOf" srcId="{E7ABE35C-431E-4742-A6D0-AF278A948FD6}" destId="{E306A914-47AF-4417-9F47-F91CC09EA941}" srcOrd="0" destOrd="0" presId="urn:microsoft.com/office/officeart/2005/8/layout/hChevron3"/>
    <dgm:cxn modelId="{898782E2-222C-445C-8D6B-6C62769F57D8}" srcId="{97576E21-761C-40A5-9668-D5B415496674}" destId="{E7ABE35C-431E-4742-A6D0-AF278A948FD6}" srcOrd="0" destOrd="0" parTransId="{74E57DA7-EAA5-4674-9785-18413421576D}" sibTransId="{4A2A5D27-123F-48F3-BB88-5FF1B8EDB4DB}"/>
    <dgm:cxn modelId="{B36CD4AA-2A9A-4773-9AC4-E98788DB5ED4}" srcId="{97576E21-761C-40A5-9668-D5B415496674}" destId="{E3B093FF-1989-4B54-9D85-EED4DAF8996F}" srcOrd="4" destOrd="0" parTransId="{5F83AB5E-62CB-4097-AAFA-93FC2B6C0C21}" sibTransId="{DBFCA304-BFDB-4BE9-9D58-9733840A6D2A}"/>
    <dgm:cxn modelId="{7C954B6F-AC5F-4381-8169-6B28AB07500F}" type="presOf" srcId="{90DC4E32-68C0-48CE-B309-302A675C6E22}" destId="{45C66F32-B913-42DD-A056-EB7648989F06}" srcOrd="0" destOrd="0" presId="urn:microsoft.com/office/officeart/2005/8/layout/hChevron3"/>
    <dgm:cxn modelId="{5C228E10-BB3C-4082-AF44-54B320A33567}" srcId="{97576E21-761C-40A5-9668-D5B415496674}" destId="{24C63877-DB59-4D0B-AC49-AAA9063042E2}" srcOrd="1" destOrd="0" parTransId="{05B38504-9211-449F-9F45-FE6090A5904A}" sibTransId="{A6BF035C-AE17-4B89-A410-7C08A8D18558}"/>
    <dgm:cxn modelId="{550C441C-102E-47AE-8A53-34292B113E3E}" srcId="{97576E21-761C-40A5-9668-D5B415496674}" destId="{7E172414-AACE-48A9-9A13-FBD945FB17B4}" srcOrd="3" destOrd="0" parTransId="{E157AFE6-87DB-4A5E-9142-44E4C240A145}" sibTransId="{76BEE0EF-8DD5-4FB5-A5C4-D7F8DB6C3B6C}"/>
    <dgm:cxn modelId="{E754FEF8-7353-4531-9910-B2AE6A9DC9BB}" type="presOf" srcId="{7E172414-AACE-48A9-9A13-FBD945FB17B4}" destId="{54820683-A068-44AC-819B-1B171DBA35D8}" srcOrd="0" destOrd="0" presId="urn:microsoft.com/office/officeart/2005/8/layout/hChevron3"/>
    <dgm:cxn modelId="{0374EF52-4AB5-45A6-96D7-275581070494}" type="presParOf" srcId="{BCAD86CE-3279-4227-95E9-581F138A192F}" destId="{E306A914-47AF-4417-9F47-F91CC09EA941}" srcOrd="0" destOrd="0" presId="urn:microsoft.com/office/officeart/2005/8/layout/hChevron3"/>
    <dgm:cxn modelId="{D1A11D59-5CC8-4654-8E44-8C539BA22AB1}" type="presParOf" srcId="{BCAD86CE-3279-4227-95E9-581F138A192F}" destId="{C47EF084-06EA-40B4-B8C2-237B507B92CA}" srcOrd="1" destOrd="0" presId="urn:microsoft.com/office/officeart/2005/8/layout/hChevron3"/>
    <dgm:cxn modelId="{4CFE42A4-1566-4A73-897A-FC4B2F603652}" type="presParOf" srcId="{BCAD86CE-3279-4227-95E9-581F138A192F}" destId="{894A8EFF-AF69-4A93-BC42-79DD27C4DC36}" srcOrd="2" destOrd="0" presId="urn:microsoft.com/office/officeart/2005/8/layout/hChevron3"/>
    <dgm:cxn modelId="{3B30FBBD-99AF-46EA-9BB4-95AAA8B518CB}" type="presParOf" srcId="{BCAD86CE-3279-4227-95E9-581F138A192F}" destId="{F31D929D-4FF8-44FA-AE6C-317EBED4A2A3}" srcOrd="3" destOrd="0" presId="urn:microsoft.com/office/officeart/2005/8/layout/hChevron3"/>
    <dgm:cxn modelId="{5DA3E247-FBBD-4479-A0C1-20F7F7CDD207}" type="presParOf" srcId="{BCAD86CE-3279-4227-95E9-581F138A192F}" destId="{C6BA0DA7-754D-40E0-B962-8336203D66AD}" srcOrd="4" destOrd="0" presId="urn:microsoft.com/office/officeart/2005/8/layout/hChevron3"/>
    <dgm:cxn modelId="{4F8728EA-A7A5-417B-A604-67D2876F8BA6}" type="presParOf" srcId="{BCAD86CE-3279-4227-95E9-581F138A192F}" destId="{0233281E-9A7E-4037-A936-6B6B7BC0A948}" srcOrd="5" destOrd="0" presId="urn:microsoft.com/office/officeart/2005/8/layout/hChevron3"/>
    <dgm:cxn modelId="{DD8B58E1-2DFE-40C4-83B2-5409CC49A42B}" type="presParOf" srcId="{BCAD86CE-3279-4227-95E9-581F138A192F}" destId="{54820683-A068-44AC-819B-1B171DBA35D8}" srcOrd="6" destOrd="0" presId="urn:microsoft.com/office/officeart/2005/8/layout/hChevron3"/>
    <dgm:cxn modelId="{8C8B49DF-3EF8-4F0B-913C-78A2C403F3B3}" type="presParOf" srcId="{BCAD86CE-3279-4227-95E9-581F138A192F}" destId="{989CC010-ED8C-4CF9-A505-F3524CA4CFE9}" srcOrd="7" destOrd="0" presId="urn:microsoft.com/office/officeart/2005/8/layout/hChevron3"/>
    <dgm:cxn modelId="{CE693B3E-84CC-4B31-A5BF-C091E61ADA92}" type="presParOf" srcId="{BCAD86CE-3279-4227-95E9-581F138A192F}" destId="{E425358F-4961-40F8-BD03-0E910E5EBDF8}" srcOrd="8" destOrd="0" presId="urn:microsoft.com/office/officeart/2005/8/layout/hChevron3"/>
    <dgm:cxn modelId="{52A4350B-0E8B-4771-ABC5-CEB0372922FB}" type="presParOf" srcId="{BCAD86CE-3279-4227-95E9-581F138A192F}" destId="{430DF2F2-8185-4A5B-9820-0684E91499F4}" srcOrd="9" destOrd="0" presId="urn:microsoft.com/office/officeart/2005/8/layout/hChevron3"/>
    <dgm:cxn modelId="{2AF2170E-F86E-4EB2-9D51-5583B7A60A00}" type="presParOf" srcId="{BCAD86CE-3279-4227-95E9-581F138A192F}" destId="{45C66F32-B913-42DD-A056-EB7648989F06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2AFC43-948C-4D5E-88F9-EB55638288A2}">
      <dsp:nvSpPr>
        <dsp:cNvPr id="0" name=""/>
        <dsp:cNvSpPr/>
      </dsp:nvSpPr>
      <dsp:spPr>
        <a:xfrm rot="10800000">
          <a:off x="1748042" y="3088"/>
          <a:ext cx="5913499" cy="103420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05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itchFamily="18" charset="0"/>
            </a:rPr>
            <a:t>По своей структуре современный урок совпадает со структурой деятельности</a:t>
          </a:r>
          <a:endParaRPr lang="ru-RU" sz="1900" b="1" kern="1200" dirty="0">
            <a:latin typeface="Cambria" pitchFamily="18" charset="0"/>
          </a:endParaRPr>
        </a:p>
      </dsp:txBody>
      <dsp:txXfrm rot="10800000">
        <a:off x="1748042" y="3088"/>
        <a:ext cx="5913499" cy="1034206"/>
      </dsp:txXfrm>
    </dsp:sp>
    <dsp:sp modelId="{A629EF97-F933-4DCF-8B08-969FCC082D97}">
      <dsp:nvSpPr>
        <dsp:cNvPr id="0" name=""/>
        <dsp:cNvSpPr/>
      </dsp:nvSpPr>
      <dsp:spPr>
        <a:xfrm>
          <a:off x="1230938" y="3088"/>
          <a:ext cx="1034206" cy="10342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D9CC9-6880-45A0-8AB9-E089B2CB72C4}">
      <dsp:nvSpPr>
        <dsp:cNvPr id="0" name=""/>
        <dsp:cNvSpPr/>
      </dsp:nvSpPr>
      <dsp:spPr>
        <a:xfrm rot="10800000">
          <a:off x="1748042" y="1346014"/>
          <a:ext cx="5913499" cy="103420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05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latin typeface="Cambria" pitchFamily="18" charset="0"/>
            </a:rPr>
            <a:t>Деятельностная</a:t>
          </a:r>
          <a:r>
            <a:rPr lang="ru-RU" sz="1900" b="1" kern="1200" dirty="0" smtClean="0">
              <a:latin typeface="Cambria" pitchFamily="18" charset="0"/>
            </a:rPr>
            <a:t> структура урока всегда «прозрачна» и открыта учащимся</a:t>
          </a:r>
          <a:endParaRPr lang="ru-RU" sz="1900" b="1" kern="1200" dirty="0">
            <a:latin typeface="Cambria" pitchFamily="18" charset="0"/>
          </a:endParaRPr>
        </a:p>
      </dsp:txBody>
      <dsp:txXfrm rot="10800000">
        <a:off x="1748042" y="1346014"/>
        <a:ext cx="5913499" cy="1034206"/>
      </dsp:txXfrm>
    </dsp:sp>
    <dsp:sp modelId="{F1B93120-87E8-4C18-AFD8-64E22F4BAF1D}">
      <dsp:nvSpPr>
        <dsp:cNvPr id="0" name=""/>
        <dsp:cNvSpPr/>
      </dsp:nvSpPr>
      <dsp:spPr>
        <a:xfrm>
          <a:off x="1230938" y="1346014"/>
          <a:ext cx="1034206" cy="10342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B6262-B5D2-48AB-BE2B-D21B7B566F9A}">
      <dsp:nvSpPr>
        <dsp:cNvPr id="0" name=""/>
        <dsp:cNvSpPr/>
      </dsp:nvSpPr>
      <dsp:spPr>
        <a:xfrm rot="10800000">
          <a:off x="1748042" y="2688939"/>
          <a:ext cx="5913499" cy="103420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05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itchFamily="18" charset="0"/>
            </a:rPr>
            <a:t>Степень самостоятельности учащихся в осуществлении учебной деятельности постепенно нарастает</a:t>
          </a:r>
          <a:endParaRPr lang="ru-RU" sz="1900" b="1" kern="1200" dirty="0">
            <a:latin typeface="Cambria" pitchFamily="18" charset="0"/>
          </a:endParaRPr>
        </a:p>
      </dsp:txBody>
      <dsp:txXfrm rot="10800000">
        <a:off x="1748042" y="2688939"/>
        <a:ext cx="5913499" cy="1034206"/>
      </dsp:txXfrm>
    </dsp:sp>
    <dsp:sp modelId="{ED39C43A-F745-42D8-AA6C-069BBF8F3735}">
      <dsp:nvSpPr>
        <dsp:cNvPr id="0" name=""/>
        <dsp:cNvSpPr/>
      </dsp:nvSpPr>
      <dsp:spPr>
        <a:xfrm>
          <a:off x="1230938" y="2688939"/>
          <a:ext cx="1034206" cy="10342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DB436-403E-46E5-B96F-04DDF60DD388}">
      <dsp:nvSpPr>
        <dsp:cNvPr id="0" name=""/>
        <dsp:cNvSpPr/>
      </dsp:nvSpPr>
      <dsp:spPr>
        <a:xfrm rot="10800000">
          <a:off x="1748042" y="4031864"/>
          <a:ext cx="5913499" cy="10342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056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itchFamily="18" charset="0"/>
            </a:rPr>
            <a:t>Основной этап урока направлен на формирование УУД на основе освоения и применения предметных знаний/умений</a:t>
          </a:r>
          <a:endParaRPr lang="ru-RU" sz="1900" b="1" kern="1200" dirty="0">
            <a:latin typeface="Cambria" pitchFamily="18" charset="0"/>
          </a:endParaRPr>
        </a:p>
      </dsp:txBody>
      <dsp:txXfrm rot="10800000">
        <a:off x="1748042" y="4031864"/>
        <a:ext cx="5913499" cy="1034206"/>
      </dsp:txXfrm>
    </dsp:sp>
    <dsp:sp modelId="{8D690E50-648C-47D7-B480-F8FC114EFA06}">
      <dsp:nvSpPr>
        <dsp:cNvPr id="0" name=""/>
        <dsp:cNvSpPr/>
      </dsp:nvSpPr>
      <dsp:spPr>
        <a:xfrm>
          <a:off x="1230938" y="4031864"/>
          <a:ext cx="1034206" cy="10342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06A914-47AF-4417-9F47-F91CC09EA941}">
      <dsp:nvSpPr>
        <dsp:cNvPr id="0" name=""/>
        <dsp:cNvSpPr/>
      </dsp:nvSpPr>
      <dsp:spPr>
        <a:xfrm>
          <a:off x="1004" y="1904999"/>
          <a:ext cx="1645518" cy="715964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Постановка цели</a:t>
          </a:r>
          <a:endParaRPr lang="ru-RU" sz="1200" b="1" kern="1200" dirty="0"/>
        </a:p>
      </dsp:txBody>
      <dsp:txXfrm>
        <a:off x="1004" y="1904999"/>
        <a:ext cx="1645518" cy="715964"/>
      </dsp:txXfrm>
    </dsp:sp>
    <dsp:sp modelId="{894A8EFF-AF69-4A93-BC42-79DD27C4DC36}">
      <dsp:nvSpPr>
        <dsp:cNvPr id="0" name=""/>
        <dsp:cNvSpPr/>
      </dsp:nvSpPr>
      <dsp:spPr>
        <a:xfrm>
          <a:off x="1317419" y="1933877"/>
          <a:ext cx="1645518" cy="658207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Планирование</a:t>
          </a:r>
          <a:endParaRPr lang="ru-RU" sz="1100" b="1" kern="1200" dirty="0"/>
        </a:p>
      </dsp:txBody>
      <dsp:txXfrm>
        <a:off x="1317419" y="1933877"/>
        <a:ext cx="1645518" cy="658207"/>
      </dsp:txXfrm>
    </dsp:sp>
    <dsp:sp modelId="{C6BA0DA7-754D-40E0-B962-8336203D66AD}">
      <dsp:nvSpPr>
        <dsp:cNvPr id="0" name=""/>
        <dsp:cNvSpPr/>
      </dsp:nvSpPr>
      <dsp:spPr>
        <a:xfrm>
          <a:off x="2633833" y="1933877"/>
          <a:ext cx="1645518" cy="658207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Выполнение действий</a:t>
          </a:r>
          <a:endParaRPr lang="ru-RU" sz="1100" b="1" kern="1200" dirty="0"/>
        </a:p>
      </dsp:txBody>
      <dsp:txXfrm>
        <a:off x="2633833" y="1933877"/>
        <a:ext cx="1645518" cy="658207"/>
      </dsp:txXfrm>
    </dsp:sp>
    <dsp:sp modelId="{54820683-A068-44AC-819B-1B171DBA35D8}">
      <dsp:nvSpPr>
        <dsp:cNvPr id="0" name=""/>
        <dsp:cNvSpPr/>
      </dsp:nvSpPr>
      <dsp:spPr>
        <a:xfrm>
          <a:off x="3950248" y="1933877"/>
          <a:ext cx="1645518" cy="65820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Контроль и коррекция</a:t>
          </a:r>
          <a:endParaRPr lang="ru-RU" sz="1100" b="1" kern="1200" dirty="0"/>
        </a:p>
      </dsp:txBody>
      <dsp:txXfrm>
        <a:off x="3950248" y="1933877"/>
        <a:ext cx="1645518" cy="658207"/>
      </dsp:txXfrm>
    </dsp:sp>
    <dsp:sp modelId="{E425358F-4961-40F8-BD03-0E910E5EBDF8}">
      <dsp:nvSpPr>
        <dsp:cNvPr id="0" name=""/>
        <dsp:cNvSpPr/>
      </dsp:nvSpPr>
      <dsp:spPr>
        <a:xfrm>
          <a:off x="5266662" y="1933877"/>
          <a:ext cx="1645518" cy="65820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Оценивание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результата</a:t>
          </a:r>
          <a:endParaRPr lang="ru-RU" sz="1100" b="1" kern="1200" dirty="0"/>
        </a:p>
      </dsp:txBody>
      <dsp:txXfrm>
        <a:off x="5266662" y="1933877"/>
        <a:ext cx="1645518" cy="658207"/>
      </dsp:txXfrm>
    </dsp:sp>
    <dsp:sp modelId="{45C66F32-B913-42DD-A056-EB7648989F06}">
      <dsp:nvSpPr>
        <dsp:cNvPr id="0" name=""/>
        <dsp:cNvSpPr/>
      </dsp:nvSpPr>
      <dsp:spPr>
        <a:xfrm>
          <a:off x="6583077" y="1933877"/>
          <a:ext cx="1645518" cy="65820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Рефлексия</a:t>
          </a:r>
          <a:endParaRPr lang="ru-RU" sz="1100" b="1" kern="1200" dirty="0"/>
        </a:p>
      </dsp:txBody>
      <dsp:txXfrm>
        <a:off x="6583077" y="1933877"/>
        <a:ext cx="1645518" cy="658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B597-E8B9-47C6-B6C8-D2351E607716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461A4-97DE-439A-9F8C-197CDA778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5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87FD09-AAFB-4156-9C35-05F5C7AEEF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61A4-97DE-439A-9F8C-197CDA7786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 txBox="1">
            <a:spLocks noGrp="1"/>
          </p:cNvSpPr>
          <p:nvPr/>
        </p:nvSpPr>
        <p:spPr bwMode="auto">
          <a:xfrm>
            <a:off x="3883852" y="8686362"/>
            <a:ext cx="2972547" cy="4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9" tIns="46240" rIns="92479" bIns="46240" anchor="b"/>
          <a:lstStyle/>
          <a:p>
            <a:pPr algn="r"/>
            <a:fld id="{CDE0618C-B941-492D-99ED-2462B71D0142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61A4-97DE-439A-9F8C-197CDA7786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C8F66-2192-4916-883E-DD8331FF66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2100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454" y="188640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Круглый стол</a:t>
            </a:r>
            <a:b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учителей истории  и обществознания </a:t>
            </a:r>
            <a:b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ОУ ЮВОУО </a:t>
            </a:r>
            <a:r>
              <a:rPr lang="ru-RU" b="1" dirty="0" err="1" smtClean="0">
                <a:solidFill>
                  <a:srgbClr val="0070C0"/>
                </a:solidFill>
                <a:latin typeface="Cambria" pitchFamily="18" charset="0"/>
              </a:rPr>
              <a:t>ДОгМ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7444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«Практические аспекты реализации деятельностного подхода на уроках истории и обществознания 5 классе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в условиях перехода  на ФГОС»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25 февраля 2013 года</a:t>
            </a:r>
            <a:endParaRPr lang="en-US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ГБОУ МЦ ЮВОУО </a:t>
            </a:r>
            <a:r>
              <a:rPr lang="ru-RU" sz="2000" b="1" dirty="0" err="1" smtClean="0">
                <a:solidFill>
                  <a:srgbClr val="0070C0"/>
                </a:solidFill>
                <a:latin typeface="Cambria" pitchFamily="18" charset="0"/>
              </a:rPr>
              <a:t>ДОгМ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m6-tub-ru.yandex.net/i?id=154111872-3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18753" y="3037900"/>
            <a:ext cx="3744416" cy="7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6769087"/>
              </p:ext>
            </p:extLst>
          </p:nvPr>
        </p:nvGraphicFramePr>
        <p:xfrm>
          <a:off x="251520" y="548680"/>
          <a:ext cx="8229600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501408"/>
              </a:tblGrid>
              <a:tr h="10262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Позиция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Ученик «сегодня»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7343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" pitchFamily="18" charset="0"/>
                        </a:rPr>
                        <a:t>Отношение «Учитель-ученик»</a:t>
                      </a: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endParaRPr lang="ru-RU" b="1" dirty="0" smtClean="0">
                        <a:latin typeface="Cambria" pitchFamily="18" charset="0"/>
                      </a:endParaRPr>
                    </a:p>
                    <a:p>
                      <a:r>
                        <a:rPr lang="ru-RU" b="1" dirty="0" smtClean="0">
                          <a:latin typeface="Cambria" pitchFamily="18" charset="0"/>
                        </a:rPr>
                        <a:t>Результаты обучения</a:t>
                      </a: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r>
                        <a:rPr lang="ru-RU" b="1" dirty="0" smtClean="0">
                          <a:latin typeface="Cambria" pitchFamily="18" charset="0"/>
                        </a:rPr>
                        <a:t>Оценка деятельности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активное</a:t>
                      </a:r>
                      <a:r>
                        <a:rPr lang="ru-RU" sz="2000" baseline="0" dirty="0" smtClean="0">
                          <a:latin typeface="Cambria" pitchFamily="18" charset="0"/>
                        </a:rPr>
                        <a:t> включение в учебный процесс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mbria" pitchFamily="18" charset="0"/>
                        </a:rPr>
                        <a:t>представлена возможность вариативного выполнения задания,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mbria" pitchFamily="18" charset="0"/>
                        </a:rPr>
                        <a:t>свободно выражают свои мысли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mbria" pitchFamily="18" charset="0"/>
                        </a:rPr>
                        <a:t>доказывают свою точку зрения</a:t>
                      </a:r>
                    </a:p>
                    <a:p>
                      <a:endParaRPr lang="ru-RU" sz="2000" baseline="0" dirty="0" smtClean="0"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mbria" pitchFamily="18" charset="0"/>
                        </a:rPr>
                        <a:t>умеют применять УУД в жизненных ситуациях для решения задач общекультурного, личностного и познавательного развития обучающихся</a:t>
                      </a:r>
                    </a:p>
                    <a:p>
                      <a:pPr algn="ctr"/>
                      <a:endParaRPr lang="ru-RU" sz="2000" baseline="0" dirty="0" smtClean="0">
                        <a:latin typeface="Cambria" pitchFamily="18" charset="0"/>
                      </a:endParaRPr>
                    </a:p>
                    <a:p>
                      <a:endParaRPr lang="ru-RU" sz="2000" baseline="0" dirty="0" smtClean="0">
                        <a:latin typeface="Cambria" pitchFamily="18" charset="0"/>
                      </a:endParaRPr>
                    </a:p>
                    <a:p>
                      <a:endParaRPr lang="ru-RU" sz="2000" baseline="0" dirty="0" smtClean="0"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latin typeface="Cambria" pitchFamily="18" charset="0"/>
                        </a:rPr>
                        <a:t>есть опыт самоконтроля и самооценки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Характеристики </a:t>
            </a:r>
            <a:r>
              <a:rPr lang="ru-RU" b="1" dirty="0" err="1" smtClean="0">
                <a:solidFill>
                  <a:srgbClr val="0070C0"/>
                </a:solidFill>
                <a:latin typeface="Cambria" pitchFamily="18" charset="0"/>
              </a:rPr>
              <a:t>деятельностного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урока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015950"/>
              </p:ext>
            </p:extLst>
          </p:nvPr>
        </p:nvGraphicFramePr>
        <p:xfrm>
          <a:off x="0" y="1600200"/>
          <a:ext cx="88924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426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Этапы учебной деятельности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9752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гнутая вниз стрелка 7"/>
          <p:cNvSpPr/>
          <p:nvPr/>
        </p:nvSpPr>
        <p:spPr>
          <a:xfrm rot="10800000">
            <a:off x="3779839" y="3068639"/>
            <a:ext cx="1439862" cy="504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V="1">
            <a:off x="3563939" y="4221163"/>
            <a:ext cx="3095625" cy="7921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4284664" y="2636839"/>
            <a:ext cx="358775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4859338" y="4437064"/>
            <a:ext cx="36036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10800000">
            <a:off x="468313" y="1853644"/>
            <a:ext cx="7488237" cy="1655763"/>
          </a:xfrm>
          <a:prstGeom prst="curvedUpArrow">
            <a:avLst>
              <a:gd name="adj1" fmla="val 19181"/>
              <a:gd name="adj2" fmla="val 50000"/>
              <a:gd name="adj3" fmla="val 2401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873" name="TextBox 14"/>
          <p:cNvSpPr txBox="1">
            <a:spLocks noChangeArrowheads="1"/>
          </p:cNvSpPr>
          <p:nvPr/>
        </p:nvSpPr>
        <p:spPr bwMode="auto">
          <a:xfrm>
            <a:off x="5580063" y="1484314"/>
            <a:ext cx="36036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r>
              <a:rPr lang="ru-RU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2729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Универсальные учебные действия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 широком смысле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– способность субъекта к саморазвитию и самосовершенствованию;</a:t>
            </a:r>
          </a:p>
          <a:p>
            <a:pPr algn="just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в более узком </a:t>
            </a:r>
            <a:r>
              <a:rPr lang="ru-RU" sz="2800" b="1" dirty="0" smtClean="0">
                <a:latin typeface="Cambria" pitchFamily="18" charset="0"/>
              </a:rPr>
              <a:t>– совокупность способов действия учащегося, обеспечивающих его способность к самостоятельному усвоению новых знаний и умений</a:t>
            </a:r>
            <a:endParaRPr lang="ru-RU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ЛИЧНОСТНЫЕ УУД</a:t>
            </a:r>
            <a:endParaRPr lang="ru-RU" dirty="0"/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465648" y="2203329"/>
            <a:ext cx="8229600" cy="3588869"/>
            <a:chOff x="744" y="1352"/>
            <a:chExt cx="2922" cy="720"/>
          </a:xfrm>
        </p:grpSpPr>
        <p:cxnSp>
          <p:nvCxnSpPr>
            <p:cNvPr id="5124" name="_s5124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 flipV="1">
              <a:off x="2643" y="1200"/>
              <a:ext cx="144" cy="102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25" name="_s5125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flipH="1" flipV="1">
              <a:off x="2202" y="1640"/>
              <a:ext cx="3" cy="144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1621" y="1202"/>
              <a:ext cx="144" cy="10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_s5127"/>
            <p:cNvSpPr>
              <a:spLocks noChangeArrowheads="1"/>
            </p:cNvSpPr>
            <p:nvPr/>
          </p:nvSpPr>
          <p:spPr bwMode="auto">
            <a:xfrm>
              <a:off x="1512" y="1352"/>
              <a:ext cx="138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Личностные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 УУД</a:t>
              </a:r>
            </a:p>
          </p:txBody>
        </p:sp>
        <p:sp>
          <p:nvSpPr>
            <p:cNvPr id="7" name="_s5128"/>
            <p:cNvSpPr>
              <a:spLocks noChangeArrowheads="1"/>
            </p:cNvSpPr>
            <p:nvPr/>
          </p:nvSpPr>
          <p:spPr bwMode="auto">
            <a:xfrm>
              <a:off x="744" y="1784"/>
              <a:ext cx="87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Смысло</a:t>
              </a: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образование</a:t>
              </a:r>
            </a:p>
          </p:txBody>
        </p:sp>
        <p:sp>
          <p:nvSpPr>
            <p:cNvPr id="8" name="_s5129"/>
            <p:cNvSpPr>
              <a:spLocks noChangeArrowheads="1"/>
            </p:cNvSpPr>
            <p:nvPr/>
          </p:nvSpPr>
          <p:spPr bwMode="auto">
            <a:xfrm>
              <a:off x="1766" y="1784"/>
              <a:ext cx="87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Нравственно-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этическое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 оценивание</a:t>
              </a:r>
            </a:p>
          </p:txBody>
        </p:sp>
        <p:sp>
          <p:nvSpPr>
            <p:cNvPr id="9" name="_s5130"/>
            <p:cNvSpPr>
              <a:spLocks noChangeArrowheads="1"/>
            </p:cNvSpPr>
            <p:nvPr/>
          </p:nvSpPr>
          <p:spPr bwMode="auto">
            <a:xfrm>
              <a:off x="2788" y="1784"/>
              <a:ext cx="87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Самопознание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и само-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определение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875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ЛИЧНОСТНЫЕ УУД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err="1" smtClean="0">
                <a:solidFill>
                  <a:srgbClr val="0070C0"/>
                </a:solidFill>
                <a:latin typeface="Cambria" pitchFamily="18" charset="0"/>
              </a:rPr>
              <a:t>Аргументированно</a:t>
            </a:r>
            <a:r>
              <a:rPr lang="ru-RU" sz="5000" b="1" dirty="0" smtClean="0">
                <a:solidFill>
                  <a:srgbClr val="0070C0"/>
                </a:solidFill>
                <a:latin typeface="Cambria" pitchFamily="18" charset="0"/>
              </a:rPr>
              <a:t> оценивать свои и чужие поступки </a:t>
            </a:r>
            <a:r>
              <a:rPr lang="ru-RU" sz="4500" dirty="0" smtClean="0">
                <a:latin typeface="Cambria" pitchFamily="18" charset="0"/>
              </a:rPr>
              <a:t>в однозначных и неоднозначных ситуациях (в том числе учебных), опираясь на общечеловеческие нравственные ценности </a:t>
            </a:r>
          </a:p>
          <a:p>
            <a:r>
              <a:rPr lang="ru-RU" sz="5000" b="1" dirty="0" smtClean="0">
                <a:solidFill>
                  <a:srgbClr val="0070C0"/>
                </a:solidFill>
                <a:latin typeface="Cambria" pitchFamily="18" charset="0"/>
              </a:rPr>
              <a:t>Осознавать свои эмоции</a:t>
            </a:r>
            <a:r>
              <a:rPr lang="ru-RU" sz="5000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sz="4500" i="1" dirty="0" smtClean="0">
                <a:latin typeface="Cambria" pitchFamily="18" charset="0"/>
              </a:rPr>
              <a:t>адекватно выражать их и контролировать</a:t>
            </a:r>
            <a:r>
              <a:rPr lang="ru-RU" sz="4500" dirty="0" smtClean="0">
                <a:latin typeface="Cambria" pitchFamily="18" charset="0"/>
              </a:rPr>
              <a:t>, </a:t>
            </a:r>
            <a:r>
              <a:rPr lang="ru-RU" sz="4500" i="1" dirty="0" smtClean="0">
                <a:latin typeface="Cambria" pitchFamily="18" charset="0"/>
              </a:rPr>
              <a:t>понимать эмоциональное состояние других людей</a:t>
            </a:r>
            <a:endParaRPr lang="ru-RU" sz="4500" dirty="0" smtClean="0">
              <a:latin typeface="Cambria" pitchFamily="18" charset="0"/>
            </a:endParaRPr>
          </a:p>
          <a:p>
            <a:r>
              <a:rPr lang="ru-RU" sz="5000" b="1" dirty="0" smtClean="0">
                <a:solidFill>
                  <a:srgbClr val="0070C0"/>
                </a:solidFill>
                <a:latin typeface="Cambria" pitchFamily="18" charset="0"/>
              </a:rPr>
              <a:t>Осознавать свои черты</a:t>
            </a:r>
            <a:r>
              <a:rPr lang="ru-RU" sz="50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4500" dirty="0" smtClean="0">
                <a:latin typeface="Cambria" pitchFamily="18" charset="0"/>
              </a:rPr>
              <a:t>характера, интересы, цели, позиции, </a:t>
            </a:r>
            <a:r>
              <a:rPr lang="ru-RU" sz="4500" i="1" dirty="0" smtClean="0">
                <a:latin typeface="Cambria" pitchFamily="18" charset="0"/>
              </a:rPr>
              <a:t>свой</a:t>
            </a:r>
            <a:r>
              <a:rPr lang="ru-RU" sz="4500" dirty="0" smtClean="0">
                <a:latin typeface="Cambria" pitchFamily="18" charset="0"/>
              </a:rPr>
              <a:t> </a:t>
            </a:r>
            <a:r>
              <a:rPr lang="ru-RU" sz="4500" i="1" dirty="0" smtClean="0">
                <a:latin typeface="Cambria" pitchFamily="18" charset="0"/>
              </a:rPr>
              <a:t>мировоззренческий  выбор</a:t>
            </a:r>
            <a:endParaRPr lang="ru-RU" sz="4500" dirty="0" smtClean="0">
              <a:latin typeface="Cambria" pitchFamily="18" charset="0"/>
            </a:endParaRPr>
          </a:p>
          <a:p>
            <a:r>
              <a:rPr lang="ru-RU" sz="4500" b="1" dirty="0" smtClean="0">
                <a:solidFill>
                  <a:srgbClr val="0070C0"/>
                </a:solidFill>
                <a:latin typeface="Cambria" pitchFamily="18" charset="0"/>
              </a:rPr>
              <a:t>Осознавать и проявлять себя гражданином России в добрых словах и делах:</a:t>
            </a:r>
            <a:r>
              <a:rPr lang="ru-RU" sz="45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4500" dirty="0" smtClean="0">
                <a:latin typeface="Cambria" pitchFamily="18" charset="0"/>
              </a:rPr>
              <a:t>объяснять взаимные интересы, ценности, обязательства свои и своего общества, страны, </a:t>
            </a:r>
            <a:r>
              <a:rPr lang="ru-RU" sz="4500" i="1" dirty="0" smtClean="0">
                <a:latin typeface="Cambria" pitchFamily="18" charset="0"/>
              </a:rPr>
              <a:t>добровольно ограничивать себя ради пользы других</a:t>
            </a:r>
            <a:endParaRPr lang="ru-RU" sz="4500" b="1" dirty="0" smtClean="0">
              <a:latin typeface="Cambria" pitchFamily="18" charset="0"/>
            </a:endParaRPr>
          </a:p>
          <a:p>
            <a:r>
              <a:rPr lang="ru-RU" sz="4500" b="1" dirty="0" smtClean="0">
                <a:solidFill>
                  <a:srgbClr val="0070C0"/>
                </a:solidFill>
                <a:latin typeface="Cambria" pitchFamily="18" charset="0"/>
              </a:rPr>
              <a:t>Осознавать целостность мира и многообразия взглядов</a:t>
            </a:r>
            <a:r>
              <a:rPr lang="ru-RU" sz="45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4500" dirty="0" smtClean="0">
                <a:latin typeface="Cambria" pitchFamily="18" charset="0"/>
              </a:rPr>
              <a:t>на него, </a:t>
            </a:r>
            <a:r>
              <a:rPr lang="ru-RU" sz="4500" i="1" dirty="0" smtClean="0">
                <a:latin typeface="Cambria" pitchFamily="18" charset="0"/>
              </a:rPr>
              <a:t>вырабатывать свои мировоззренческие позиции</a:t>
            </a:r>
            <a:endParaRPr lang="ru-RU" sz="4500" dirty="0" smtClean="0">
              <a:latin typeface="Cambria" pitchFamily="18" charset="0"/>
            </a:endParaRPr>
          </a:p>
          <a:p>
            <a:r>
              <a:rPr lang="ru-RU" sz="4500" b="1" dirty="0" smtClean="0">
                <a:solidFill>
                  <a:srgbClr val="0070C0"/>
                </a:solidFill>
                <a:latin typeface="Cambria" pitchFamily="18" charset="0"/>
              </a:rPr>
              <a:t>Вырабатывать уважительно-доброжелательное отношение к непохожим на себя</a:t>
            </a:r>
            <a:r>
              <a:rPr lang="ru-RU" sz="4500" dirty="0" smtClean="0">
                <a:latin typeface="Cambria" pitchFamily="18" charset="0"/>
              </a:rPr>
              <a:t>, </a:t>
            </a:r>
            <a:r>
              <a:rPr lang="ru-RU" sz="4000" i="1" dirty="0" smtClean="0">
                <a:latin typeface="Cambria" pitchFamily="18" charset="0"/>
              </a:rPr>
              <a:t>идти на взаимные уступки в разных ситуациях</a:t>
            </a:r>
            <a:r>
              <a:rPr lang="ru-RU" sz="4000" dirty="0" smtClean="0">
                <a:latin typeface="Cambria" pitchFamily="18" charset="0"/>
              </a:rPr>
              <a:t> </a:t>
            </a:r>
            <a:endParaRPr lang="ru-RU" sz="4000" b="1" dirty="0" smtClean="0">
              <a:latin typeface="Cambria" pitchFamily="18" charset="0"/>
            </a:endParaRPr>
          </a:p>
          <a:p>
            <a:r>
              <a:rPr lang="ru-RU" sz="4500" b="1" dirty="0" smtClean="0">
                <a:solidFill>
                  <a:srgbClr val="0070C0"/>
                </a:solidFill>
                <a:latin typeface="Cambria" pitchFamily="18" charset="0"/>
              </a:rPr>
              <a:t>Осваивать новые социальные роли и правила</a:t>
            </a:r>
            <a:r>
              <a:rPr lang="ru-RU" sz="4000" i="1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sz="4000" i="1" dirty="0" smtClean="0">
                <a:latin typeface="Cambria" pitchFamily="18" charset="0"/>
              </a:rPr>
              <a:t>учиться критически </a:t>
            </a:r>
            <a:r>
              <a:rPr lang="ru-RU" sz="4000" i="1" dirty="0" smtClean="0">
                <a:solidFill>
                  <a:srgbClr val="0070C0"/>
                </a:solidFill>
                <a:latin typeface="Cambria" pitchFamily="18" charset="0"/>
              </a:rPr>
              <a:t>о</a:t>
            </a:r>
            <a:r>
              <a:rPr lang="ru-RU" sz="4000" dirty="0" smtClean="0">
                <a:solidFill>
                  <a:srgbClr val="0070C0"/>
                </a:solidFill>
                <a:latin typeface="Cambria" pitchFamily="18" charset="0"/>
              </a:rPr>
              <a:t>смысливать чужое и своё поведение, справляться с агрессивностью, эгоизмом</a:t>
            </a:r>
            <a:endParaRPr lang="ru-RU" sz="40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r>
              <a:rPr lang="ru-RU" sz="4500" b="1" dirty="0" smtClean="0">
                <a:solidFill>
                  <a:srgbClr val="0070C0"/>
                </a:solidFill>
                <a:latin typeface="Cambria" pitchFamily="18" charset="0"/>
              </a:rPr>
              <a:t>Выбирать, как поступить</a:t>
            </a:r>
            <a:r>
              <a:rPr lang="ru-RU" sz="4000" b="1" dirty="0" smtClean="0">
                <a:latin typeface="Cambria" pitchFamily="18" charset="0"/>
              </a:rPr>
              <a:t>,</a:t>
            </a:r>
            <a:r>
              <a:rPr lang="ru-RU" sz="4000" dirty="0" smtClean="0">
                <a:latin typeface="Cambria" pitchFamily="18" charset="0"/>
              </a:rPr>
              <a:t> в том числе</a:t>
            </a:r>
            <a:r>
              <a:rPr lang="ru-RU" sz="4000" b="1" dirty="0" smtClean="0">
                <a:latin typeface="Cambria" pitchFamily="18" charset="0"/>
              </a:rPr>
              <a:t> </a:t>
            </a:r>
            <a:r>
              <a:rPr lang="ru-RU" sz="4000" dirty="0" smtClean="0">
                <a:latin typeface="Cambria" pitchFamily="18" charset="0"/>
              </a:rPr>
              <a:t>в неоднозначных ситуациях  (моральные проблемы) </a:t>
            </a:r>
            <a:r>
              <a:rPr lang="ru-RU" sz="4000" i="1" dirty="0" smtClean="0">
                <a:latin typeface="Cambria" pitchFamily="18" charset="0"/>
              </a:rPr>
              <a:t>и отвечать за свой выбор</a:t>
            </a:r>
            <a:endParaRPr lang="ru-RU" sz="4000" b="1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Регулятивные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268761"/>
            <a:ext cx="8114931" cy="5344766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" name="Organization Chart 6"/>
          <p:cNvGrpSpPr>
            <a:grpSpLocks/>
          </p:cNvGrpSpPr>
          <p:nvPr/>
        </p:nvGrpSpPr>
        <p:grpSpPr bwMode="auto">
          <a:xfrm>
            <a:off x="179512" y="1917580"/>
            <a:ext cx="9153525" cy="4754000"/>
            <a:chOff x="741" y="1348"/>
            <a:chExt cx="5898" cy="1474"/>
          </a:xfrm>
        </p:grpSpPr>
        <p:cxnSp>
          <p:nvCxnSpPr>
            <p:cNvPr id="3076" name="_s3076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flipV="1">
              <a:off x="3618" y="2280"/>
              <a:ext cx="575" cy="162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2" idx="0"/>
              <a:endCxn id="6" idx="2"/>
            </p:cNvCxnSpPr>
            <p:nvPr/>
          </p:nvCxnSpPr>
          <p:spPr bwMode="auto">
            <a:xfrm rot="16200000" flipV="1">
              <a:off x="4852" y="636"/>
              <a:ext cx="144" cy="256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16200000" flipV="1">
              <a:off x="4348" y="1140"/>
              <a:ext cx="144" cy="156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16200000" flipV="1">
              <a:off x="3845" y="1643"/>
              <a:ext cx="144" cy="55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5400000" flipH="1" flipV="1">
              <a:off x="3341" y="1693"/>
              <a:ext cx="144" cy="45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 flipV="1">
              <a:off x="2838" y="1190"/>
              <a:ext cx="144" cy="146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2334" y="686"/>
              <a:ext cx="144" cy="246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2411" y="1348"/>
              <a:ext cx="2457" cy="5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Регулятивные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 действия</a:t>
              </a: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741" y="19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Целепола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гание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charset="0"/>
              </a:endParaRPr>
            </a:p>
          </p:txBody>
        </p:sp>
        <p:sp>
          <p:nvSpPr>
            <p:cNvPr id="8" name="_s3085"/>
            <p:cNvSpPr>
              <a:spLocks noChangeArrowheads="1"/>
            </p:cNvSpPr>
            <p:nvPr/>
          </p:nvSpPr>
          <p:spPr bwMode="auto">
            <a:xfrm>
              <a:off x="1748" y="19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Планиро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вание</a:t>
              </a:r>
              <a:endPara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charset="0"/>
              </a:endParaRPr>
            </a:p>
          </p:txBody>
        </p:sp>
        <p:sp>
          <p:nvSpPr>
            <p:cNvPr id="9" name="_s3086"/>
            <p:cNvSpPr>
              <a:spLocks noChangeArrowheads="1"/>
            </p:cNvSpPr>
            <p:nvPr/>
          </p:nvSpPr>
          <p:spPr bwMode="auto">
            <a:xfrm>
              <a:off x="2755" y="19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Прогно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зирование</a:t>
              </a:r>
              <a:endPara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charset="0"/>
              </a:endParaRPr>
            </a:p>
          </p:txBody>
        </p:sp>
        <p:sp>
          <p:nvSpPr>
            <p:cNvPr id="10" name="_s3087"/>
            <p:cNvSpPr>
              <a:spLocks noChangeArrowheads="1"/>
            </p:cNvSpPr>
            <p:nvPr/>
          </p:nvSpPr>
          <p:spPr bwMode="auto">
            <a:xfrm>
              <a:off x="3762" y="19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Контроль</a:t>
              </a:r>
            </a:p>
          </p:txBody>
        </p:sp>
        <p:sp>
          <p:nvSpPr>
            <p:cNvPr id="11" name="_s3088"/>
            <p:cNvSpPr>
              <a:spLocks noChangeArrowheads="1"/>
            </p:cNvSpPr>
            <p:nvPr/>
          </p:nvSpPr>
          <p:spPr bwMode="auto">
            <a:xfrm>
              <a:off x="4769" y="19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Коррекция</a:t>
              </a:r>
            </a:p>
          </p:txBody>
        </p:sp>
        <p:sp>
          <p:nvSpPr>
            <p:cNvPr id="12" name="_s3089"/>
            <p:cNvSpPr>
              <a:spLocks noChangeArrowheads="1"/>
            </p:cNvSpPr>
            <p:nvPr/>
          </p:nvSpPr>
          <p:spPr bwMode="auto">
            <a:xfrm>
              <a:off x="5776" y="19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Оценка</a:t>
              </a:r>
            </a:p>
          </p:txBody>
        </p:sp>
        <p:sp>
          <p:nvSpPr>
            <p:cNvPr id="13" name="_s3090"/>
            <p:cNvSpPr>
              <a:spLocks noChangeArrowheads="1"/>
            </p:cNvSpPr>
            <p:nvPr/>
          </p:nvSpPr>
          <p:spPr bwMode="auto">
            <a:xfrm>
              <a:off x="2611" y="2442"/>
              <a:ext cx="2014" cy="3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Волевая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саморегуляция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08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Регулятивные УУД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Определять цель, проблему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в деятельности: учебной и </a:t>
            </a:r>
            <a:r>
              <a:rPr lang="ru-RU" i="1" dirty="0" smtClean="0">
                <a:latin typeface="Cambria" pitchFamily="18" charset="0"/>
              </a:rPr>
              <a:t>жизненно-практической (в том числе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в своих проектах)</a:t>
            </a:r>
            <a:endParaRPr lang="ru-RU" b="1" dirty="0" smtClean="0"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Выдвигать версии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dirty="0" smtClean="0">
                <a:latin typeface="Cambria" pitchFamily="18" charset="0"/>
              </a:rPr>
              <a:t>выбирать средства достижения цели в группе </a:t>
            </a:r>
            <a:r>
              <a:rPr lang="ru-RU" i="1" dirty="0" smtClean="0">
                <a:latin typeface="Cambria" pitchFamily="18" charset="0"/>
              </a:rPr>
              <a:t>и индивидуально</a:t>
            </a:r>
            <a:r>
              <a:rPr lang="ru-RU" dirty="0" smtClean="0">
                <a:latin typeface="Cambria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Планировать деятельность </a:t>
            </a:r>
            <a:r>
              <a:rPr lang="ru-RU" dirty="0" smtClean="0">
                <a:latin typeface="Cambria" pitchFamily="18" charset="0"/>
              </a:rPr>
              <a:t>в учебной и </a:t>
            </a:r>
            <a:r>
              <a:rPr lang="ru-RU" i="1" dirty="0" smtClean="0">
                <a:latin typeface="Cambria" pitchFamily="18" charset="0"/>
              </a:rPr>
              <a:t>жизненной ситуации (в том числе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проект)</a:t>
            </a:r>
            <a:r>
              <a:rPr lang="ru-RU" dirty="0" smtClean="0">
                <a:latin typeface="Cambria" pitchFamily="18" charset="0"/>
              </a:rPr>
              <a:t>, используя ИКТ </a:t>
            </a:r>
            <a:endParaRPr lang="ru-RU" b="1" dirty="0" smtClean="0"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Работать по плану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сверяясь с целью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dirty="0" smtClean="0">
                <a:latin typeface="Cambria" pitchFamily="18" charset="0"/>
              </a:rPr>
              <a:t>находить и исправлять ошибки, в том числе </a:t>
            </a:r>
            <a:r>
              <a:rPr lang="ru-RU" i="1" dirty="0" smtClean="0">
                <a:latin typeface="Cambria" pitchFamily="18" charset="0"/>
              </a:rPr>
              <a:t>самостоятельно, </a:t>
            </a:r>
            <a:r>
              <a:rPr lang="ru-RU" dirty="0" smtClean="0">
                <a:latin typeface="Cambria" pitchFamily="18" charset="0"/>
              </a:rPr>
              <a:t>используя ИКТ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Оценивать степень и способы достижения цели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в учебных и </a:t>
            </a:r>
            <a:r>
              <a:rPr lang="ru-RU" i="1" dirty="0" smtClean="0">
                <a:latin typeface="Cambria" pitchFamily="18" charset="0"/>
              </a:rPr>
              <a:t>жизненных ситуациях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u="sng" dirty="0" smtClean="0">
                <a:solidFill>
                  <a:srgbClr val="C00000"/>
                </a:solidFill>
                <a:latin typeface="Cambria" pitchFamily="18" charset="0"/>
              </a:rPr>
              <a:t>самостоятельно исправлять ошибки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Познавательные УУД</a:t>
            </a:r>
            <a:endParaRPr lang="ru-RU" dirty="0"/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926204" y="1611226"/>
            <a:ext cx="7684789" cy="4079901"/>
            <a:chOff x="967" y="1328"/>
            <a:chExt cx="4323" cy="736"/>
          </a:xfrm>
        </p:grpSpPr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2121" y="1328"/>
              <a:ext cx="198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Познавательные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действия</a:t>
              </a: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967" y="1776"/>
              <a:ext cx="137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Общеучебные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614" y="1776"/>
              <a:ext cx="12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Логические</a:t>
              </a: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4084" y="1776"/>
              <a:ext cx="12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Постановка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 и решение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 проблем</a:t>
              </a: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H="1">
            <a:off x="2771800" y="3135701"/>
            <a:ext cx="1584176" cy="886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54577" y="3314863"/>
            <a:ext cx="0" cy="707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36096" y="3110120"/>
            <a:ext cx="1512168" cy="886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Познавательные УУД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Находить</a:t>
            </a:r>
            <a:r>
              <a:rPr lang="ru-RU" sz="8000" b="1" dirty="0" smtClean="0">
                <a:latin typeface="Cambria" pitchFamily="18" charset="0"/>
              </a:rPr>
              <a:t> </a:t>
            </a:r>
            <a:r>
              <a:rPr lang="ru-RU" sz="8000" dirty="0" smtClean="0">
                <a:latin typeface="Cambria" pitchFamily="18" charset="0"/>
              </a:rPr>
              <a:t>(в учебниках и других источниках, в том числе используя ИКТ)</a:t>
            </a:r>
            <a:r>
              <a:rPr lang="ru-RU" sz="8000" b="1" dirty="0" smtClean="0">
                <a:latin typeface="Cambria" pitchFamily="18" charset="0"/>
              </a:rPr>
              <a:t> достоверную </a:t>
            </a:r>
            <a:r>
              <a:rPr lang="ru-RU" sz="8000" dirty="0" smtClean="0">
                <a:latin typeface="Cambria" pitchFamily="18" charset="0"/>
              </a:rPr>
              <a:t>информацию, необходимую для решения учебных </a:t>
            </a:r>
            <a:r>
              <a:rPr lang="ru-RU" sz="8000" i="1" dirty="0" smtClean="0">
                <a:latin typeface="Cambria" pitchFamily="18" charset="0"/>
              </a:rPr>
              <a:t>и</a:t>
            </a:r>
            <a:r>
              <a:rPr lang="ru-RU" sz="8000" dirty="0" smtClean="0">
                <a:latin typeface="Cambria" pitchFamily="18" charset="0"/>
              </a:rPr>
              <a:t>  </a:t>
            </a:r>
            <a:r>
              <a:rPr lang="ru-RU" sz="8000" i="1" dirty="0" smtClean="0">
                <a:latin typeface="Cambria" pitchFamily="18" charset="0"/>
              </a:rPr>
              <a:t>жизненных задач</a:t>
            </a:r>
            <a:endParaRPr lang="ru-RU" sz="8000" dirty="0" smtClean="0">
              <a:latin typeface="Cambria" pitchFamily="18" charset="0"/>
            </a:endParaRPr>
          </a:p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Владет</a:t>
            </a:r>
            <a:r>
              <a:rPr lang="ru-RU" sz="8000" dirty="0" smtClean="0">
                <a:solidFill>
                  <a:srgbClr val="0070C0"/>
                </a:solidFill>
                <a:latin typeface="Cambria" pitchFamily="18" charset="0"/>
              </a:rPr>
              <a:t>ь</a:t>
            </a:r>
            <a:r>
              <a:rPr lang="ru-RU" sz="8000" dirty="0" smtClean="0">
                <a:latin typeface="Cambria" pitchFamily="18" charset="0"/>
              </a:rPr>
              <a:t> смысловым </a:t>
            </a:r>
            <a:r>
              <a:rPr lang="ru-RU" sz="8000" dirty="0" smtClean="0">
                <a:latin typeface="Cambria" pitchFamily="18" charset="0"/>
              </a:rPr>
              <a:t>чтением</a:t>
            </a:r>
            <a:endParaRPr lang="ru-RU" sz="8000" dirty="0" smtClean="0">
              <a:latin typeface="Cambria" pitchFamily="18" charset="0"/>
            </a:endParaRPr>
          </a:p>
          <a:p>
            <a:r>
              <a:rPr lang="ru-RU" sz="8000" b="1" i="1" dirty="0" smtClean="0">
                <a:solidFill>
                  <a:srgbClr val="0070C0"/>
                </a:solidFill>
                <a:latin typeface="Cambria" pitchFamily="18" charset="0"/>
              </a:rPr>
              <a:t>Самостоятельно выбирать</a:t>
            </a:r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8000" dirty="0" smtClean="0">
                <a:latin typeface="Cambria" pitchFamily="18" charset="0"/>
              </a:rPr>
              <a:t>и использовать разные виды чтения (в том числе просмотровое, ознакомительное, изучающее)</a:t>
            </a:r>
          </a:p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Анализироват</a:t>
            </a:r>
            <a:r>
              <a:rPr lang="ru-RU" sz="8000" dirty="0" smtClean="0">
                <a:solidFill>
                  <a:srgbClr val="0070C0"/>
                </a:solidFill>
                <a:latin typeface="Cambria" pitchFamily="18" charset="0"/>
              </a:rPr>
              <a:t>ь</a:t>
            </a:r>
            <a:r>
              <a:rPr lang="ru-RU" sz="8000" dirty="0" smtClean="0">
                <a:latin typeface="Cambria" pitchFamily="18" charset="0"/>
              </a:rPr>
              <a:t> (в том числе выделять главное, разделять на части) и обобщать, доказывать, делать выводы, определять понятия; строить логически обоснованные рассуждения    на простом </a:t>
            </a:r>
            <a:r>
              <a:rPr lang="ru-RU" sz="8000" i="1" dirty="0" smtClean="0">
                <a:latin typeface="Cambria" pitchFamily="18" charset="0"/>
              </a:rPr>
              <a:t>и</a:t>
            </a:r>
            <a:r>
              <a:rPr lang="ru-RU" sz="8000" dirty="0" smtClean="0">
                <a:latin typeface="Cambria" pitchFamily="18" charset="0"/>
              </a:rPr>
              <a:t> </a:t>
            </a:r>
            <a:r>
              <a:rPr lang="ru-RU" sz="8000" i="1" dirty="0" smtClean="0">
                <a:latin typeface="Cambria" pitchFamily="18" charset="0"/>
              </a:rPr>
              <a:t>сложном уровне</a:t>
            </a:r>
            <a:endParaRPr lang="ru-RU" sz="8000" dirty="0" smtClean="0">
              <a:latin typeface="Cambria" pitchFamily="18" charset="0"/>
            </a:endParaRPr>
          </a:p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Классифицироват</a:t>
            </a:r>
            <a:r>
              <a:rPr lang="ru-RU" sz="8000" dirty="0" smtClean="0">
                <a:solidFill>
                  <a:srgbClr val="0070C0"/>
                </a:solidFill>
                <a:latin typeface="Cambria" pitchFamily="18" charset="0"/>
              </a:rPr>
              <a:t>ь</a:t>
            </a:r>
            <a:r>
              <a:rPr lang="ru-RU" sz="8000" dirty="0" smtClean="0">
                <a:latin typeface="Cambria" pitchFamily="18" charset="0"/>
              </a:rPr>
              <a:t> (группировать, устанавливать иерархию) по заданным или </a:t>
            </a:r>
            <a:r>
              <a:rPr lang="ru-RU" sz="8000" i="1" dirty="0" smtClean="0">
                <a:latin typeface="Cambria" pitchFamily="18" charset="0"/>
              </a:rPr>
              <a:t>самостоятельно выбранным основаниям</a:t>
            </a:r>
            <a:r>
              <a:rPr lang="ru-RU" sz="8000" dirty="0" smtClean="0">
                <a:latin typeface="Cambria" pitchFamily="18" charset="0"/>
              </a:rPr>
              <a:t> </a:t>
            </a:r>
          </a:p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Сравнивать</a:t>
            </a:r>
            <a:r>
              <a:rPr lang="ru-RU" sz="8000" dirty="0" smtClean="0">
                <a:latin typeface="Cambria" pitchFamily="18" charset="0"/>
              </a:rPr>
              <a:t> объекты по заданным или </a:t>
            </a:r>
            <a:r>
              <a:rPr lang="ru-RU" sz="8000" i="1" dirty="0" smtClean="0">
                <a:latin typeface="Cambria" pitchFamily="18" charset="0"/>
              </a:rPr>
              <a:t>самостоятельно определённым критериям </a:t>
            </a:r>
            <a:r>
              <a:rPr lang="ru-RU" sz="8000" dirty="0" smtClean="0">
                <a:latin typeface="Cambria" pitchFamily="18" charset="0"/>
              </a:rPr>
              <a:t>(в том числе используя ИКТ)</a:t>
            </a:r>
          </a:p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Устанавливать причинно-следственные связи   </a:t>
            </a:r>
            <a:r>
              <a:rPr lang="ru-RU" sz="8000" dirty="0" smtClean="0">
                <a:latin typeface="Cambria" pitchFamily="18" charset="0"/>
              </a:rPr>
              <a:t>на простом </a:t>
            </a:r>
            <a:r>
              <a:rPr lang="ru-RU" sz="8000" i="1" dirty="0" smtClean="0">
                <a:latin typeface="Cambria" pitchFamily="18" charset="0"/>
              </a:rPr>
              <a:t>и</a:t>
            </a:r>
            <a:r>
              <a:rPr lang="ru-RU" sz="8000" dirty="0" smtClean="0">
                <a:latin typeface="Cambria" pitchFamily="18" charset="0"/>
              </a:rPr>
              <a:t> </a:t>
            </a:r>
            <a:r>
              <a:rPr lang="ru-RU" sz="8000" i="1" dirty="0" smtClean="0">
                <a:latin typeface="Cambria" pitchFamily="18" charset="0"/>
              </a:rPr>
              <a:t>сложном уровне</a:t>
            </a:r>
            <a:endParaRPr lang="ru-RU" sz="8000" dirty="0" smtClean="0">
              <a:latin typeface="Cambria" pitchFamily="18" charset="0"/>
            </a:endParaRPr>
          </a:p>
          <a:p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Устанавливать аналогии </a:t>
            </a:r>
            <a:r>
              <a:rPr lang="ru-RU" sz="8000" dirty="0" smtClean="0">
                <a:latin typeface="Cambria" pitchFamily="18" charset="0"/>
              </a:rPr>
              <a:t>(создавать модели объектов) для понимания закономерностей</a:t>
            </a:r>
            <a:r>
              <a:rPr lang="ru-RU" sz="8000" i="1" dirty="0" smtClean="0">
                <a:latin typeface="Cambria" pitchFamily="18" charset="0"/>
              </a:rPr>
              <a:t>,</a:t>
            </a:r>
          </a:p>
          <a:p>
            <a:r>
              <a:rPr lang="ru-RU" sz="8000" i="1" dirty="0" smtClean="0">
                <a:latin typeface="Cambria" pitchFamily="18" charset="0"/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  <a:latin typeface="Cambria" pitchFamily="18" charset="0"/>
              </a:rPr>
              <a:t>Представлять информацию в разных формах</a:t>
            </a:r>
            <a:r>
              <a:rPr lang="ru-RU" sz="80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8000" dirty="0" smtClean="0">
                <a:latin typeface="Cambria" pitchFamily="18" charset="0"/>
              </a:rPr>
              <a:t>(рисунок, текст, таблица, план, </a:t>
            </a:r>
            <a:r>
              <a:rPr lang="ru-RU" sz="8000" i="1" dirty="0" smtClean="0">
                <a:latin typeface="Cambria" pitchFamily="18" charset="0"/>
              </a:rPr>
              <a:t>схема, тезисы</a:t>
            </a:r>
            <a:r>
              <a:rPr lang="ru-RU" sz="8000" dirty="0" smtClean="0">
                <a:latin typeface="Cambria" pitchFamily="18" charset="0"/>
              </a:rPr>
              <a:t>), в том числе используя ИКТ</a:t>
            </a:r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Cambria" pitchFamily="18" charset="0"/>
              </a:rPr>
              <a:t>Тенденции </a:t>
            </a:r>
            <a:r>
              <a:rPr lang="en-US" sz="4400" b="1" dirty="0" smtClean="0">
                <a:solidFill>
                  <a:srgbClr val="0070C0"/>
                </a:solidFill>
                <a:latin typeface="Cambria" pitchFamily="18" charset="0"/>
              </a:rPr>
              <a:t>XXI</a:t>
            </a:r>
            <a:r>
              <a:rPr lang="ru-RU" sz="4400" b="1" dirty="0" smtClean="0">
                <a:solidFill>
                  <a:srgbClr val="0070C0"/>
                </a:solidFill>
                <a:latin typeface="Cambria" pitchFamily="18" charset="0"/>
              </a:rPr>
              <a:t> 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Cambria Math" pitchFamily="18" charset="0"/>
              </a:rPr>
              <a:t>«экономика  знаний</a:t>
            </a:r>
            <a:r>
              <a:rPr lang="ru-RU" dirty="0" smtClean="0">
                <a:solidFill>
                  <a:srgbClr val="000099"/>
                </a:solidFill>
                <a:latin typeface="Cambria Math" pitchFamily="18" charset="0"/>
              </a:rPr>
              <a:t>»</a:t>
            </a:r>
            <a:r>
              <a:rPr lang="en-US" dirty="0" smtClean="0">
                <a:solidFill>
                  <a:srgbClr val="000099"/>
                </a:solidFill>
                <a:latin typeface="Cambria Math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Cambria Math" pitchFamily="18" charset="0"/>
              </a:rPr>
              <a:t>- </a:t>
            </a:r>
            <a:r>
              <a:rPr lang="ru-RU" dirty="0" smtClean="0">
                <a:solidFill>
                  <a:srgbClr val="3333FF"/>
                </a:solidFill>
                <a:latin typeface="Cambria Math" pitchFamily="18" charset="0"/>
              </a:rPr>
              <a:t>постоянно изменяющаяся структура рынка труда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  <a:latin typeface="Cambria Math" pitchFamily="18" charset="0"/>
              </a:rPr>
              <a:t>доступность </a:t>
            </a:r>
            <a:r>
              <a:rPr lang="ru-RU" b="1" dirty="0" smtClean="0">
                <a:solidFill>
                  <a:srgbClr val="000099"/>
                </a:solidFill>
                <a:latin typeface="Cambria Math" pitchFamily="18" charset="0"/>
              </a:rPr>
              <a:t>многообразной информации</a:t>
            </a:r>
            <a:r>
              <a:rPr lang="ru-RU" dirty="0" smtClean="0">
                <a:solidFill>
                  <a:srgbClr val="3333FF"/>
                </a:solidFill>
                <a:latin typeface="Cambria Math" pitchFamily="18" charset="0"/>
              </a:rPr>
              <a:t>, быстрое изменение технологий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99"/>
                </a:solidFill>
                <a:latin typeface="Cambria Math" pitchFamily="18" charset="0"/>
              </a:rPr>
              <a:t>креативность и творчество </a:t>
            </a:r>
            <a:r>
              <a:rPr lang="ru-RU" b="1" dirty="0" smtClean="0">
                <a:solidFill>
                  <a:srgbClr val="3333FF"/>
                </a:solidFill>
                <a:latin typeface="Cambria Math" pitchFamily="18" charset="0"/>
              </a:rPr>
              <a:t>- </a:t>
            </a:r>
            <a:r>
              <a:rPr lang="ru-RU" dirty="0" smtClean="0">
                <a:solidFill>
                  <a:srgbClr val="3333FF"/>
                </a:solidFill>
                <a:latin typeface="Cambria Math" pitchFamily="18" charset="0"/>
              </a:rPr>
              <a:t>самый востребованный продукт образования, ведущий фактор экономического роста и национальной и личностной конкурентоспособности 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rgbClr val="3333FF"/>
                </a:solidFill>
                <a:latin typeface="Cambria Math" pitchFamily="18" charset="0"/>
              </a:rPr>
              <a:t>ценность </a:t>
            </a:r>
            <a:r>
              <a:rPr lang="ru-RU" b="1" dirty="0" smtClean="0">
                <a:solidFill>
                  <a:srgbClr val="000099"/>
                </a:solidFill>
                <a:latin typeface="Cambria Math" pitchFamily="18" charset="0"/>
              </a:rPr>
              <a:t>самоидентификации личности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КОММУНИКАТИВНЫЕ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УУД</a:t>
            </a:r>
            <a:endParaRPr lang="ru-RU" dirty="0"/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605650" y="1844824"/>
            <a:ext cx="8229600" cy="4129564"/>
            <a:chOff x="339" y="1444"/>
            <a:chExt cx="4536" cy="675"/>
          </a:xfrm>
        </p:grpSpPr>
        <p:cxnSp>
          <p:nvCxnSpPr>
            <p:cNvPr id="4100" name="_s4100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16200000" flipV="1">
              <a:off x="3370" y="837"/>
              <a:ext cx="150" cy="183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 flipV="1">
              <a:off x="2777" y="1430"/>
              <a:ext cx="150" cy="6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 flipV="1">
              <a:off x="2200" y="1501"/>
              <a:ext cx="150" cy="50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1615" y="916"/>
              <a:ext cx="150" cy="167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_s4104"/>
            <p:cNvSpPr>
              <a:spLocks noChangeArrowheads="1"/>
            </p:cNvSpPr>
            <p:nvPr/>
          </p:nvSpPr>
          <p:spPr bwMode="auto">
            <a:xfrm>
              <a:off x="1666" y="1444"/>
              <a:ext cx="1725" cy="2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Коммуникативные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действия</a:t>
              </a:r>
            </a:p>
          </p:txBody>
        </p:sp>
        <p:sp>
          <p:nvSpPr>
            <p:cNvPr id="7" name="_s4105"/>
            <p:cNvSpPr>
              <a:spLocks noChangeArrowheads="1"/>
            </p:cNvSpPr>
            <p:nvPr/>
          </p:nvSpPr>
          <p:spPr bwMode="auto">
            <a:xfrm>
              <a:off x="339" y="1829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Планирование-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учебного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сотрудничества</a:t>
              </a:r>
            </a:p>
          </p:txBody>
        </p:sp>
        <p:sp>
          <p:nvSpPr>
            <p:cNvPr id="8" name="_s4106"/>
            <p:cNvSpPr>
              <a:spLocks noChangeArrowheads="1"/>
            </p:cNvSpPr>
            <p:nvPr/>
          </p:nvSpPr>
          <p:spPr bwMode="auto">
            <a:xfrm>
              <a:off x="1509" y="1829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Постановка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вопросов</a:t>
              </a:r>
            </a:p>
          </p:txBody>
        </p:sp>
        <p:sp>
          <p:nvSpPr>
            <p:cNvPr id="9" name="_s4107"/>
            <p:cNvSpPr>
              <a:spLocks noChangeArrowheads="1"/>
            </p:cNvSpPr>
            <p:nvPr/>
          </p:nvSpPr>
          <p:spPr bwMode="auto">
            <a:xfrm>
              <a:off x="2663" y="1829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Построение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речевых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высказываний-</a:t>
              </a:r>
            </a:p>
          </p:txBody>
        </p:sp>
        <p:sp>
          <p:nvSpPr>
            <p:cNvPr id="10" name="_s4108"/>
            <p:cNvSpPr>
              <a:spLocks noChangeArrowheads="1"/>
            </p:cNvSpPr>
            <p:nvPr/>
          </p:nvSpPr>
          <p:spPr bwMode="auto">
            <a:xfrm>
              <a:off x="3849" y="1829"/>
              <a:ext cx="1026" cy="2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Лидерство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 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согласование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действий 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charset="0"/>
                </a:rPr>
                <a:t>партнером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49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КОММУНИКАТИВНЫЕ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УУД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Излагать своё мнение </a:t>
            </a:r>
            <a:r>
              <a:rPr lang="ru-RU" dirty="0" smtClean="0">
                <a:latin typeface="Cambria" pitchFamily="18" charset="0"/>
              </a:rPr>
              <a:t>(в монологе, диалоге, </a:t>
            </a:r>
            <a:r>
              <a:rPr lang="ru-RU" dirty="0" err="1" smtClean="0">
                <a:latin typeface="Cambria" pitchFamily="18" charset="0"/>
              </a:rPr>
              <a:t>полилоге</a:t>
            </a:r>
            <a:r>
              <a:rPr lang="ru-RU" dirty="0" smtClean="0">
                <a:latin typeface="Cambria" pitchFamily="18" charset="0"/>
              </a:rPr>
              <a:t>),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аргументируя его, подтверждая фактами</a:t>
            </a:r>
            <a:r>
              <a:rPr lang="ru-RU" i="1" dirty="0" smtClean="0">
                <a:latin typeface="Cambria" pitchFamily="18" charset="0"/>
              </a:rPr>
              <a:t>, выдвигая контраргументы в дискуссии</a:t>
            </a:r>
            <a:endParaRPr lang="ru-RU" dirty="0" smtClean="0"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Понимать позицию другого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, </a:t>
            </a:r>
            <a:r>
              <a:rPr lang="ru-RU" dirty="0" smtClean="0">
                <a:latin typeface="Cambria" pitchFamily="18" charset="0"/>
              </a:rPr>
              <a:t>выраженную в явном и </a:t>
            </a:r>
            <a:r>
              <a:rPr lang="ru-RU" i="1" dirty="0" err="1" smtClean="0">
                <a:latin typeface="Cambria" pitchFamily="18" charset="0"/>
              </a:rPr>
              <a:t>НЕ</a:t>
            </a:r>
            <a:r>
              <a:rPr lang="ru-RU" dirty="0" err="1" smtClean="0">
                <a:latin typeface="Cambria" pitchFamily="18" charset="0"/>
              </a:rPr>
              <a:t>явном</a:t>
            </a:r>
            <a:r>
              <a:rPr lang="ru-RU" dirty="0" smtClean="0">
                <a:latin typeface="Cambria" pitchFamily="18" charset="0"/>
              </a:rPr>
              <a:t> виде (в том числе вести диалог с автором текста)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Различать в речи другого мнения, доказательства, факты,  </a:t>
            </a:r>
            <a:r>
              <a:rPr lang="ru-RU" i="1" dirty="0" smtClean="0">
                <a:latin typeface="Cambria" pitchFamily="18" charset="0"/>
              </a:rPr>
              <a:t>гипотезы, аксиомы, догматы, теории</a:t>
            </a:r>
            <a:endParaRPr lang="ru-RU" dirty="0" smtClean="0"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Корректировать своё мнение </a:t>
            </a:r>
            <a:r>
              <a:rPr lang="ru-RU" dirty="0" smtClean="0">
                <a:latin typeface="Cambria" pitchFamily="18" charset="0"/>
              </a:rPr>
              <a:t>под воздействием контраргументов, </a:t>
            </a:r>
            <a:r>
              <a:rPr lang="ru-RU" i="1" dirty="0" smtClean="0">
                <a:latin typeface="Cambria" pitchFamily="18" charset="0"/>
              </a:rPr>
              <a:t>достойно признавать его ошибочность</a:t>
            </a:r>
            <a:endParaRPr lang="ru-RU" dirty="0" smtClean="0"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Создавать устные и письменные тексты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для решения разных задач общения ― с помощью и</a:t>
            </a:r>
            <a:r>
              <a:rPr lang="ru-RU" i="1" dirty="0" smtClean="0">
                <a:latin typeface="Cambria" pitchFamily="18" charset="0"/>
              </a:rPr>
              <a:t> самостоятельно</a:t>
            </a:r>
            <a:endParaRPr lang="ru-RU" dirty="0" smtClean="0">
              <a:latin typeface="Cambria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Осознанно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использовать речевые средства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 </a:t>
            </a:r>
            <a:r>
              <a:rPr lang="ru-RU" dirty="0" smtClean="0">
                <a:latin typeface="Cambria" pitchFamily="18" charset="0"/>
              </a:rPr>
              <a:t>в соответствии с ситуацией общения и коммуникативной задачей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Организовывать работу в паре, группе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(самостоятельно определять </a:t>
            </a:r>
            <a:r>
              <a:rPr lang="ru-RU" i="1" dirty="0" smtClean="0">
                <a:latin typeface="Cambria" pitchFamily="18" charset="0"/>
              </a:rPr>
              <a:t>цели</a:t>
            </a:r>
            <a:r>
              <a:rPr lang="ru-RU" dirty="0" smtClean="0">
                <a:latin typeface="Cambria" pitchFamily="18" charset="0"/>
              </a:rPr>
              <a:t>, роли, задавать вопросы, вырабатывать решения)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Преодолевать конфликты: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договариваться с людьми</a:t>
            </a:r>
            <a:r>
              <a:rPr lang="ru-RU" i="1" dirty="0" smtClean="0">
                <a:latin typeface="Cambria" pitchFamily="18" charset="0"/>
              </a:rPr>
              <a:t>, уметь взглянуть на ситуацию с позиции другого </a:t>
            </a:r>
            <a:endParaRPr lang="ru-RU" b="1" dirty="0" smtClean="0">
              <a:latin typeface="Cambr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Использовать ИКТ </a:t>
            </a:r>
            <a:r>
              <a:rPr lang="ru-RU" dirty="0" smtClean="0">
                <a:latin typeface="Cambria" pitchFamily="18" charset="0"/>
              </a:rPr>
              <a:t>как инструмент для достижения своих целей</a:t>
            </a:r>
            <a:endParaRPr lang="ru-RU" b="1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МАТЕРИАЛЫ</a:t>
            </a: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: </a:t>
            </a:r>
            <a:br>
              <a:rPr lang="ru-RU" b="1" dirty="0">
                <a:solidFill>
                  <a:schemeClr val="tx2"/>
                </a:solidFill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http//standart.edu.ru</a:t>
            </a:r>
          </a:p>
          <a:p>
            <a:r>
              <a:rPr lang="en-US" b="1" dirty="0">
                <a:solidFill>
                  <a:schemeClr val="tx2"/>
                </a:solidFill>
                <a:latin typeface="Cambria" pitchFamily="18" charset="0"/>
              </a:rPr>
              <a:t>http</a:t>
            </a: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//</a:t>
            </a: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mon.gov/</a:t>
            </a:r>
            <a:r>
              <a:rPr lang="en-US" b="1" dirty="0" err="1" smtClean="0">
                <a:solidFill>
                  <a:schemeClr val="tx2"/>
                </a:solidFill>
                <a:latin typeface="Cambria" pitchFamily="18" charset="0"/>
              </a:rPr>
              <a:t>ru</a:t>
            </a: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/pro/</a:t>
            </a:r>
            <a:r>
              <a:rPr lang="en-US" b="1" dirty="0" err="1" smtClean="0">
                <a:solidFill>
                  <a:schemeClr val="tx2"/>
                </a:solidFill>
                <a:latin typeface="Cambria" pitchFamily="18" charset="0"/>
              </a:rPr>
              <a:t>fgos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Фундаментальное ядро содержания общего образования, Москва, «Просвещение», 2011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Федеральный государственный образовательный стандарт основного общего образования от 17 декабря 2010 года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Формирование универсальных учебных действий в основной школе: от действия к мысли. Система заданий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. Москва, «Просвещение», 2011 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Концепция духовно-нравственного развития и воспитания личности гражданина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России. Москва, «Просвещение», 2011 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Примерные программы по учебным предметам. История 5-9 классы, Обществознание 5-9 классы.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Вестник Московского образования, 2012 год, №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15</a:t>
            </a:r>
          </a:p>
          <a:p>
            <a:r>
              <a:rPr lang="en-US" b="1" u="sng" dirty="0" smtClean="0">
                <a:solidFill>
                  <a:srgbClr val="0070C0"/>
                </a:solidFill>
                <a:latin typeface="Cambria" pitchFamily="18" charset="0"/>
                <a:hlinkClick r:id="rId2"/>
              </a:rPr>
              <a:t>http://www.school2100.ru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hlinkClick r:id="rId2"/>
              </a:rPr>
              <a:t>/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Издательство </a:t>
            </a:r>
            <a:r>
              <a:rPr lang="ru-RU" b="1" dirty="0" err="1" smtClean="0">
                <a:solidFill>
                  <a:schemeClr val="tx2"/>
                </a:solidFill>
                <a:latin typeface="Cambria" pitchFamily="18" charset="0"/>
              </a:rPr>
              <a:t>Баласс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endParaRPr lang="ru-RU" b="1" dirty="0" smtClean="0">
              <a:solidFill>
                <a:schemeClr val="tx2"/>
              </a:solidFill>
              <a:latin typeface="Arial" charset="0"/>
            </a:endParaRPr>
          </a:p>
          <a:p>
            <a:endParaRPr lang="ru-RU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296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31041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Изображение 10" descr="new_foto-4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68"/>
          <a:stretch/>
        </p:blipFill>
        <p:spPr bwMode="auto">
          <a:xfrm>
            <a:off x="4788024" y="1196752"/>
            <a:ext cx="33843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67744" y="501317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Новые стандарты помогут детям стать нестандартными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16882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От школы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информационно-трансляционной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– </a:t>
            </a:r>
            <a:b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к школе </a:t>
            </a:r>
            <a:r>
              <a:rPr lang="ru-RU" b="1" dirty="0" err="1" smtClean="0">
                <a:solidFill>
                  <a:srgbClr val="0070C0"/>
                </a:solidFill>
                <a:latin typeface="Cambria" pitchFamily="18" charset="0"/>
              </a:rPr>
              <a:t>деятельностной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2348880"/>
            <a:ext cx="8504238" cy="41764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начальная школа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–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первичные навыки самостоятельного поиска знаний  </a:t>
            </a:r>
          </a:p>
          <a:p>
            <a:pPr marL="274320" indent="-274320" fontAlgn="auto"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основная школа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–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самостоятельная навигация по освоенным  предметным знаниям при решении конкретных задач</a:t>
            </a:r>
          </a:p>
          <a:p>
            <a:pPr marL="274320" indent="-274320" fontAlgn="auto">
              <a:spcAft>
                <a:spcPts val="0"/>
              </a:spcAft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Cambria" pitchFamily="18" charset="0"/>
              </a:rPr>
              <a:t>старшая школа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–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применение полученных знаний в учебной, проектной и учебно-исследовательской деятельности на предпрофессиональном уровне подготовки</a:t>
            </a:r>
            <a:endParaRPr lang="ru-RU" b="1" dirty="0" smtClean="0">
              <a:solidFill>
                <a:srgbClr val="3333FF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Новое содержание образования </a:t>
            </a:r>
            <a:endParaRPr lang="ru-RU" dirty="0" smtClean="0">
              <a:solidFill>
                <a:srgbClr val="7B9899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50825" y="1700213"/>
            <a:ext cx="3673475" cy="345757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ГУМАНИТАРНОЕ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ОБРАЗОВАНИЕ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148263" y="1773238"/>
            <a:ext cx="3671887" cy="316865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rgbClr val="3333FF"/>
                </a:solidFill>
              </a:rPr>
              <a:t>      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МАТЕМАТИЧЕСКОЕ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       ОБРАЗОВАНИЕ </a:t>
            </a:r>
            <a:endParaRPr lang="ru-RU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700338" y="3122876"/>
            <a:ext cx="3671887" cy="34559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ЕСТЕСТВЕННОНАУЧНОЕ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ОБРАЗОВАНИЕ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2987675" y="1557338"/>
            <a:ext cx="337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333FF"/>
                </a:solidFill>
                <a:latin typeface="Cambria" pitchFamily="18" charset="0"/>
              </a:rPr>
              <a:t>КОНВЕРГЕНЦИЯ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  <a:t>Гуманитарное образование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endParaRPr lang="ru-RU" sz="2000" dirty="0" smtClean="0">
              <a:solidFill>
                <a:srgbClr val="3333FF"/>
              </a:solidFill>
              <a:latin typeface="Cambria Math" pitchFamily="18" charset="0"/>
            </a:endParaRPr>
          </a:p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формирование у обучающихся</a:t>
            </a:r>
            <a:r>
              <a:rPr lang="en-US" sz="2400" b="1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общекультурных и социальных компетенций,</a:t>
            </a:r>
          </a:p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 системных   исторических  и  культурологических знаний; </a:t>
            </a:r>
          </a:p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умений самостоятельной творческой работы с содержанием современной культуры и социальной жизни</a:t>
            </a:r>
            <a:r>
              <a:rPr lang="en-US" sz="2400" b="1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как основы самоидентификации личности</a:t>
            </a:r>
          </a:p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формирование нравственных ценностей, </a:t>
            </a:r>
          </a:p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этики межличностных отношений, актуализация в сознании граждан социальных приоритетов и идеалов, на основе которых формируется социальный климат в обществе,</a:t>
            </a:r>
          </a:p>
          <a:p>
            <a:pPr>
              <a:lnSpc>
                <a:spcPct val="80000"/>
              </a:lnSpc>
              <a:buClr>
                <a:srgbClr val="3333FF"/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3333FF"/>
                </a:solidFill>
                <a:latin typeface="Cambria" pitchFamily="18" charset="0"/>
              </a:rPr>
              <a:t> доверие, социальная солидарность и ответственное отношение гражданина к собственной жизни, другим людям, труду, обществу, окружающему миру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4BD231-1F5A-4B6F-9705-34B19E731773}" type="slidenum">
              <a:rPr lang="ru-RU" sz="1400">
                <a:latin typeface="Georgia" pitchFamily="18" charset="0"/>
              </a:rPr>
              <a:pPr algn="r"/>
              <a:t>6</a:t>
            </a:fld>
            <a:endParaRPr lang="ru-RU" sz="1400">
              <a:latin typeface="Georgia" pitchFamily="18" charset="0"/>
            </a:endParaRPr>
          </a:p>
        </p:txBody>
      </p:sp>
      <p:sp>
        <p:nvSpPr>
          <p:cNvPr id="46083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E2E6FE-AF32-46F5-9443-E66C03C59EED}" type="slidenum">
              <a:rPr lang="ru-RU" sz="1400">
                <a:latin typeface="Georgia" pitchFamily="18" charset="0"/>
              </a:rPr>
              <a:pPr algn="r"/>
              <a:t>6</a:t>
            </a:fld>
            <a:endParaRPr lang="ru-RU" sz="1400">
              <a:latin typeface="Georgia" pitchFamily="18" charset="0"/>
            </a:endParaRPr>
          </a:p>
        </p:txBody>
      </p:sp>
      <p:sp>
        <p:nvSpPr>
          <p:cNvPr id="47109" name="AutoShape 7"/>
          <p:cNvSpPr>
            <a:spLocks noChangeArrowheads="1"/>
          </p:cNvSpPr>
          <p:nvPr/>
        </p:nvSpPr>
        <p:spPr bwMode="auto">
          <a:xfrm>
            <a:off x="3500438" y="1571625"/>
            <a:ext cx="2071687" cy="12858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75000"/>
                <a:lumOff val="25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В традиционной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системе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образовательного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6085" name="AutoShape 16"/>
          <p:cNvSpPr>
            <a:spLocks noChangeArrowheads="1"/>
          </p:cNvSpPr>
          <p:nvPr/>
        </p:nvSpPr>
        <p:spPr bwMode="auto">
          <a:xfrm>
            <a:off x="6681788" y="2786063"/>
            <a:ext cx="2319337" cy="2071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Организует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деятельность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ученика в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инновационной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образовательной 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среде</a:t>
            </a:r>
            <a:endParaRPr lang="ru-RU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7111" name="AutoShape 9"/>
          <p:cNvSpPr>
            <a:spLocks noChangeArrowheads="1"/>
          </p:cNvSpPr>
          <p:nvPr/>
        </p:nvSpPr>
        <p:spPr bwMode="auto">
          <a:xfrm>
            <a:off x="6556375" y="1214438"/>
            <a:ext cx="2444750" cy="5715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ahoma" pitchFamily="34" charset="0"/>
              </a:rPr>
              <a:t>Учитель</a:t>
            </a:r>
            <a:endParaRPr lang="ru-RU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7112" name="AutoShape 10"/>
          <p:cNvSpPr>
            <a:spLocks noChangeArrowheads="1"/>
          </p:cNvSpPr>
          <p:nvPr/>
        </p:nvSpPr>
        <p:spPr bwMode="auto">
          <a:xfrm rot="10800000">
            <a:off x="2643188" y="1924050"/>
            <a:ext cx="719137" cy="352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srgbClr val="000099"/>
              </a:solidFill>
              <a:latin typeface="Cambria" pitchFamily="18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0099"/>
                </a:solidFill>
                <a:latin typeface="Cambria" pitchFamily="18" charset="0"/>
                <a:ea typeface="+mj-ea"/>
                <a:cs typeface="+mj-cs"/>
              </a:rPr>
              <a:t>Изменение роли участников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0099"/>
                </a:solidFill>
                <a:latin typeface="Cambria" pitchFamily="18" charset="0"/>
                <a:ea typeface="+mj-ea"/>
                <a:cs typeface="+mj-cs"/>
              </a:rPr>
              <a:t>образовательного процесса </a:t>
            </a:r>
          </a:p>
        </p:txBody>
      </p:sp>
      <p:sp>
        <p:nvSpPr>
          <p:cNvPr id="47115" name="AutoShape 10"/>
          <p:cNvSpPr>
            <a:spLocks noChangeArrowheads="1"/>
          </p:cNvSpPr>
          <p:nvPr/>
        </p:nvSpPr>
        <p:spPr bwMode="auto">
          <a:xfrm>
            <a:off x="5715000" y="1928813"/>
            <a:ext cx="719138" cy="3476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7116" name="AutoShape 9"/>
          <p:cNvSpPr>
            <a:spLocks noChangeArrowheads="1"/>
          </p:cNvSpPr>
          <p:nvPr/>
        </p:nvSpPr>
        <p:spPr bwMode="auto">
          <a:xfrm>
            <a:off x="142875" y="1214438"/>
            <a:ext cx="2444750" cy="5715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75000"/>
                <a:lumOff val="25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ahoma" pitchFamily="34" charset="0"/>
              </a:rPr>
              <a:t>Ученик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47117" name="AutoShape 9"/>
          <p:cNvSpPr>
            <a:spLocks noChangeArrowheads="1"/>
          </p:cNvSpPr>
          <p:nvPr/>
        </p:nvSpPr>
        <p:spPr bwMode="auto">
          <a:xfrm>
            <a:off x="142875" y="1857375"/>
            <a:ext cx="2444750" cy="6429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99"/>
              </a:solidFill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Получает готовую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информацию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46092" name="AutoShape 9"/>
          <p:cNvSpPr>
            <a:spLocks noChangeArrowheads="1"/>
          </p:cNvSpPr>
          <p:nvPr/>
        </p:nvSpPr>
        <p:spPr bwMode="auto">
          <a:xfrm>
            <a:off x="142875" y="2857500"/>
            <a:ext cx="2444750" cy="18573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/>
            <a:endParaRPr lang="ru-RU" sz="1600" dirty="0">
              <a:latin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</a:endParaRPr>
          </a:p>
          <a:p>
            <a:pPr algn="ctr"/>
            <a:r>
              <a:rPr lang="ru-RU" sz="1600" dirty="0">
                <a:solidFill>
                  <a:srgbClr val="003399"/>
                </a:solidFill>
                <a:latin typeface="Tahoma" pitchFamily="34" charset="0"/>
              </a:rPr>
              <a:t>Осуществляет:</a:t>
            </a:r>
          </a:p>
          <a:p>
            <a:pPr algn="ctr">
              <a:buFont typeface="Arial" charset="0"/>
              <a:buChar char="•"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поиск</a:t>
            </a:r>
          </a:p>
          <a:p>
            <a:pPr algn="ctr">
              <a:buFont typeface="Arial" charset="0"/>
              <a:buChar char="•"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выбор</a:t>
            </a:r>
          </a:p>
          <a:p>
            <a:pPr algn="ctr">
              <a:buFont typeface="Arial" charset="0"/>
              <a:buChar char="•"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анализ</a:t>
            </a:r>
          </a:p>
          <a:p>
            <a:pPr algn="ctr">
              <a:buFont typeface="Arial" charset="0"/>
              <a:buChar char="•"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систематизацию и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презентацию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информации</a:t>
            </a:r>
          </a:p>
          <a:p>
            <a:pPr algn="ctr"/>
            <a:endParaRPr lang="ru-RU" sz="1600" dirty="0">
              <a:latin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</a:endParaRPr>
          </a:p>
          <a:p>
            <a:pPr algn="ctr"/>
            <a:endParaRPr lang="ru-RU" dirty="0">
              <a:latin typeface="Tahoma" pitchFamily="34" charset="0"/>
            </a:endParaRPr>
          </a:p>
        </p:txBody>
      </p:sp>
      <p:sp>
        <p:nvSpPr>
          <p:cNvPr id="47119" name="AutoShape 9"/>
          <p:cNvSpPr>
            <a:spLocks noChangeArrowheads="1"/>
          </p:cNvSpPr>
          <p:nvPr/>
        </p:nvSpPr>
        <p:spPr bwMode="auto">
          <a:xfrm>
            <a:off x="6556375" y="1857375"/>
            <a:ext cx="2444750" cy="64293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>
                <a:lumMod val="75000"/>
                <a:lumOff val="25000"/>
              </a:schemeClr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Транслирует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информацию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348038" y="3933825"/>
            <a:ext cx="2357437" cy="7143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Новое качество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3348038" y="4724400"/>
            <a:ext cx="2376487" cy="7143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Новый образовательный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99"/>
                </a:solidFill>
                <a:latin typeface="Tahoma" pitchFamily="34" charset="0"/>
              </a:rPr>
              <a:t>результат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ahoma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907704" y="5517232"/>
            <a:ext cx="5429288" cy="92869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«Компетентности к обновлению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компетенций» и мотивация к обучению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на разных этапах развития личности обучающихся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3202782" y="2639219"/>
            <a:ext cx="639762" cy="1644650"/>
          </a:xfrm>
          <a:prstGeom prst="bentArrow">
            <a:avLst/>
          </a:prstGeom>
          <a:noFill/>
          <a:ln w="28575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 flipV="1">
            <a:off x="5361782" y="2639219"/>
            <a:ext cx="639762" cy="1644650"/>
          </a:xfrm>
          <a:prstGeom prst="bentArrow">
            <a:avLst/>
          </a:prstGeom>
          <a:noFill/>
          <a:ln w="28575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Изменения в деятельности педагога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6920670"/>
              </p:ext>
            </p:extLst>
          </p:nvPr>
        </p:nvGraphicFramePr>
        <p:xfrm>
          <a:off x="179512" y="908720"/>
          <a:ext cx="8784976" cy="533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363512"/>
                <a:gridCol w="3493138"/>
              </a:tblGrid>
              <a:tr h="9228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Позиция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Традиционная деятельность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Cambria" pitchFamily="18" charset="0"/>
                        </a:rPr>
                        <a:t> Деятельность учителя, работающего по новому стандарту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4765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" pitchFamily="18" charset="0"/>
                        </a:rPr>
                        <a:t>Подготовка к уроку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Cambria" pitchFamily="18" charset="0"/>
                        </a:rPr>
                        <a:t> методические рекомендации, учебник;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Cambria" pitchFamily="18" charset="0"/>
                        </a:rPr>
                        <a:t>план-конспект урока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Cambria" pitchFamily="18" charset="0"/>
                        </a:rPr>
                        <a:t> методические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рекомендации, учебник, интернет-ресурсы, материалы коллег,  возможен обмен материалами к уроку  между коллегами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4525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" pitchFamily="18" charset="0"/>
                        </a:rPr>
                        <a:t>Основные этапы</a:t>
                      </a:r>
                      <a:r>
                        <a:rPr lang="ru-RU" b="1" baseline="0" dirty="0" smtClean="0">
                          <a:latin typeface="Cambria" pitchFamily="18" charset="0"/>
                        </a:rPr>
                        <a:t> урока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основное время отводится объяснению  и закреплению материала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самостоятельной деятельности  учащихся отводится более половины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времени  урока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4765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" pitchFamily="18" charset="0"/>
                        </a:rPr>
                        <a:t>Главная роль</a:t>
                      </a:r>
                      <a:r>
                        <a:rPr lang="ru-RU" b="1" baseline="0" dirty="0" smtClean="0">
                          <a:latin typeface="Cambria" pitchFamily="18" charset="0"/>
                        </a:rPr>
                        <a:t> учителя на уроке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успеть выполнить все, что запланировано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организовать деятельность детей по поиску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, обработке информации, обобщению способов действия, постановке учебной задачи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1292924"/>
              </p:ext>
            </p:extLst>
          </p:nvPr>
        </p:nvGraphicFramePr>
        <p:xfrm>
          <a:off x="457200" y="260350"/>
          <a:ext cx="8229600" cy="612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883768"/>
                <a:gridCol w="2743200"/>
              </a:tblGrid>
              <a:tr h="18725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Деятельность учащихся определяется через формулирование заданий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выпиши, найди, выполни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проанализируйте, докажите, объясните,  сравните, создайте схему,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 модель, обобщите, оцените, исследуйте,  придумайте и т.п.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128095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" pitchFamily="18" charset="0"/>
                        </a:rPr>
                        <a:t>Способы</a:t>
                      </a:r>
                      <a:r>
                        <a:rPr lang="ru-RU" b="1" baseline="0" dirty="0" smtClean="0">
                          <a:latin typeface="Cambria" pitchFamily="18" charset="0"/>
                        </a:rPr>
                        <a:t> организации деятельности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 чаще всего, фронтальный опрос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в основном, групповая</a:t>
                      </a:r>
                    </a:p>
                    <a:p>
                      <a:r>
                        <a:rPr lang="ru-RU" dirty="0" smtClean="0">
                          <a:latin typeface="Cambria" pitchFamily="18" charset="0"/>
                        </a:rPr>
                        <a:t> и</a:t>
                      </a:r>
                      <a:r>
                        <a:rPr lang="en-US" dirty="0" smtClean="0">
                          <a:latin typeface="Cambria" pitchFamily="18" charset="0"/>
                        </a:rPr>
                        <a:t>/</a:t>
                      </a:r>
                      <a:r>
                        <a:rPr lang="en-US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или индивидуальная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7421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ambria" pitchFamily="18" charset="0"/>
                        </a:rPr>
                        <a:t>Отношение к предмету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предметный;</a:t>
                      </a:r>
                    </a:p>
                    <a:p>
                      <a:r>
                        <a:rPr lang="ru-RU" dirty="0" smtClean="0">
                          <a:latin typeface="Cambria" pitchFamily="18" charset="0"/>
                        </a:rPr>
                        <a:t>основная оценка –</a:t>
                      </a:r>
                    </a:p>
                    <a:p>
                      <a:r>
                        <a:rPr lang="ru-RU" dirty="0" smtClean="0">
                          <a:latin typeface="Cambria" pitchFamily="18" charset="0"/>
                        </a:rPr>
                        <a:t> оценка учителя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itchFamily="18" charset="0"/>
                        </a:rPr>
                        <a:t>динамика результата учащегося; </a:t>
                      </a:r>
                    </a:p>
                    <a:p>
                      <a:r>
                        <a:rPr lang="ru-RU" dirty="0" smtClean="0">
                          <a:latin typeface="Cambria" pitchFamily="18" charset="0"/>
                        </a:rPr>
                        <a:t>создание портфолио, оценка промежуточных результатов, </a:t>
                      </a:r>
                    </a:p>
                    <a:p>
                      <a:r>
                        <a:rPr lang="ru-RU" dirty="0" smtClean="0">
                          <a:latin typeface="Cambria" pitchFamily="18" charset="0"/>
                        </a:rPr>
                        <a:t>ориентир на самооценку, не только предметный, но и личностный,</a:t>
                      </a:r>
                    </a:p>
                    <a:p>
                      <a:r>
                        <a:rPr lang="ru-RU" dirty="0" err="1" smtClean="0">
                          <a:latin typeface="Cambria" pitchFamily="18" charset="0"/>
                        </a:rPr>
                        <a:t>метапредметный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Деятельность учащегося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9209766"/>
              </p:ext>
            </p:extLst>
          </p:nvPr>
        </p:nvGraphicFramePr>
        <p:xfrm>
          <a:off x="539552" y="1412776"/>
          <a:ext cx="8229600" cy="534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429400"/>
              </a:tblGrid>
              <a:tr h="4636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Позиция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Ученик «сегодня»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288867">
                <a:tc>
                  <a:txBody>
                    <a:bodyPr/>
                    <a:lstStyle/>
                    <a:p>
                      <a:endParaRPr lang="ru-RU" b="1" dirty="0" smtClean="0">
                        <a:latin typeface="Cambria" pitchFamily="18" charset="0"/>
                      </a:endParaRPr>
                    </a:p>
                    <a:p>
                      <a:r>
                        <a:rPr lang="ru-RU" b="1" dirty="0" smtClean="0">
                          <a:latin typeface="Cambria" pitchFamily="18" charset="0"/>
                        </a:rPr>
                        <a:t>Вид деятельности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dirty="0" smtClean="0">
                        <a:latin typeface="Cambria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учителем организована деятельность по поиску, обработке информации, обобщению способов действия, постановке учебной задачи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самостоятельный поиск решения поставленной задачи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самостоятельный выбор информационных ресурсов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использование </a:t>
                      </a:r>
                      <a:r>
                        <a:rPr lang="ru-RU" sz="2000" dirty="0" err="1" smtClean="0">
                          <a:latin typeface="Cambria" pitchFamily="18" charset="0"/>
                        </a:rPr>
                        <a:t>интернет-ресурсов</a:t>
                      </a:r>
                      <a:r>
                        <a:rPr lang="ru-RU" sz="2000" dirty="0" smtClean="0">
                          <a:latin typeface="Cambria" pitchFamily="18" charset="0"/>
                        </a:rPr>
                        <a:t> самостоятельно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умеют задавать вопросы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активно взаимодействуют и продуктивно работают в группах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latin typeface="Cambria" pitchFamily="18" charset="0"/>
                        </a:rPr>
                        <a:t>самостоятельно действуют на уроке для достижения цели</a:t>
                      </a:r>
                    </a:p>
                    <a:p>
                      <a:endParaRPr lang="ru-RU" dirty="0" smtClean="0">
                        <a:latin typeface="Cambria" pitchFamily="18" charset="0"/>
                      </a:endParaRPr>
                    </a:p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911</TotalTime>
  <Words>1341</Words>
  <Application>Microsoft Office PowerPoint</Application>
  <PresentationFormat>Экран (4:3)</PresentationFormat>
  <Paragraphs>264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Круглый стол  учителей истории  и обществознания  ОУ ЮВОУО ДОгМ </vt:lpstr>
      <vt:lpstr>Тенденции XXI века</vt:lpstr>
      <vt:lpstr>От школы информационно-трансляционной –  к школе деятельностной </vt:lpstr>
      <vt:lpstr>Новое содержание образования </vt:lpstr>
      <vt:lpstr>Гуманитарное образование</vt:lpstr>
      <vt:lpstr>Слайд 6</vt:lpstr>
      <vt:lpstr>Изменения в деятельности педагога</vt:lpstr>
      <vt:lpstr>Слайд 8</vt:lpstr>
      <vt:lpstr>Деятельность учащегося</vt:lpstr>
      <vt:lpstr>Слайд 10</vt:lpstr>
      <vt:lpstr>Характеристики деятельностного урока:</vt:lpstr>
      <vt:lpstr>Этапы учебной деятельности:</vt:lpstr>
      <vt:lpstr>Универсальные учебные действия</vt:lpstr>
      <vt:lpstr>ЛИЧНОСТНЫЕ УУД</vt:lpstr>
      <vt:lpstr>ЛИЧНОСТНЫЕ УУД</vt:lpstr>
      <vt:lpstr>Регулятивные УУД</vt:lpstr>
      <vt:lpstr>Регулятивные УУД</vt:lpstr>
      <vt:lpstr>Познавательные УУД</vt:lpstr>
      <vt:lpstr>Познавательные УУД</vt:lpstr>
      <vt:lpstr>КОММУНИКАТИВНЫЕ УУД</vt:lpstr>
      <vt:lpstr>КОММУНИКАТИВНЫЕ УУД</vt:lpstr>
      <vt:lpstr>МАТЕРИАЛЫ: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учителей  истории  и обществознания</dc:title>
  <dc:creator>user</dc:creator>
  <cp:lastModifiedBy>user</cp:lastModifiedBy>
  <cp:revision>103</cp:revision>
  <dcterms:created xsi:type="dcterms:W3CDTF">2013-02-20T07:21:14Z</dcterms:created>
  <dcterms:modified xsi:type="dcterms:W3CDTF">2013-02-25T06:58:52Z</dcterms:modified>
</cp:coreProperties>
</file>