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1" r:id="rId12"/>
    <p:sldId id="268" r:id="rId13"/>
    <p:sldId id="25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DE94-05B8-4082-BA12-7A91F14D0287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0BC9-73D0-4D1E-888D-D8382CF5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4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DE94-05B8-4082-BA12-7A91F14D0287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0BC9-73D0-4D1E-888D-D8382CF5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0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DE94-05B8-4082-BA12-7A91F14D0287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0BC9-73D0-4D1E-888D-D8382CF5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6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DE94-05B8-4082-BA12-7A91F14D0287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0BC9-73D0-4D1E-888D-D8382CF5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3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DE94-05B8-4082-BA12-7A91F14D0287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0BC9-73D0-4D1E-888D-D8382CF5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7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DE94-05B8-4082-BA12-7A91F14D0287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0BC9-73D0-4D1E-888D-D8382CF5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6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DE94-05B8-4082-BA12-7A91F14D0287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0BC9-73D0-4D1E-888D-D8382CF5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9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DE94-05B8-4082-BA12-7A91F14D0287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0BC9-73D0-4D1E-888D-D8382CF5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8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DE94-05B8-4082-BA12-7A91F14D0287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0BC9-73D0-4D1E-888D-D8382CF5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2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DE94-05B8-4082-BA12-7A91F14D0287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0BC9-73D0-4D1E-888D-D8382CF5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0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DE94-05B8-4082-BA12-7A91F14D0287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0BC9-73D0-4D1E-888D-D8382CF5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1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8DE94-05B8-4082-BA12-7A91F14D0287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0BC9-73D0-4D1E-888D-D8382CF5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3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es/e2d9e993-1ea6-4e75-980c-8844e3cd62b4/view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Устройство компьютера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537321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Борисова Елена Петровна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читель информатики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СОШ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с.Петровка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0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Сетевые устройства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" y="2204864"/>
            <a:ext cx="3600400" cy="2700300"/>
          </a:xfrm>
        </p:spPr>
      </p:pic>
      <p:sp>
        <p:nvSpPr>
          <p:cNvPr id="8" name="TextBox 7"/>
          <p:cNvSpPr txBox="1"/>
          <p:nvPr/>
        </p:nvSpPr>
        <p:spPr>
          <a:xfrm>
            <a:off x="611560" y="533131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Сетевая карта</a:t>
            </a: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788024" y="2492896"/>
            <a:ext cx="4098975" cy="3300083"/>
            <a:chOff x="4788024" y="2492896"/>
            <a:chExt cx="4098975" cy="330008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2492896"/>
              <a:ext cx="4098975" cy="29049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816116" y="5331314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Модем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25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Компьютер и информация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8606" r="2108" b="3501"/>
          <a:stretch/>
        </p:blipFill>
        <p:spPr bwMode="auto">
          <a:xfrm>
            <a:off x="323528" y="1514060"/>
            <a:ext cx="8250808" cy="515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676875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Компьютер и информация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Каждому термину из левой колонки поставьте в соответствие описание из правой колонки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94" y="4502320"/>
            <a:ext cx="24021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Клавиатура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0536" y="2167756"/>
            <a:ext cx="235042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Процессор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4583" y="2818689"/>
            <a:ext cx="235637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Оперативная память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3825948"/>
            <a:ext cx="23692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Жёсткий диск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0536" y="1580617"/>
            <a:ext cx="235042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Компьютер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4694" y="5178677"/>
            <a:ext cx="24021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Монитор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94" y="5883057"/>
            <a:ext cx="23762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Принтер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1380562"/>
            <a:ext cx="56957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Устройство ввода информации с помощью клавиш 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3" y="1863676"/>
            <a:ext cx="56957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Устройство для печати информации на бумаге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88998" y="3234188"/>
            <a:ext cx="569574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Устройство визуального отображения информации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9" y="2398589"/>
            <a:ext cx="569574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Устройство для длительного хранения </a:t>
            </a:r>
            <a:r>
              <a:rPr lang="ru-RU" sz="2000" dirty="0"/>
              <a:t>и</a:t>
            </a:r>
            <a:r>
              <a:rPr lang="ru-RU" sz="2000" dirty="0" smtClean="0"/>
              <a:t>нформации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9" y="4056781"/>
            <a:ext cx="569574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Информация в ней находится только во время работы компьютера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4932456"/>
            <a:ext cx="569574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Устройство, предназначенное для обработки информации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75856" y="5769781"/>
            <a:ext cx="5695745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Универсальное программно-управляемое устройство, предназначенное для обработки, хранения и передачи информации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08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974"/>
            <a:ext cx="738031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Откройте электронный ресурс по ссылке и выполните </a:t>
            </a:r>
            <a:r>
              <a:rPr lang="ru-RU" sz="3600" b="1" dirty="0" smtClean="0">
                <a:solidFill>
                  <a:srgbClr val="002060"/>
                </a:solidFill>
              </a:rPr>
              <a:t>задание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7955" r="19755" b="11843"/>
          <a:stretch/>
        </p:blipFill>
        <p:spPr bwMode="auto">
          <a:xfrm>
            <a:off x="678269" y="1124744"/>
            <a:ext cx="5374903" cy="399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53172" y="2276872"/>
            <a:ext cx="3271356" cy="26928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Единая коллекция цифровых образовательных ресурсов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07922"/>
              </p:ext>
            </p:extLst>
          </p:nvPr>
        </p:nvGraphicFramePr>
        <p:xfrm>
          <a:off x="395536" y="5132019"/>
          <a:ext cx="8229600" cy="27736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4400" b="0" dirty="0">
                          <a:solidFill>
                            <a:srgbClr val="247DAC"/>
                          </a:solidFill>
                          <a:effectLst/>
                        </a:rPr>
                        <a:t> </a:t>
                      </a:r>
                      <a:r>
                        <a:rPr lang="ru-RU" sz="4400" b="1" dirty="0">
                          <a:solidFill>
                            <a:srgbClr val="247DAC"/>
                          </a:solidFill>
                          <a:effectLst/>
                        </a:rPr>
                        <a:t> </a:t>
                      </a:r>
                      <a:r>
                        <a:rPr lang="ru-RU" sz="4400" b="1" u="none" strike="noStrike" dirty="0">
                          <a:solidFill>
                            <a:srgbClr val="006699"/>
                          </a:solidFill>
                          <a:effectLst/>
                          <a:hlinkClick r:id="rId3"/>
                        </a:rPr>
                        <a:t>Программа-тренажер "Устройство компьютера - 2"</a:t>
                      </a:r>
                      <a:endParaRPr lang="ru-RU" sz="4400" b="1" dirty="0">
                        <a:solidFill>
                          <a:srgbClr val="247DAC"/>
                        </a:solidFill>
                        <a:effectLst/>
                      </a:endParaRPr>
                    </a:p>
                    <a:p>
                      <a:r>
                        <a:rPr lang="ru-RU" sz="4400" dirty="0">
                          <a:effectLst/>
                        </a:rPr>
                        <a:t/>
                      </a:r>
                      <a:br>
                        <a:rPr lang="ru-RU" sz="4400" dirty="0">
                          <a:effectLst/>
                        </a:rPr>
                      </a:br>
                      <a:endParaRPr lang="ru-RU" sz="4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Разгадайте кроссворд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28790"/>
              </p:ext>
            </p:extLst>
          </p:nvPr>
        </p:nvGraphicFramePr>
        <p:xfrm>
          <a:off x="395536" y="1844824"/>
          <a:ext cx="8424945" cy="4663440"/>
        </p:xfrm>
        <a:graphic>
          <a:graphicData uri="http://schemas.openxmlformats.org/drawingml/2006/table">
            <a:tbl>
              <a:tblPr firstRow="1" bandRow="1"/>
              <a:tblGrid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</a:tblGrid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1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10">
                <a:tc gridSpan="5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2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</a:tr>
              <a:tr h="513810">
                <a:tc rowSpan="2"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3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4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5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9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2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6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7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6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8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2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Устройство ввода текстовой информации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868761"/>
              </p:ext>
            </p:extLst>
          </p:nvPr>
        </p:nvGraphicFramePr>
        <p:xfrm>
          <a:off x="395536" y="1844824"/>
          <a:ext cx="8424945" cy="4663440"/>
        </p:xfrm>
        <a:graphic>
          <a:graphicData uri="http://schemas.openxmlformats.org/drawingml/2006/table">
            <a:tbl>
              <a:tblPr firstRow="1" bandRow="1"/>
              <a:tblGrid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</a:tblGrid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1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10">
                <a:tc gridSpan="5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2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</a:tr>
              <a:tr h="513810">
                <a:tc rowSpan="2"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3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4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5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9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2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6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7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6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8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0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. Устройство обработки информации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366393"/>
              </p:ext>
            </p:extLst>
          </p:nvPr>
        </p:nvGraphicFramePr>
        <p:xfrm>
          <a:off x="395536" y="1844824"/>
          <a:ext cx="8424945" cy="4663440"/>
        </p:xfrm>
        <a:graphic>
          <a:graphicData uri="http://schemas.openxmlformats.org/drawingml/2006/table">
            <a:tbl>
              <a:tblPr firstRow="1" bandRow="1"/>
              <a:tblGrid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</a:tblGrid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к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л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в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у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10">
                <a:tc gridSpan="5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2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</a:tr>
              <a:tr h="513810">
                <a:tc rowSpan="2"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3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4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5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9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2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6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7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6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8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7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 Устройство отображения визуальной информации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0711"/>
              </p:ext>
            </p:extLst>
          </p:nvPr>
        </p:nvGraphicFramePr>
        <p:xfrm>
          <a:off x="395536" y="1844824"/>
          <a:ext cx="8424945" cy="4663440"/>
        </p:xfrm>
        <a:graphic>
          <a:graphicData uri="http://schemas.openxmlformats.org/drawingml/2006/table">
            <a:tbl>
              <a:tblPr firstRow="1" bandRow="1"/>
              <a:tblGrid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</a:tblGrid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к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л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в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у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10">
                <a:tc gridSpan="5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ц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</a:tr>
              <a:tr h="513810">
                <a:tc rowSpan="2"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3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4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5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9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2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6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7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6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8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7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4. Устройства хранения информации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937877"/>
              </p:ext>
            </p:extLst>
          </p:nvPr>
        </p:nvGraphicFramePr>
        <p:xfrm>
          <a:off x="395536" y="1844824"/>
          <a:ext cx="8424945" cy="4663440"/>
        </p:xfrm>
        <a:graphic>
          <a:graphicData uri="http://schemas.openxmlformats.org/drawingml/2006/table">
            <a:tbl>
              <a:tblPr firstRow="1" bandRow="1"/>
              <a:tblGrid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</a:tblGrid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к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л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в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у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10">
                <a:tc gridSpan="5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ц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</a:tr>
              <a:tr h="513810">
                <a:tc rowSpan="2"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н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4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5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9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2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6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7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6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8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7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5. Координатное устройство ввода информации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60"/>
              </p:ext>
            </p:extLst>
          </p:nvPr>
        </p:nvGraphicFramePr>
        <p:xfrm>
          <a:off x="395536" y="1844824"/>
          <a:ext cx="8424945" cy="4663440"/>
        </p:xfrm>
        <a:graphic>
          <a:graphicData uri="http://schemas.openxmlformats.org/drawingml/2006/table">
            <a:tbl>
              <a:tblPr firstRow="1" bandRow="1"/>
              <a:tblGrid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</a:tblGrid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к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л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в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у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10">
                <a:tc gridSpan="5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ц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</a:tr>
              <a:tr h="513810">
                <a:tc rowSpan="2"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н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я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ь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5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9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2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6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7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6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8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0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3789040"/>
            <a:ext cx="9144000" cy="8639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67200" y="5275675"/>
            <a:ext cx="2087563" cy="1368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1006" y="2095708"/>
            <a:ext cx="2520950" cy="1008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38875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Схема устройства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компьютера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91369" y="2354638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Процессор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79950" y="2079207"/>
            <a:ext cx="3887787" cy="1008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79950" y="2354638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Оперативная память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984206" y="5275675"/>
            <a:ext cx="2087562" cy="1368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15900" y="5445125"/>
            <a:ext cx="20161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Устройства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ввода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393950" y="5275675"/>
            <a:ext cx="2195512" cy="1368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303463" y="5445125"/>
            <a:ext cx="23764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Долговременная память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94909" y="5268743"/>
            <a:ext cx="2087562" cy="1368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019925" y="5373687"/>
            <a:ext cx="20161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Сетевые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устройства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710219" y="5445125"/>
            <a:ext cx="20161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Устройства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вывода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23850" y="4026735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Магистраль</a:t>
            </a: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6696075" y="3141340"/>
            <a:ext cx="431800" cy="647700"/>
          </a:xfrm>
          <a:prstGeom prst="upDownArrow">
            <a:avLst>
              <a:gd name="adj1" fmla="val 50000"/>
              <a:gd name="adj2" fmla="val 3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1583531" y="3141340"/>
            <a:ext cx="431800" cy="647700"/>
          </a:xfrm>
          <a:prstGeom prst="upDownArrow">
            <a:avLst>
              <a:gd name="adj1" fmla="val 50000"/>
              <a:gd name="adj2" fmla="val 3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1" name="AutoShape 26"/>
          <p:cNvSpPr>
            <a:spLocks noChangeArrowheads="1"/>
          </p:cNvSpPr>
          <p:nvPr/>
        </p:nvSpPr>
        <p:spPr bwMode="auto">
          <a:xfrm>
            <a:off x="1439863" y="4652962"/>
            <a:ext cx="431800" cy="576263"/>
          </a:xfrm>
          <a:prstGeom prst="upDownArrow">
            <a:avLst>
              <a:gd name="adj1" fmla="val 50000"/>
              <a:gd name="adj2" fmla="val 2669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3240088" y="4652962"/>
            <a:ext cx="431800" cy="576263"/>
          </a:xfrm>
          <a:prstGeom prst="upDownArrow">
            <a:avLst>
              <a:gd name="adj1" fmla="val 50000"/>
              <a:gd name="adj2" fmla="val 2669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3" name="AutoShape 28"/>
          <p:cNvSpPr>
            <a:spLocks noChangeArrowheads="1"/>
          </p:cNvSpPr>
          <p:nvPr/>
        </p:nvSpPr>
        <p:spPr bwMode="auto">
          <a:xfrm>
            <a:off x="5543550" y="4652962"/>
            <a:ext cx="431800" cy="576263"/>
          </a:xfrm>
          <a:prstGeom prst="upDownArrow">
            <a:avLst>
              <a:gd name="adj1" fmla="val 50000"/>
              <a:gd name="adj2" fmla="val 2669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7777163" y="4652962"/>
            <a:ext cx="431800" cy="576263"/>
          </a:xfrm>
          <a:prstGeom prst="upDownArrow">
            <a:avLst>
              <a:gd name="adj1" fmla="val 50000"/>
              <a:gd name="adj2" fmla="val 2669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6. Гибкий магнитный диск 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845716"/>
              </p:ext>
            </p:extLst>
          </p:nvPr>
        </p:nvGraphicFramePr>
        <p:xfrm>
          <a:off x="395536" y="1844824"/>
          <a:ext cx="8424945" cy="4663440"/>
        </p:xfrm>
        <a:graphic>
          <a:graphicData uri="http://schemas.openxmlformats.org/drawingml/2006/table">
            <a:tbl>
              <a:tblPr firstRow="1" bandRow="1"/>
              <a:tblGrid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</a:tblGrid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к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л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в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у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10">
                <a:tc gridSpan="5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ц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</a:tr>
              <a:tr h="513810">
                <a:tc rowSpan="2"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н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я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ь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ы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ш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ь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9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2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6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7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6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8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5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7. Другое название жёсткого диска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73433"/>
              </p:ext>
            </p:extLst>
          </p:nvPr>
        </p:nvGraphicFramePr>
        <p:xfrm>
          <a:off x="395536" y="1844824"/>
          <a:ext cx="8424945" cy="4663440"/>
        </p:xfrm>
        <a:graphic>
          <a:graphicData uri="http://schemas.openxmlformats.org/drawingml/2006/table">
            <a:tbl>
              <a:tblPr firstRow="1" bandRow="1"/>
              <a:tblGrid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</a:tblGrid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к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л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в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у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10">
                <a:tc gridSpan="5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ц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</a:tr>
              <a:tr h="513810">
                <a:tc rowSpan="2"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н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я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ь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ы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ш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ь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9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2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д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к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7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6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8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6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8. Устройство вывода на бумагу текстовой и графической информации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502438"/>
              </p:ext>
            </p:extLst>
          </p:nvPr>
        </p:nvGraphicFramePr>
        <p:xfrm>
          <a:off x="395536" y="1844824"/>
          <a:ext cx="8424945" cy="4663440"/>
        </p:xfrm>
        <a:graphic>
          <a:graphicData uri="http://schemas.openxmlformats.org/drawingml/2006/table">
            <a:tbl>
              <a:tblPr firstRow="1" bandRow="1"/>
              <a:tblGrid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</a:tblGrid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к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л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в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у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10">
                <a:tc gridSpan="5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ц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</a:tr>
              <a:tr h="513810">
                <a:tc rowSpan="2"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н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я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ь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ы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ш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ь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9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2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д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к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в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н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ч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6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8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5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8. Устройство вывода на бумагу текстовой и графической информации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195266"/>
              </p:ext>
            </p:extLst>
          </p:nvPr>
        </p:nvGraphicFramePr>
        <p:xfrm>
          <a:off x="395536" y="1844824"/>
          <a:ext cx="8424945" cy="4663440"/>
        </p:xfrm>
        <a:graphic>
          <a:graphicData uri="http://schemas.openxmlformats.org/drawingml/2006/table">
            <a:tbl>
              <a:tblPr firstRow="1" bandRow="1"/>
              <a:tblGrid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</a:tblGrid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к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л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в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у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10">
                <a:tc gridSpan="5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ц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</a:tr>
              <a:tr h="513810">
                <a:tc rowSpan="2"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н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я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ь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ы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ш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ь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9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2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д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к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в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н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ч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6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н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7403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 вертикали: устройство получения, обработки, хранения и передачи информации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326893"/>
              </p:ext>
            </p:extLst>
          </p:nvPr>
        </p:nvGraphicFramePr>
        <p:xfrm>
          <a:off x="395536" y="1844824"/>
          <a:ext cx="8424945" cy="4663440"/>
        </p:xfrm>
        <a:graphic>
          <a:graphicData uri="http://schemas.openxmlformats.org/drawingml/2006/table">
            <a:tbl>
              <a:tblPr firstRow="1" bandRow="1"/>
              <a:tblGrid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  <a:gridCol w="495585"/>
              </a:tblGrid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к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л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в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у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10">
                <a:tc gridSpan="5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ц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</a:tcPr>
                </a:tc>
              </a:tr>
              <a:tr h="513810">
                <a:tc rowSpan="2"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н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о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я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ь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м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ы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ш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ь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gridSpan="9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7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ю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2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д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к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а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в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н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ч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с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10">
                <a:tc gridSpan="6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п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н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р</a:t>
                      </a:r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9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83" y="274638"/>
            <a:ext cx="6689157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устройства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компьютера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G:\Компьютер учителя\УРОКИ ИНФОРМАТИКИ\5 класс\Устройство компьютера\qw12_jp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99"/>
          <a:stretch>
            <a:fillRect/>
          </a:stretch>
        </p:blipFill>
        <p:spPr bwMode="auto">
          <a:xfrm>
            <a:off x="2771800" y="1928813"/>
            <a:ext cx="292893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log2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37" y="4846338"/>
            <a:ext cx="29606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1" y="1780799"/>
            <a:ext cx="2006891" cy="1725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" y="3284984"/>
            <a:ext cx="2727773" cy="17364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8" y="4900790"/>
            <a:ext cx="2166862" cy="17808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61" y="2020329"/>
            <a:ext cx="3606420" cy="27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083" y="274638"/>
            <a:ext cx="6689157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Дополнительные устройства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компьютера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3" y="1916280"/>
            <a:ext cx="2733675" cy="20593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08" y="1796744"/>
            <a:ext cx="2905125" cy="21788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728" y="4221088"/>
            <a:ext cx="2128838" cy="21181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2" y="4585433"/>
            <a:ext cx="2281436" cy="207990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67" y="4379601"/>
            <a:ext cx="1834774" cy="20654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66" y="1966058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Процессор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3877611" cy="3415379"/>
          </a:xfr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55976" y="1988840"/>
            <a:ext cx="43211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rgbClr val="003399"/>
                </a:solidFill>
                <a:latin typeface="Verdana" pitchFamily="34" charset="0"/>
              </a:rPr>
              <a:t>Тактовая частота</a:t>
            </a:r>
            <a:r>
              <a:rPr lang="ru-RU" sz="2400" dirty="0">
                <a:solidFill>
                  <a:srgbClr val="006699"/>
                </a:solidFill>
                <a:latin typeface="Verdana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Verdana" pitchFamily="34" charset="0"/>
              </a:rPr>
              <a:t>(МГц) – количество тактов  в секунду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</a:rPr>
              <a:t>1 МГц – 1 миллион тактов в секунду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rgbClr val="003399"/>
                </a:solidFill>
                <a:latin typeface="Verdana" pitchFamily="34" charset="0"/>
              </a:rPr>
              <a:t>Разрядность</a:t>
            </a:r>
            <a:r>
              <a:rPr lang="ru-RU" sz="2400" dirty="0">
                <a:solidFill>
                  <a:srgbClr val="006699"/>
                </a:solidFill>
                <a:latin typeface="Verdana" pitchFamily="34" charset="0"/>
              </a:rPr>
              <a:t>  - </a:t>
            </a:r>
            <a:r>
              <a:rPr lang="ru-RU" sz="2400" dirty="0">
                <a:solidFill>
                  <a:srgbClr val="002060"/>
                </a:solidFill>
                <a:latin typeface="Verdana" pitchFamily="34" charset="0"/>
              </a:rPr>
              <a:t>количество двоичных разрядов, которые могут передаваться или обрабатываться одновременно.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rgbClr val="003399"/>
                </a:solidFill>
                <a:latin typeface="Verdana" pitchFamily="34" charset="0"/>
              </a:rPr>
              <a:t>Производительность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3247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Оперативная память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5003069" cy="3184773"/>
          </a:xfr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55976" y="3843068"/>
            <a:ext cx="4321175" cy="125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</a:rPr>
              <a:t>Хранение программ и данных во время работы компьютера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</a:rPr>
              <a:t>Объём  - более 4 Гб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Устройства ввода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49187" y="1715150"/>
            <a:ext cx="3709122" cy="2715526"/>
            <a:chOff x="449187" y="1715150"/>
            <a:chExt cx="3709122" cy="271552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87" y="1715150"/>
              <a:ext cx="3709122" cy="2484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73933" y="3969011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Клавиатура</a:t>
              </a:r>
              <a:endParaRPr lang="ru-RU" sz="24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16016" y="1911768"/>
            <a:ext cx="3960440" cy="2535892"/>
            <a:chOff x="4716016" y="1911768"/>
            <a:chExt cx="3960440" cy="253589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911768"/>
              <a:ext cx="3643146" cy="18725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04048" y="3985995"/>
              <a:ext cx="367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Сканер</a:t>
              </a:r>
              <a:endParaRPr lang="ru-RU" sz="2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935596" y="4238731"/>
            <a:ext cx="2736304" cy="2599084"/>
            <a:chOff x="935596" y="4238731"/>
            <a:chExt cx="2736304" cy="259908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645" y="4238731"/>
              <a:ext cx="1898741" cy="213742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35596" y="6376150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Микрофон</a:t>
              </a:r>
              <a:endParaRPr lang="ru-RU" sz="24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11162" y="4262449"/>
            <a:ext cx="3248000" cy="2595551"/>
            <a:chOff x="5111162" y="4262449"/>
            <a:chExt cx="3248000" cy="259555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162" y="4262449"/>
              <a:ext cx="3248000" cy="2436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72100" y="639633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Мышь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380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Устройства вывода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41816" y="1533318"/>
            <a:ext cx="3235829" cy="2997331"/>
            <a:chOff x="541816" y="1533318"/>
            <a:chExt cx="3235829" cy="299733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816" y="1533318"/>
              <a:ext cx="3235829" cy="242687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62576" y="4068984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Монитор</a:t>
              </a:r>
              <a:endParaRPr lang="ru-RU" sz="24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7" y="4482455"/>
            <a:ext cx="2520280" cy="2385876"/>
            <a:chOff x="683567" y="4482455"/>
            <a:chExt cx="2520280" cy="238587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4482455"/>
              <a:ext cx="2088231" cy="20777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3567" y="6406666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Колонки</a:t>
              </a:r>
              <a:endParaRPr lang="ru-RU" sz="24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99992" y="1793252"/>
            <a:ext cx="4644008" cy="2397770"/>
            <a:chOff x="4499992" y="1793252"/>
            <a:chExt cx="4644008" cy="239777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1793252"/>
              <a:ext cx="2876551" cy="216693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23720" y="3729357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Принтер</a:t>
              </a:r>
              <a:endParaRPr lang="ru-RU" sz="24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211960" y="4166821"/>
            <a:ext cx="4824536" cy="2709056"/>
            <a:chOff x="4211960" y="4166821"/>
            <a:chExt cx="4824536" cy="270905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166821"/>
              <a:ext cx="2709056" cy="270905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16216" y="6175833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Плоттер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4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Устройства хранения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4" b="20113"/>
          <a:stretch/>
        </p:blipFill>
        <p:spPr>
          <a:xfrm>
            <a:off x="6432266" y="2026739"/>
            <a:ext cx="2409131" cy="1497831"/>
          </a:xfrm>
        </p:spPr>
      </p:pic>
      <p:sp>
        <p:nvSpPr>
          <p:cNvPr id="9" name="TextBox 8"/>
          <p:cNvSpPr txBox="1"/>
          <p:nvPr/>
        </p:nvSpPr>
        <p:spPr>
          <a:xfrm>
            <a:off x="6635789" y="34628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Флэш-память</a:t>
            </a:r>
            <a:endParaRPr lang="ru-RU" sz="24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9162" y="4232211"/>
            <a:ext cx="3925702" cy="2283193"/>
            <a:chOff x="303335" y="3861048"/>
            <a:chExt cx="5029572" cy="289054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35" y="3861048"/>
              <a:ext cx="3001516" cy="27363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04093" y="6289923"/>
              <a:ext cx="3528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Внешний жёсткий диск</a:t>
              </a:r>
              <a:endParaRPr lang="ru-RU" sz="2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371917" y="2567348"/>
            <a:ext cx="3916887" cy="3329726"/>
            <a:chOff x="2743345" y="1451276"/>
            <a:chExt cx="4617618" cy="379528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851" y="1451276"/>
              <a:ext cx="4056112" cy="333361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43345" y="4784893"/>
              <a:ext cx="3528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Жёсткий диск</a:t>
              </a:r>
              <a:endParaRPr lang="ru-RU" sz="24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51399" y="4232210"/>
            <a:ext cx="3081041" cy="2566059"/>
            <a:chOff x="5590215" y="3602633"/>
            <a:chExt cx="3528814" cy="291092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713" y="3602633"/>
              <a:ext cx="3238500" cy="242887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90215" y="6051896"/>
              <a:ext cx="3528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Лазерный диск</a:t>
              </a:r>
              <a:endParaRPr lang="ru-RU" sz="24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0" y="1335782"/>
            <a:ext cx="3300262" cy="2693912"/>
            <a:chOff x="29162" y="1230620"/>
            <a:chExt cx="3300262" cy="269391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28" y="1230620"/>
              <a:ext cx="2139589" cy="223224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9162" y="3462867"/>
              <a:ext cx="3300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Гибкий магнитный диск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289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645</Words>
  <Application>Microsoft Office PowerPoint</Application>
  <PresentationFormat>Экран (4:3)</PresentationFormat>
  <Paragraphs>456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Устройство компьютера</vt:lpstr>
      <vt:lpstr>Схема устройства  компьютера</vt:lpstr>
      <vt:lpstr>Основные устройства компьютера</vt:lpstr>
      <vt:lpstr>Дополнительные устройства компьютера</vt:lpstr>
      <vt:lpstr>Процессор</vt:lpstr>
      <vt:lpstr>Оперативная память</vt:lpstr>
      <vt:lpstr>Устройства ввода</vt:lpstr>
      <vt:lpstr>Устройства вывода</vt:lpstr>
      <vt:lpstr>Устройства хранения</vt:lpstr>
      <vt:lpstr>Сетевые устройства</vt:lpstr>
      <vt:lpstr>Компьютер и информация</vt:lpstr>
      <vt:lpstr>Каждому термину из левой колонки поставьте в соответствие описание из правой колонки</vt:lpstr>
      <vt:lpstr>Откройте электронный ресурс по ссылке и выполните задание</vt:lpstr>
      <vt:lpstr>Разгадайте кроссворд</vt:lpstr>
      <vt:lpstr>1. Устройство ввода текстовой информации</vt:lpstr>
      <vt:lpstr>2. Устройство обработки информации</vt:lpstr>
      <vt:lpstr>3. Устройство отображения визуальной информации</vt:lpstr>
      <vt:lpstr>4. Устройства хранения информации</vt:lpstr>
      <vt:lpstr>5. Координатное устройство ввода информации</vt:lpstr>
      <vt:lpstr>6. Гибкий магнитный диск </vt:lpstr>
      <vt:lpstr>7. Другое название жёсткого диска</vt:lpstr>
      <vt:lpstr>8. Устройство вывода на бумагу текстовой и графической информации</vt:lpstr>
      <vt:lpstr>8. Устройство вывода на бумагу текстовой и графической информации</vt:lpstr>
      <vt:lpstr>По вертикали: устройство получения, обработки, хранения и передачи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38</cp:revision>
  <dcterms:created xsi:type="dcterms:W3CDTF">2013-03-18T10:14:56Z</dcterms:created>
  <dcterms:modified xsi:type="dcterms:W3CDTF">2013-03-20T12:51:14Z</dcterms:modified>
</cp:coreProperties>
</file>