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1852-4183-43AE-80DA-EA4C2FE024C5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1AF-91BC-4775-9D7E-6775EFAFA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1852-4183-43AE-80DA-EA4C2FE024C5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1AF-91BC-4775-9D7E-6775EFAFA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1852-4183-43AE-80DA-EA4C2FE024C5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1AF-91BC-4775-9D7E-6775EFAFA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1852-4183-43AE-80DA-EA4C2FE024C5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1AF-91BC-4775-9D7E-6775EFAFA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1852-4183-43AE-80DA-EA4C2FE024C5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1AF-91BC-4775-9D7E-6775EFAFA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1852-4183-43AE-80DA-EA4C2FE024C5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1AF-91BC-4775-9D7E-6775EFAFA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1852-4183-43AE-80DA-EA4C2FE024C5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1AF-91BC-4775-9D7E-6775EFAFA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1852-4183-43AE-80DA-EA4C2FE024C5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1AF-91BC-4775-9D7E-6775EFAFA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1852-4183-43AE-80DA-EA4C2FE024C5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1AF-91BC-4775-9D7E-6775EFAFA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1852-4183-43AE-80DA-EA4C2FE024C5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1AF-91BC-4775-9D7E-6775EFAFA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1852-4183-43AE-80DA-EA4C2FE024C5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1AF-91BC-4775-9D7E-6775EFAFA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31852-4183-43AE-80DA-EA4C2FE024C5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DA1AF-91BC-4775-9D7E-6775EFAFA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Влияние физических нагрузок на умственную работоспособность учащихся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физических упражнений на организм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6" name="Picture 4" descr="http://osteohondroz-med.ru/wp-content/uploads/2012/10/grudnoj-osteoxondr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340768"/>
            <a:ext cx="3250798" cy="4104456"/>
          </a:xfrm>
          <a:prstGeom prst="rect">
            <a:avLst/>
          </a:prstGeom>
          <a:noFill/>
        </p:spPr>
      </p:pic>
      <p:pic>
        <p:nvPicPr>
          <p:cNvPr id="23558" name="Picture 6" descr="http://www.pelagea.com/images/stories/zdorovie/Camoepoleznoe.jpg.pagespeed.ce.op4fBnMX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4176464" cy="3119692"/>
          </a:xfrm>
          <a:prstGeom prst="rect">
            <a:avLst/>
          </a:prstGeom>
          <a:noFill/>
        </p:spPr>
      </p:pic>
      <p:pic>
        <p:nvPicPr>
          <p:cNvPr id="23554" name="Picture 2" descr="http://www.klbviktoria.com/assets/images/allnews2013-3/----------7MJmhfH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717032"/>
            <a:ext cx="4495800" cy="2876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Взаимосвязь мышечный акции активности при умственной деятельности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75656" y="2564904"/>
          <a:ext cx="6912768" cy="2118360"/>
        </p:xfrm>
        <a:graphic>
          <a:graphicData uri="http://schemas.openxmlformats.org/drawingml/2006/table">
            <a:tbl>
              <a:tblPr/>
              <a:tblGrid>
                <a:gridCol w="979309"/>
                <a:gridCol w="806490"/>
                <a:gridCol w="714564"/>
                <a:gridCol w="783203"/>
                <a:gridCol w="864096"/>
                <a:gridCol w="1036915"/>
                <a:gridCol w="864096"/>
                <a:gridCol w="864095"/>
              </a:tblGrid>
              <a:tr h="3547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err="1" smtClean="0"/>
                        <a:t>Интенсив-ность</a:t>
                      </a:r>
                      <a:endParaRPr lang="ru-RU" dirty="0"/>
                    </a:p>
                  </a:txBody>
                  <a:tcPr marL="67945" marR="6794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ЧСС</a:t>
                      </a:r>
                      <a:endParaRPr lang="ru-RU"/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Уровень работоспособность (в %)</a:t>
                      </a:r>
                      <a:endParaRPr lang="ru-RU"/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982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нагрузки</a:t>
                      </a:r>
                      <a:endParaRPr lang="ru-RU"/>
                    </a:p>
                  </a:txBody>
                  <a:tcPr marL="67945" marR="6794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/>
                        <a:t>уд/мин</a:t>
                      </a:r>
                      <a:endParaRPr lang="ru-RU" dirty="0"/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исход.</a:t>
                      </a:r>
                      <a:endParaRPr lang="ru-RU"/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/>
                        <a:t>через</a:t>
                      </a:r>
                      <a:endParaRPr lang="ru-RU" dirty="0"/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/>
                        <a:t>2 часа</a:t>
                      </a:r>
                      <a:endParaRPr lang="ru-RU" dirty="0"/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через</a:t>
                      </a:r>
                      <a:endParaRPr lang="ru-RU"/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4 часа</a:t>
                      </a:r>
                      <a:endParaRPr lang="ru-RU"/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/>
                        <a:t>через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/>
                        <a:t>6 часов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/>
                        <a:t>через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/>
                        <a:t>8 часов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/>
                        <a:t>через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/>
                        <a:t>10 час.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28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/>
                        <a:t>Небольшая</a:t>
                      </a:r>
                      <a:endParaRPr lang="ru-RU" dirty="0"/>
                    </a:p>
                  </a:txBody>
                  <a:tcPr marL="67945" marR="6794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110-130</a:t>
                      </a:r>
                      <a:endParaRPr lang="ru-RU"/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100</a:t>
                      </a:r>
                      <a:endParaRPr lang="ru-RU"/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118</a:t>
                      </a:r>
                      <a:endParaRPr lang="ru-RU"/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107</a:t>
                      </a:r>
                      <a:endParaRPr lang="ru-RU"/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102</a:t>
                      </a:r>
                      <a:endParaRPr lang="ru-RU"/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103</a:t>
                      </a:r>
                      <a:endParaRPr lang="ru-RU"/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120</a:t>
                      </a:r>
                      <a:endParaRPr lang="ru-RU"/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28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Средняя</a:t>
                      </a:r>
                      <a:endParaRPr lang="ru-RU"/>
                    </a:p>
                  </a:txBody>
                  <a:tcPr marL="67945" marR="6794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130-150</a:t>
                      </a:r>
                      <a:endParaRPr lang="ru-RU"/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100</a:t>
                      </a:r>
                      <a:endParaRPr lang="ru-RU"/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108</a:t>
                      </a:r>
                      <a:endParaRPr lang="ru-RU"/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115</a:t>
                      </a:r>
                      <a:endParaRPr lang="ru-RU"/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139</a:t>
                      </a:r>
                      <a:endParaRPr lang="ru-RU"/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128</a:t>
                      </a:r>
                      <a:endParaRPr lang="ru-RU"/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120</a:t>
                      </a:r>
                      <a:endParaRPr lang="ru-RU"/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28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Высокая</a:t>
                      </a:r>
                      <a:endParaRPr lang="ru-RU"/>
                    </a:p>
                  </a:txBody>
                  <a:tcPr marL="67945" marR="6794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/>
                        <a:t>160 и выше</a:t>
                      </a:r>
                      <a:endParaRPr lang="ru-RU" dirty="0"/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100</a:t>
                      </a:r>
                      <a:endParaRPr lang="ru-RU"/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103</a:t>
                      </a:r>
                      <a:endParaRPr lang="ru-RU"/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97</a:t>
                      </a:r>
                      <a:endParaRPr lang="ru-RU"/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92</a:t>
                      </a:r>
                      <a:endParaRPr lang="ru-RU"/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86</a:t>
                      </a:r>
                      <a:endParaRPr lang="ru-RU"/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/>
                        <a:t>89</a:t>
                      </a:r>
                      <a:endParaRPr lang="ru-RU" dirty="0"/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Исследование влияние физической нагрузки на умственную деятельность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43608" y="1484784"/>
          <a:ext cx="6912768" cy="5104191"/>
        </p:xfrm>
        <a:graphic>
          <a:graphicData uri="http://schemas.openxmlformats.org/drawingml/2006/table">
            <a:tbl>
              <a:tblPr/>
              <a:tblGrid>
                <a:gridCol w="4349426"/>
                <a:gridCol w="1238206"/>
                <a:gridCol w="1325136"/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707" marR="457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Тренированные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707" marR="45707" marT="0" marB="0">
                    <a:lnL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тренированные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707" marR="45707" marT="0" marB="0">
                    <a:lnL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29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1000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Анатомические параметры: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Масса сердца , г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 сердца,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1000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Физиологические параметры: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Частота пульса в покое, мин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Максимально возможная частота пульса, мин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Ударный объем сердца в покое, мл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Максимальный ударный объем сердца, мл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Минутный объем кровообращения (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), л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Коронарный кровоток в покое, мл/100 г ткани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Коронарный кровоток (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), мл/100 г ткани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Работа сердца за 1 с в покое,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кгм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Максимальное потребление О</a:t>
                      </a:r>
                      <a:r>
                        <a:rPr lang="ru-RU" sz="100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2 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л/мин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Легочная вентиляция максимальная, л/мин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Жизненная  емкость легких, л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707" marR="457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350-500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900-1400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50-60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250-260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40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60-80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5000-10000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5,5-6,0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200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6-7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707" marR="45707" marT="0" marB="0">
                    <a:lnL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250-300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600-800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70-80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220-возраст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60-80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150-160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18-20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60-80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10000-15000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3,5-4,0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80-100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3,5-4,5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707" marR="45707" marT="0" marB="0">
                    <a:lnL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</a:t>
            </a:r>
            <a:r>
              <a:rPr lang="ru-RU" dirty="0" smtClean="0"/>
              <a:t>езультаты научных исследований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 и диагностика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следующих и этом слайдах будут диаграммы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>
              <a:buNone/>
            </a:pPr>
            <a:r>
              <a:rPr lang="ru-RU" dirty="0" smtClean="0"/>
              <a:t>   1.  Умственная деятельность учащегося</a:t>
            </a:r>
          </a:p>
          <a:p>
            <a:pPr marL="514350" indent="-514350">
              <a:buNone/>
            </a:pPr>
            <a:r>
              <a:rPr lang="ru-RU" dirty="0" smtClean="0"/>
              <a:t>1.1. </a:t>
            </a:r>
            <a:r>
              <a:rPr lang="ru-RU" dirty="0"/>
              <a:t>Умственная </a:t>
            </a:r>
            <a:r>
              <a:rPr lang="ru-RU" dirty="0" smtClean="0"/>
              <a:t>работоспособность</a:t>
            </a:r>
          </a:p>
          <a:p>
            <a:pPr marL="514350" indent="-514350">
              <a:buNone/>
            </a:pPr>
            <a:r>
              <a:rPr lang="ru-RU" dirty="0" smtClean="0"/>
              <a:t> 1.2. Умственное </a:t>
            </a:r>
            <a:r>
              <a:rPr lang="ru-RU" dirty="0"/>
              <a:t>утомление и </a:t>
            </a:r>
            <a:r>
              <a:rPr lang="ru-RU" dirty="0" smtClean="0"/>
              <a:t>переутомление</a:t>
            </a:r>
          </a:p>
          <a:p>
            <a:pPr marL="514350" indent="-514350">
              <a:buNone/>
            </a:pPr>
            <a:r>
              <a:rPr lang="ru-RU" dirty="0" smtClean="0"/>
              <a:t>1.3. Восстановление умственной работоспособности</a:t>
            </a:r>
          </a:p>
          <a:p>
            <a:pPr marL="514350" indent="-514350">
              <a:buNone/>
            </a:pPr>
            <a:r>
              <a:rPr lang="ru-RU" dirty="0" smtClean="0"/>
              <a:t>1.4. Условия эффективной умственной работоспособности</a:t>
            </a:r>
          </a:p>
          <a:p>
            <a:pPr marL="514350" indent="-514350">
              <a:buNone/>
            </a:pPr>
            <a:r>
              <a:rPr lang="ru-RU" dirty="0" smtClean="0"/>
              <a:t>    2. Влияние </a:t>
            </a:r>
            <a:r>
              <a:rPr lang="ru-RU" dirty="0"/>
              <a:t>физической нагрузки на умственную </a:t>
            </a:r>
            <a:r>
              <a:rPr lang="ru-RU" dirty="0" smtClean="0"/>
              <a:t>работоспособность</a:t>
            </a:r>
          </a:p>
          <a:p>
            <a:pPr marL="514350" indent="-514350">
              <a:buNone/>
            </a:pPr>
            <a:r>
              <a:rPr lang="ru-RU" dirty="0" smtClean="0"/>
              <a:t>2.1  Двигательная </a:t>
            </a:r>
            <a:r>
              <a:rPr lang="ru-RU" dirty="0"/>
              <a:t>деятельность </a:t>
            </a:r>
            <a:r>
              <a:rPr lang="ru-RU" dirty="0" smtClean="0"/>
              <a:t>учащегося</a:t>
            </a:r>
          </a:p>
          <a:p>
            <a:pPr marL="514350" indent="-514350">
              <a:buNone/>
            </a:pPr>
            <a:r>
              <a:rPr lang="ru-RU" dirty="0" smtClean="0"/>
              <a:t>2.2. Влияние физических </a:t>
            </a:r>
            <a:r>
              <a:rPr lang="ru-RU" dirty="0"/>
              <a:t>упражнений на организм 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2.3. Взаимосвязь </a:t>
            </a:r>
            <a:r>
              <a:rPr lang="ru-RU" dirty="0"/>
              <a:t>мышечный акции активности при умственной </a:t>
            </a:r>
            <a:r>
              <a:rPr lang="ru-RU" dirty="0" smtClean="0"/>
              <a:t>деятельности</a:t>
            </a:r>
          </a:p>
          <a:p>
            <a:pPr>
              <a:buNone/>
            </a:pPr>
            <a:r>
              <a:rPr lang="ru-RU" dirty="0" smtClean="0"/>
              <a:t>3. Функциональная активность человека и взаимосвязь физической и умственной деятельности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dirty="0" smtClean="0"/>
              <a:t>3.1</a:t>
            </a:r>
            <a:r>
              <a:rPr lang="ru-RU" dirty="0" smtClean="0"/>
              <a:t>. Средства физической культуры, обеспечивающие устойчивость к умственной и физической работоспособности</a:t>
            </a:r>
          </a:p>
          <a:p>
            <a:pPr>
              <a:buNone/>
            </a:pPr>
            <a:r>
              <a:rPr lang="ru-RU" dirty="0" smtClean="0"/>
              <a:t>3.2.  Результаты научных исследований</a:t>
            </a:r>
          </a:p>
          <a:p>
            <a:pPr>
              <a:buNone/>
            </a:pPr>
            <a:r>
              <a:rPr lang="ru-RU" dirty="0" smtClean="0"/>
              <a:t>3.3.  Анкетирование и диагностика</a:t>
            </a:r>
          </a:p>
          <a:p>
            <a:pPr>
              <a:buNone/>
            </a:pPr>
            <a:r>
              <a:rPr lang="ru-RU" dirty="0" smtClean="0"/>
              <a:t>3.4. Выводы</a:t>
            </a:r>
          </a:p>
          <a:p>
            <a:pPr>
              <a:buNone/>
            </a:pPr>
            <a:r>
              <a:rPr lang="ru-RU" dirty="0" smtClean="0"/>
              <a:t>3.5. Список литературы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Умственная деятельность учащегося</a:t>
            </a:r>
            <a:endParaRPr lang="ru-RU" dirty="0"/>
          </a:p>
        </p:txBody>
      </p:sp>
      <p:pic>
        <p:nvPicPr>
          <p:cNvPr id="15362" name="Picture 2" descr="http://d1.izvestia29.ru/data/files/5a/03/000003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268760"/>
            <a:ext cx="3359237" cy="2520280"/>
          </a:xfrm>
          <a:prstGeom prst="rect">
            <a:avLst/>
          </a:prstGeom>
          <a:noFill/>
        </p:spPr>
      </p:pic>
      <p:pic>
        <p:nvPicPr>
          <p:cNvPr id="17412" name="Picture 4" descr="http://cs606928.vk.me/v606928811/38b3/PHINiSqfT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240360" cy="4320480"/>
          </a:xfrm>
          <a:prstGeom prst="rect">
            <a:avLst/>
          </a:prstGeom>
          <a:noFill/>
        </p:spPr>
      </p:pic>
      <p:pic>
        <p:nvPicPr>
          <p:cNvPr id="17414" name="Picture 6" descr="http://cs606928.vk.me/v606928811/3912/CVCM1yxrI6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995047" y="2645913"/>
            <a:ext cx="275430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Умственная работоспособность</a:t>
            </a:r>
            <a:endParaRPr lang="ru-RU" dirty="0"/>
          </a:p>
        </p:txBody>
      </p:sp>
      <p:pic>
        <p:nvPicPr>
          <p:cNvPr id="16386" name="Picture 2" descr="http://cs606928.vk.me/v606928811/38d0/_96lt2b_zJ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2776"/>
            <a:ext cx="4440492" cy="3330370"/>
          </a:xfrm>
          <a:prstGeom prst="rect">
            <a:avLst/>
          </a:prstGeom>
          <a:noFill/>
        </p:spPr>
      </p:pic>
      <p:pic>
        <p:nvPicPr>
          <p:cNvPr id="14338" name="Picture 2" descr="http://constructorus.ru/wp-content/uploads/2012/05/%D0%9A%D0%B0%D0%BA-%D0%BF%D0%BE%D0%B2%D1%8B%D1%81%D0%B8%D1%82%D1%8C-%D1%83%D0%BC%D1%81%D1%82%D0%B2%D0%B5%D0%BD%D0%BD%D1%83%D1%8E-%D1%80%D0%B0%D0%B1%D0%BE%D1%82%D0%BE%D1%81%D0%BF%D0%BE%D1%81%D0%BE%D0%B1%D0%BD%D0%BE%D1%81%D1%82%D1%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4752527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Умственное утомление и переутомление</a:t>
            </a:r>
            <a:endParaRPr lang="ru-RU" dirty="0"/>
          </a:p>
        </p:txBody>
      </p:sp>
      <p:pic>
        <p:nvPicPr>
          <p:cNvPr id="4102" name="Picture 6" descr="http://hnb.com.ua/artimages/s585c9d19db6df7d803a67c5ca7261a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509120"/>
            <a:ext cx="2430268" cy="1944216"/>
          </a:xfrm>
          <a:prstGeom prst="rect">
            <a:avLst/>
          </a:prstGeom>
          <a:noFill/>
        </p:spPr>
      </p:pic>
      <p:pic>
        <p:nvPicPr>
          <p:cNvPr id="15362" name="Picture 2" descr="http://cs606928.vk.me/v606928811/3900/04-wuPgduO4.jpg"/>
          <p:cNvPicPr>
            <a:picLocks noChangeAspect="1" noChangeArrowheads="1"/>
          </p:cNvPicPr>
          <p:nvPr/>
        </p:nvPicPr>
        <p:blipFill>
          <a:blip r:embed="rId3" cstate="print"/>
          <a:srcRect r="40877" b="5395"/>
          <a:stretch>
            <a:fillRect/>
          </a:stretch>
        </p:blipFill>
        <p:spPr bwMode="auto">
          <a:xfrm rot="16200000">
            <a:off x="1719194" y="-162401"/>
            <a:ext cx="3033336" cy="6471721"/>
          </a:xfrm>
          <a:prstGeom prst="rect">
            <a:avLst/>
          </a:prstGeom>
          <a:noFill/>
        </p:spPr>
      </p:pic>
      <p:pic>
        <p:nvPicPr>
          <p:cNvPr id="7" name="Picture 2" descr="http://cs606928.vk.me/v606928811/3884/1JepmzxWcT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352800"/>
            <a:ext cx="3505200" cy="3505200"/>
          </a:xfrm>
          <a:prstGeom prst="rect">
            <a:avLst/>
          </a:prstGeom>
          <a:noFill/>
        </p:spPr>
      </p:pic>
      <p:pic>
        <p:nvPicPr>
          <p:cNvPr id="15364" name="Picture 4" descr="http://cs606227.vk.me/v606227130/28de/-gNRO4MNuYI.jpg"/>
          <p:cNvPicPr>
            <a:picLocks noChangeAspect="1" noChangeArrowheads="1"/>
          </p:cNvPicPr>
          <p:nvPr/>
        </p:nvPicPr>
        <p:blipFill>
          <a:blip r:embed="rId5" cstate="print"/>
          <a:srcRect t="21447" b="36787"/>
          <a:stretch>
            <a:fillRect/>
          </a:stretch>
        </p:blipFill>
        <p:spPr bwMode="auto">
          <a:xfrm>
            <a:off x="1043608" y="4437112"/>
            <a:ext cx="3588283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cs616922.vk.me/v616922093/307a/xI4W0s9xQ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556792"/>
            <a:ext cx="4538276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Восстановление умственной работоспособности</a:t>
            </a:r>
            <a:endParaRPr lang="ru-RU" dirty="0"/>
          </a:p>
        </p:txBody>
      </p:sp>
      <p:pic>
        <p:nvPicPr>
          <p:cNvPr id="14338" name="Picture 2" descr="http://cs606928.vk.me/v606928811/389f/bLbAQ2JrG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4512501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 эффективной умственной работоспособности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http://storage0.dms.mpinteractiv.ro/media/401/321/5109/3390429/1/brain-763982.jpg?width=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17032"/>
            <a:ext cx="4572000" cy="2895601"/>
          </a:xfrm>
          <a:prstGeom prst="rect">
            <a:avLst/>
          </a:prstGeom>
          <a:noFill/>
        </p:spPr>
      </p:pic>
      <p:pic>
        <p:nvPicPr>
          <p:cNvPr id="2052" name="Picture 4" descr="http://www.egeninsesi.com/uploads/241/1325336897_n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3960440" cy="2221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физической нагрузки на умственную работоспособность</a:t>
            </a:r>
            <a:endParaRPr lang="ru-RU" dirty="0"/>
          </a:p>
        </p:txBody>
      </p:sp>
      <p:pic>
        <p:nvPicPr>
          <p:cNvPr id="1026" name="Picture 2" descr="http://biofile.ru/pic/s-med-a1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6696744" cy="416314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67744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Изменение уровня работоспособности под влиянием повторных физических нагрузок в тренировочном цикле (по Н.Г. Озолину).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</a:t>
            </a:r>
            <a:r>
              <a:rPr lang="ru-RU" dirty="0" smtClean="0"/>
              <a:t>вигательная деятельность учащегося</a:t>
            </a:r>
            <a:endParaRPr lang="ru-RU" dirty="0"/>
          </a:p>
        </p:txBody>
      </p:sp>
      <p:pic>
        <p:nvPicPr>
          <p:cNvPr id="11266" name="Picture 2" descr="http://cs11149.vk.me/u52004583/96755514/y_502decda.jpg"/>
          <p:cNvPicPr>
            <a:picLocks noChangeAspect="1" noChangeArrowheads="1"/>
          </p:cNvPicPr>
          <p:nvPr/>
        </p:nvPicPr>
        <p:blipFill>
          <a:blip r:embed="rId2" cstate="print"/>
          <a:srcRect l="25225" t="27027" r="22522"/>
          <a:stretch>
            <a:fillRect/>
          </a:stretch>
        </p:blipFill>
        <p:spPr bwMode="auto">
          <a:xfrm>
            <a:off x="3131840" y="1556792"/>
            <a:ext cx="2160240" cy="1944216"/>
          </a:xfrm>
          <a:prstGeom prst="rect">
            <a:avLst/>
          </a:prstGeom>
          <a:noFill/>
        </p:spPr>
      </p:pic>
      <p:pic>
        <p:nvPicPr>
          <p:cNvPr id="11268" name="Picture 4" descr="http://cs411820.vk.me/v411820039/7cb4/EIr7BoeQhLE.jpg"/>
          <p:cNvPicPr>
            <a:picLocks noChangeAspect="1" noChangeArrowheads="1"/>
          </p:cNvPicPr>
          <p:nvPr/>
        </p:nvPicPr>
        <p:blipFill>
          <a:blip r:embed="rId3" cstate="print"/>
          <a:srcRect r="2394" b="12098"/>
          <a:stretch>
            <a:fillRect/>
          </a:stretch>
        </p:blipFill>
        <p:spPr bwMode="auto">
          <a:xfrm>
            <a:off x="5292080" y="1412776"/>
            <a:ext cx="3618018" cy="4896544"/>
          </a:xfrm>
          <a:prstGeom prst="rect">
            <a:avLst/>
          </a:prstGeom>
          <a:noFill/>
        </p:spPr>
      </p:pic>
      <p:pic>
        <p:nvPicPr>
          <p:cNvPr id="11270" name="Picture 6" descr="http://cs322517.vk.me/v322517837/3ee0/HcMNQPpunR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96752"/>
            <a:ext cx="287082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282</Words>
  <Application>Microsoft Office PowerPoint</Application>
  <PresentationFormat>Экран (4:3)</PresentationFormat>
  <Paragraphs>119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Влияние физических нагрузок на умственную работоспособность учащихся.</vt:lpstr>
      <vt:lpstr>Содержание</vt:lpstr>
      <vt:lpstr>Умственная деятельность учащегося</vt:lpstr>
      <vt:lpstr>Умственная работоспособность</vt:lpstr>
      <vt:lpstr>Умственное утомление и переутомление</vt:lpstr>
      <vt:lpstr>Восстановление умственной работоспособности</vt:lpstr>
      <vt:lpstr>Условия эффективной умственной работоспособности</vt:lpstr>
      <vt:lpstr>Влияние физической нагрузки на умственную работоспособность</vt:lpstr>
      <vt:lpstr>Двигательная деятельность учащегося</vt:lpstr>
      <vt:lpstr>Влияние физических упражнений на организм</vt:lpstr>
      <vt:lpstr>Взаимосвязь мышечный акции активности при умственной деятельности</vt:lpstr>
      <vt:lpstr>Исследование влияние физической нагрузки на умственную деятельность</vt:lpstr>
      <vt:lpstr>Результаты научных исследований</vt:lpstr>
      <vt:lpstr>Анкетирование и диагностика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Батанина Любовь</dc:creator>
  <cp:lastModifiedBy>Батанина Любовь</cp:lastModifiedBy>
  <cp:revision>31</cp:revision>
  <dcterms:created xsi:type="dcterms:W3CDTF">2014-01-27T13:35:30Z</dcterms:created>
  <dcterms:modified xsi:type="dcterms:W3CDTF">2014-03-03T18:15:55Z</dcterms:modified>
</cp:coreProperties>
</file>