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1" r:id="rId4"/>
    <p:sldMasterId id="2147483734" r:id="rId5"/>
    <p:sldMasterId id="2147483746" r:id="rId6"/>
    <p:sldMasterId id="2147483759" r:id="rId7"/>
    <p:sldMasterId id="2147483772" r:id="rId8"/>
    <p:sldMasterId id="2147483785" r:id="rId9"/>
    <p:sldMasterId id="2147483798" r:id="rId10"/>
    <p:sldMasterId id="2147483810" r:id="rId11"/>
  </p:sldMasterIdLst>
  <p:notesMasterIdLst>
    <p:notesMasterId r:id="rId50"/>
  </p:notesMasterIdLst>
  <p:sldIdLst>
    <p:sldId id="256" r:id="rId12"/>
    <p:sldId id="267" r:id="rId13"/>
    <p:sldId id="257" r:id="rId14"/>
    <p:sldId id="269" r:id="rId15"/>
    <p:sldId id="270" r:id="rId16"/>
    <p:sldId id="272" r:id="rId17"/>
    <p:sldId id="271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74" r:id="rId28"/>
    <p:sldId id="258" r:id="rId29"/>
    <p:sldId id="282" r:id="rId30"/>
    <p:sldId id="295" r:id="rId31"/>
    <p:sldId id="292" r:id="rId32"/>
    <p:sldId id="296" r:id="rId33"/>
    <p:sldId id="294" r:id="rId34"/>
    <p:sldId id="293" r:id="rId35"/>
    <p:sldId id="288" r:id="rId36"/>
    <p:sldId id="260" r:id="rId37"/>
    <p:sldId id="261" r:id="rId38"/>
    <p:sldId id="262" r:id="rId39"/>
    <p:sldId id="263" r:id="rId40"/>
    <p:sldId id="286" r:id="rId41"/>
    <p:sldId id="289" r:id="rId42"/>
    <p:sldId id="285" r:id="rId43"/>
    <p:sldId id="284" r:id="rId44"/>
    <p:sldId id="264" r:id="rId45"/>
    <p:sldId id="290" r:id="rId46"/>
    <p:sldId id="287" r:id="rId47"/>
    <p:sldId id="291" r:id="rId48"/>
    <p:sldId id="266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421F7-D634-4B2E-96F9-F35AF40A6C0A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1D734-B8AF-4F65-8E7C-A082D015C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1D734-B8AF-4F65-8E7C-A082D015CB6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10D71-64DB-44FD-911F-89F66A7BA4A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7A489D-0B9F-48BA-97AE-F30BB0EB0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97108-9F68-431D-A4BD-31574F125AF2}" type="datetimeFigureOut">
              <a:rPr lang="ru-RU" smtClean="0"/>
              <a:pPr/>
              <a:t>07.11.2014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97108-9F68-431D-A4BD-31574F125AF2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A489D-0B9F-48BA-97AE-F30BB0EB0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72E7-67DF-4D18-B642-A48E3CD6D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9A471-458A-401B-9536-CA9F10BBB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5EC1-A70B-4D73-9B0F-955AD470C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35D35-0AD7-476F-8623-C69B9198F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46F69-39A4-45EB-BB45-BDD63FF55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48C5F-D356-40A6-B76C-3A6EAAEDE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56AA5-4321-409B-B8D1-1FB79831C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6BF94-61EA-4730-93E7-D6CDDB317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F7745-929D-4DAB-9640-A36A1F4F0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035BC-764B-4685-9BB5-6D461213F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97108-9F68-431D-A4BD-31574F125AF2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A489D-0B9F-48BA-97AE-F30BB0EB0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EEE9E-AA90-4781-AB6B-3CE7419FB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C3A65-3A78-4590-A780-1525CC89B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5DE68-C5F6-4927-8E2B-64A19B2B1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49C5F-2C1F-4648-ABEE-9C58B5F3E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F2E3F-1421-4B8C-A850-38A9349CD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B96A7-AD28-45FB-9B29-D039D2D21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E0BE6-EECB-4797-BFF3-3377A71DF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0"/>
              <a:ext cx="816" cy="3975"/>
              <a:chOff x="4944" y="0"/>
              <a:chExt cx="816" cy="3975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0"/>
                <a:ext cx="480" cy="1431"/>
                <a:chOff x="5280" y="0"/>
                <a:chExt cx="480" cy="1431"/>
              </a:xfrm>
            </p:grpSpPr>
            <p:grpSp>
              <p:nvGrpSpPr>
                <p:cNvPr id="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5" y="-1"/>
                  <a:ext cx="174" cy="176"/>
                  <a:chOff x="1667" y="323"/>
                  <a:chExt cx="1690" cy="2560"/>
                </a:xfrm>
              </p:grpSpPr>
              <p:grpSp>
                <p:nvGrpSpPr>
                  <p:cNvPr id="2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690" cy="2560"/>
                    <a:chOff x="166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239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239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A2B44-A03F-49FA-8E5F-F534FA06E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420CE-AFA2-4438-BE5E-E1C88E04B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AD489-0BAE-47BD-AC6B-1CC74907A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52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152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EBDC0-9ABA-429D-8D22-AAB5B5987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A9762-8C43-4356-9A8D-FDCD6DFB1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4342E-04BD-4118-90E6-5EF3BB70C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F20DF-F657-4570-BF22-2257045B8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1C247-0FAB-4F26-A0F6-CCA82C687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266BC-6BFD-470C-948C-F78922AAF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DFF0-F52B-4A08-A431-1C59B72F3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992D0-4AE4-4911-B6C0-700C6C620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ACA84-DCF3-4A2E-8A2A-21D4F4A8C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3D16B-D693-4E03-94FF-934A4FC1D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0D706-7C64-454E-B8B3-1805BB55D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F6711-FB7D-4352-8ECA-F17CCAE71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64302-4E40-40BA-8906-F976A3F31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86DF4-273A-4DB1-A173-C5D7A454C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91993-B73D-47AC-BA32-6924942DD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2B958-9665-4313-88D6-A236BBAF2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97108-9F68-431D-A4BD-31574F125AF2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A489D-0B9F-48BA-97AE-F30BB0EB0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EB446-085A-4AA7-92AE-1C670B5E2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2ADB2-8130-4558-9669-65A7CE265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C1705-1C68-4DDD-8FE4-C9B077737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92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7928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3AD94-1EA8-4B65-A401-0633FBBEC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5EC24-9AEE-455B-9573-7288B2F5A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1C58C-D691-478B-946E-85D7CA42E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CBA40-FDA0-4AA6-9581-DCEA77E0B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10C73-DEBB-4955-B1D4-0ABF08BF0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FF5C2-B574-4FD4-B797-79DEC8781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9E5DF-C35C-40C7-BD04-00BABCBA8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97108-9F68-431D-A4BD-31574F125AF2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A489D-0B9F-48BA-97AE-F30BB0EB0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4364-ECC4-494A-B6F0-33266F3CE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8D577-1EBF-4A72-A70F-C18AD3ABD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A1F82-6D12-4054-9C95-857539A7F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EAD4E-2B4C-47B3-B132-03F394FA1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8FFA0-B22D-4C70-B7B3-B286D11A7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86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86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2EAA-389A-4473-8940-A274909E2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7F38B-6427-4A21-9CC6-E8F8009AD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6C360-A90E-4594-A8D0-3B4E84C34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BA576-8533-4A47-AF20-438AF408A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504E5-FEE2-4196-A132-2A07EF0B6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97108-9F68-431D-A4BD-31574F125AF2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A489D-0B9F-48BA-97AE-F30BB0EB0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58096-AAD7-45F5-B753-D8580684B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A16D8-9478-4560-B172-E549F912A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8A348-5B8D-40DD-B287-A1C725ECE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50CB-075B-4B5F-B5F8-414C7C642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A1630-2630-4847-979B-2C0D0D157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D63A0-9AB7-4E41-8607-E77E6672A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465AB-B627-40A9-AEB9-62ECFABFA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27EBB-3555-479F-A988-ADFA44B23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DAE2E-C3EA-4981-8821-D635F3C54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9563D-53A2-41D3-B07F-F08EE40F4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97108-9F68-431D-A4BD-31574F125AF2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A489D-0B9F-48BA-97AE-F30BB0EB0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1D759-9048-418A-B24A-7B53864DF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AE908-CC33-4600-BA08-036B6D7AA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15447-FFF1-4CBC-A70C-108A6054F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485E6-56F1-4204-9523-C547B2F49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67A8B-CE2F-435E-B880-7DCCEB3D8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018CC-B57A-43E0-83B2-8F13C8B71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0F2E9-BF8A-4C1F-96CE-BBCA04048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FEC26-35F5-4B2E-9F61-57338E61B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68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555D920-7F1C-48A4-A617-09BB93676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A4EB-A7E5-42D1-A76C-9671390DE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97108-9F68-431D-A4BD-31574F125AF2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A489D-0B9F-48BA-97AE-F30BB0EB0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04F21-3C9C-4B85-8E58-C0EF73102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7A143-BD11-419A-9D6D-66151CFE0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20115-9820-42C2-A259-E1557E51A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A4D51-641D-4652-AEAA-E0E496DDE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C4107-6380-4479-B250-59381550D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7E14A-1043-4520-B55F-AE0782983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C06E8-1553-4845-B3C0-D8F90FC40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FB142-8488-4B85-8950-4D29BE10B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D4FD5-1B66-41F5-AC25-16706A6D1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A91C4-1C82-4D54-B16D-214017AAA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97108-9F68-431D-A4BD-31574F125AF2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A489D-0B9F-48BA-97AE-F30BB0EB0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5F0D6-D3A1-4D68-8371-DBD19BED9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778CF-042D-47A6-80DA-AAD48D07E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23C49-C0E2-46C9-BA0E-31BE8C2B1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24703-1CFB-4256-8986-3589D5334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B50F8-9E81-4C34-B3F0-01803AB60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060D8-3D6E-4AF0-A244-41B2243C8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000FF-922D-42AD-B9F1-6ED924C28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32691-4791-4FC9-9E23-B51600D6A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FA845-2F73-4740-97C7-2D8C3B263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001C2-67F4-41DF-8817-F74CDBF34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97108-9F68-431D-A4BD-31574F125AF2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A489D-0B9F-48BA-97AE-F30BB0EB0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9E978-9F17-4119-87F8-749860F6E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99B34-AA29-49E3-9104-30F50C6DF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08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084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18FC-A06A-4F0F-8CAF-5A0D07DC8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C40EE-B90E-41A9-B523-BF167A05A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A9DDC-9BF8-49BD-9B1E-1D54CC4B6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3D07E-D935-4C4F-9125-D6DB3ED16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94261-F993-4743-BBC1-A2C7C6B5B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08C70-8507-4C4F-A37E-A01EC40A0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4556A-A494-4E51-948E-5D763ACB9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B7A00-AAD3-41A8-A3C5-A5C87428E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97108-9F68-431D-A4BD-31574F125AF2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A489D-0B9F-48BA-97AE-F30BB0EB0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268BC-0547-469B-ACB0-103404EFB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AE8C7-A844-4DBD-BCED-6448301C6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B530F-8BCC-44C0-9D17-F3BF4701D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8A189-D99E-419D-8D4C-C85587629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924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924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F93B9-E09E-44F8-9388-1D4AA4C73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EFB1C-BCA9-4C1E-9DBC-2230C8D06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D2572-4E23-4ED9-BCC0-F95DE50E3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318D5-E439-40C1-A715-D8802E4A0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106DF-46A0-44BD-A6AE-9CB175D26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F5BDC-6A2C-4684-93D9-76E0A9029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6.wmf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18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3C897108-9F68-431D-A4BD-31574F125AF2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DB7A489D-0B9F-48BA-97AE-F30BB0EB0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34F588C-8A0E-47BA-A39A-36317ADC3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2296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12297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14131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234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34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1234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2343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2344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2345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2346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234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12333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34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35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36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37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38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39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40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231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1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1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1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1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1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1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2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2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2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2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2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2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2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2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2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2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3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3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230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5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6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6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14136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1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29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137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37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37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8C7FEE8C-ABC1-45E1-9F69-C3BFCE103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048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049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0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0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0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0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B4CD2CC-6612-4CA2-B4E8-8C012BE2D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6867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68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69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0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1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2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3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4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5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6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7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8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9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0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1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2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3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4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5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6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7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8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9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0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1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2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3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4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5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6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7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8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9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0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690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90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903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90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90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8D51F7-3CB2-4FD4-9A3E-F127C391A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943D39B7-EFF3-4A3C-9900-2A4250BDE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05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06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4107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4108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4109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4110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11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4112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7065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pic>
          <p:nvPicPr>
            <p:cNvPr id="5129" name="Picture 4" descr="slidemaster_med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9CD82A3-44A7-45B3-B4BC-212AF019E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 spd="slow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F81EEA9-1B19-4AB8-AFF6-5DCCA0913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59FB11D5-CC72-4E7C-80CA-E4F5A8AB3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9224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5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6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81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81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81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81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81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98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0761A25-B962-4731-AEF8-9C464C9E0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982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982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2800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0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0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0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0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0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0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1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1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1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1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1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1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1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1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1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1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2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2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2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2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2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2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2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2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2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2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3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3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3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3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3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803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3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3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3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3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4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4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4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4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4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4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4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4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4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4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5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5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5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5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5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5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5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5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5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5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6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6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6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6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6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6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6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6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6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6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7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7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7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7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7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7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7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7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7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7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8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8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8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8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8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8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8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8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8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8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9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9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9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9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9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9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9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9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9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9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0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0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0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0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0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0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0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0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0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0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1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1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1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1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1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1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1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1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1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1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2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2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2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2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2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2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2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2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2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2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3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3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3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3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3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3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3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3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3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3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4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4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4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4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4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4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4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4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4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4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5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5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5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5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5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5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5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5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5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5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6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6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6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6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6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6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6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6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6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6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7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7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7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7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7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7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7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7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7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7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8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8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8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8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8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8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8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8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8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8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9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9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9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9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9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9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9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9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9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19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0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0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0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0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0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0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0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0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0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0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1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1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1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1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1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1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1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21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821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7AA5AF4-B10E-4C5B-9992-7150C1FF5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821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22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22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822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Взаимодействие общества и природы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57200" y="4714884"/>
            <a:ext cx="8305800" cy="1857388"/>
          </a:xfrm>
        </p:spPr>
        <p:txBody>
          <a:bodyPr/>
          <a:lstStyle/>
          <a:p>
            <a:pPr algn="r"/>
            <a:r>
              <a:rPr lang="ru-RU" dirty="0" smtClean="0"/>
              <a:t>2.10.14</a:t>
            </a:r>
          </a:p>
          <a:p>
            <a:pPr algn="r"/>
            <a:r>
              <a:rPr lang="ru-RU" dirty="0" smtClean="0"/>
              <a:t>Филиппова Н.Ю.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4866" name="Picture 2" descr="Окружающий мир :: Дорога в неб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3573016"/>
          </a:xfrm>
          <a:prstGeom prst="rect">
            <a:avLst/>
          </a:prstGeom>
          <a:noFill/>
        </p:spPr>
      </p:pic>
      <p:pic>
        <p:nvPicPr>
          <p:cNvPr id="4" name="Picture 4" descr="Картинки машины, bridge, город, Los angeles, дорога, мост, лос-анджелес - обои 1024x600, картинка 112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1999" cy="3573016"/>
          </a:xfrm>
          <a:prstGeom prst="rect">
            <a:avLst/>
          </a:prstGeom>
          <a:noFill/>
        </p:spPr>
      </p:pic>
      <p:pic>
        <p:nvPicPr>
          <p:cNvPr id="164868" name="Picture 4" descr="Dubai begins gas capture at landfill site ConstructionWeekOnline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4572000" cy="3356991"/>
          </a:xfrm>
          <a:prstGeom prst="rect">
            <a:avLst/>
          </a:prstGeom>
          <a:noFill/>
        </p:spPr>
      </p:pic>
      <p:pic>
        <p:nvPicPr>
          <p:cNvPr id="164870" name="Picture 6" descr="Purchase Mobile Phones Cheap Mobile Phones Mobile Shop INeedAMobile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3016"/>
            <a:ext cx="4572000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5892" name="Picture 4" descr="Причины убыточности ТЭЦ КМК кроются в заниженных тарифах на тепло - Frant.me (Франтоб.ру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6914" name="Picture 2" descr="Нефтяные платфор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7938" name="Picture 2" descr="Новости Украины NEWSru.ua :: В Донецкой области на шахте погибли два челов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8962" name="Picture 2" descr="Кимберлитовая трубка Мир - карьер, расположенный в городе Мир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Московский форум. Форум Москва Просмотр изображения - Схема метро Москвы 19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Три года аварии на Саяно - Шушенской ГЭС - jasonbourn - Сохраненная запись в кэше Ljrate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2822" name="Picture 6" descr="Обои рапс, лето, пашня, поле 252890 / Раздел: Пейзажи / HallPic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Состояние природной среды бывает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547531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1) </a:t>
            </a:r>
            <a:r>
              <a:rPr lang="ru-RU" b="1" u="sng" dirty="0" smtClean="0">
                <a:solidFill>
                  <a:srgbClr val="FF0000"/>
                </a:solidFill>
              </a:rPr>
              <a:t>естественное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sz="2400" dirty="0" smtClean="0"/>
              <a:t>не изменённое хозяйственной деятельностью человека;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2) </a:t>
            </a:r>
            <a:r>
              <a:rPr lang="ru-RU" b="1" u="sng" dirty="0" smtClean="0">
                <a:solidFill>
                  <a:srgbClr val="FF0000"/>
                </a:solidFill>
              </a:rPr>
              <a:t>равновесное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sz="2400" dirty="0" smtClean="0"/>
              <a:t>естественное восстановление опережает антропогенные воздействия;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3) </a:t>
            </a:r>
            <a:r>
              <a:rPr lang="ru-RU" b="1" u="sng" dirty="0" smtClean="0">
                <a:solidFill>
                  <a:srgbClr val="FF0000"/>
                </a:solidFill>
              </a:rPr>
              <a:t>кризисное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sz="2800" dirty="0" smtClean="0"/>
              <a:t>скорость восстановления ниже;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4) </a:t>
            </a:r>
            <a:r>
              <a:rPr lang="ru-RU" b="1" u="sng" dirty="0" smtClean="0">
                <a:solidFill>
                  <a:srgbClr val="FF0000"/>
                </a:solidFill>
              </a:rPr>
              <a:t>критическое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начало деградации </a:t>
            </a:r>
          </a:p>
          <a:p>
            <a:pPr>
              <a:buNone/>
            </a:pPr>
            <a:r>
              <a:rPr lang="ru-RU" dirty="0" smtClean="0"/>
              <a:t>экосистем;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5) </a:t>
            </a:r>
            <a:r>
              <a:rPr lang="ru-RU" b="1" u="sng" dirty="0" smtClean="0">
                <a:solidFill>
                  <a:srgbClr val="FF0000"/>
                </a:solidFill>
              </a:rPr>
              <a:t>катастрофическое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err="1" smtClean="0"/>
              <a:t>труднообратимый</a:t>
            </a:r>
            <a:r>
              <a:rPr lang="ru-RU" dirty="0" smtClean="0"/>
              <a:t> процесс деградации;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6) </a:t>
            </a:r>
            <a:r>
              <a:rPr lang="ru-RU" b="1" u="sng" dirty="0" smtClean="0">
                <a:solidFill>
                  <a:srgbClr val="FF0000"/>
                </a:solidFill>
              </a:rPr>
              <a:t>состояние коллапса</a:t>
            </a:r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/>
              <a:t>– необратимая деградация.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328592"/>
          </a:xfrm>
        </p:spPr>
        <p:txBody>
          <a:bodyPr/>
          <a:lstStyle/>
          <a:p>
            <a:r>
              <a:rPr lang="ru-RU" dirty="0" err="1" smtClean="0"/>
              <a:t>Стр</a:t>
            </a:r>
            <a:r>
              <a:rPr lang="ru-RU" dirty="0" smtClean="0"/>
              <a:t> 27, пример 1,2</a:t>
            </a:r>
            <a:br>
              <a:rPr lang="ru-RU" dirty="0" smtClean="0"/>
            </a:br>
            <a:r>
              <a:rPr lang="ru-RU" dirty="0" smtClean="0"/>
              <a:t>% антропогенных ландшафтов в мире и России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88032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Цели: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1.  Сформировать понятия: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географическая среда, природопользование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2. определить степень воздействия общества на географическую среду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3.Продолжить формирование умений характеризовать объекты  на основе  карт, текста, статистического материала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4. </a:t>
            </a:r>
            <a:r>
              <a:rPr lang="ru-RU" sz="2800" dirty="0" smtClean="0"/>
              <a:t>Формировать экологическое мышление учащихся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836712"/>
            <a:ext cx="59584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В России 50-60% нетронутых земель (1место)</a:t>
            </a:r>
          </a:p>
          <a:p>
            <a:r>
              <a:rPr lang="ru-RU" sz="4400" b="1" dirty="0" smtClean="0"/>
              <a:t>Канада</a:t>
            </a:r>
          </a:p>
          <a:p>
            <a:r>
              <a:rPr lang="ru-RU" sz="4400" b="1" dirty="0" smtClean="0"/>
              <a:t>Австралия</a:t>
            </a:r>
          </a:p>
          <a:p>
            <a:r>
              <a:rPr lang="ru-RU" sz="4400" b="1" dirty="0" smtClean="0"/>
              <a:t>Китай</a:t>
            </a:r>
          </a:p>
          <a:p>
            <a:r>
              <a:rPr lang="ru-RU" sz="4400" b="1" dirty="0" smtClean="0"/>
              <a:t>Бразилия</a:t>
            </a:r>
            <a:endParaRPr lang="ru-RU" sz="4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Антропогенные ландшафты: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7848872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400" b="1" dirty="0" smtClean="0"/>
              <a:t>Городские</a:t>
            </a:r>
          </a:p>
          <a:p>
            <a:pPr>
              <a:lnSpc>
                <a:spcPct val="90000"/>
              </a:lnSpc>
            </a:pPr>
            <a:r>
              <a:rPr lang="ru-RU" sz="4400" b="1" dirty="0" smtClean="0"/>
              <a:t>Сельскохозяйственные</a:t>
            </a:r>
          </a:p>
          <a:p>
            <a:pPr>
              <a:lnSpc>
                <a:spcPct val="90000"/>
              </a:lnSpc>
            </a:pPr>
            <a:r>
              <a:rPr lang="ru-RU" sz="4400" b="1" dirty="0" smtClean="0"/>
              <a:t>Горнопромышленные</a:t>
            </a:r>
          </a:p>
          <a:p>
            <a:pPr>
              <a:lnSpc>
                <a:spcPct val="90000"/>
              </a:lnSpc>
            </a:pPr>
            <a:r>
              <a:rPr lang="ru-RU" sz="4400" b="1" dirty="0" smtClean="0"/>
              <a:t>Транспортные</a:t>
            </a:r>
          </a:p>
          <a:p>
            <a:pPr>
              <a:lnSpc>
                <a:spcPct val="90000"/>
              </a:lnSpc>
            </a:pPr>
            <a:r>
              <a:rPr lang="ru-RU" sz="4400" b="1" dirty="0" smtClean="0"/>
              <a:t>Лесохозяйственные</a:t>
            </a:r>
          </a:p>
          <a:p>
            <a:pPr>
              <a:lnSpc>
                <a:spcPct val="90000"/>
              </a:lnSpc>
            </a:pPr>
            <a:r>
              <a:rPr lang="ru-RU" sz="4400" b="1" dirty="0" smtClean="0"/>
              <a:t>Рекреационные</a:t>
            </a:r>
            <a:endParaRPr lang="ru-RU" sz="4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88840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Какие виды антропогенных ландшафтов позволяют говорить о положительных результатах воздействия человека на природную среду?</a:t>
            </a:r>
            <a:endParaRPr lang="ru-RU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008885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smtClean="0"/>
              <a:t>Лесопарки</a:t>
            </a:r>
          </a:p>
          <a:p>
            <a:pPr>
              <a:lnSpc>
                <a:spcPct val="90000"/>
              </a:lnSpc>
            </a:pPr>
            <a:r>
              <a:rPr lang="ru-RU" sz="4000" b="1" dirty="0" smtClean="0"/>
              <a:t>Национальные парки</a:t>
            </a:r>
          </a:p>
          <a:p>
            <a:pPr>
              <a:lnSpc>
                <a:spcPct val="90000"/>
              </a:lnSpc>
            </a:pPr>
            <a:r>
              <a:rPr lang="ru-RU" sz="4000" b="1" dirty="0" smtClean="0"/>
              <a:t>Заповедники</a:t>
            </a:r>
            <a:endParaRPr lang="ru-RU" sz="4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Ресурсы Зарубежной Европы - Европа - Картинки по ге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7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 меньшей мере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94% из примерно полумиллиарда различных видов, которые жили на земле, исчезли или эволюционировали в новые виды. Массовое вымирание в далеком прошлом происходило в результате неизвестных природных причин.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Однако с тех пор, как 10 000 лет назад зародилось земледелие, в результате человеческой деятельности скорость исчезновения видов возросла в миллионы раз и предполагается, что такая тенденция сохранится в ближайшие десятилетия. </a:t>
            </a:r>
            <a:endParaRPr lang="ru-RU" sz="28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Окружающая среда-</a:t>
            </a:r>
            <a:r>
              <a:rPr lang="ru-RU" sz="3600" dirty="0" smtClean="0">
                <a:solidFill>
                  <a:schemeClr val="accent5">
                    <a:lumMod val="25000"/>
                  </a:schemeClr>
                </a:solidFill>
              </a:rPr>
              <a:t>– вся среда обитания и производственная деятельность человеческого общества, весь окружающий человека материальный мир, включая и природную и антропогенную среду.</a:t>
            </a:r>
            <a:endParaRPr lang="ru-RU" sz="36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39552" y="692697"/>
            <a:ext cx="7690048" cy="338437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История человеческого общества – это история взаимодействия человека с природой, процесс «обмена веществ» между ними.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611560" y="3356992"/>
            <a:ext cx="7618040" cy="3501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 последние 30 лет использовано столько ресурсов, сколько за всю</a:t>
            </a:r>
          </a:p>
          <a:p>
            <a:pPr>
              <a:buNone/>
            </a:pPr>
            <a:r>
              <a:rPr lang="ru-RU" dirty="0" smtClean="0"/>
              <a:t>историю человечества.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Истощение  и исчерпание ресурсов.</a:t>
            </a:r>
            <a:endParaRPr lang="ru-RU" dirty="0"/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5004048" y="4653136"/>
            <a:ext cx="1224136" cy="11521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Возникли две взаимосвязанные проблемы: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38570"/>
          </a:xfrm>
        </p:spPr>
        <p:txBody>
          <a:bodyPr/>
          <a:lstStyle/>
          <a:p>
            <a:pPr marL="514350" indent="-514350">
              <a:buNone/>
            </a:pPr>
            <a:r>
              <a:rPr lang="ru-RU" sz="3600" dirty="0" smtClean="0"/>
              <a:t>1)Рационального использования природных ресурсов;</a:t>
            </a:r>
          </a:p>
          <a:p>
            <a:pPr marL="514350" indent="-514350">
              <a:buNone/>
            </a:pPr>
            <a:endParaRPr lang="ru-RU" sz="3600" dirty="0" smtClean="0"/>
          </a:p>
          <a:p>
            <a:pPr marL="514350" indent="-514350">
              <a:buNone/>
            </a:pPr>
            <a:r>
              <a:rPr lang="ru-RU" sz="3600" dirty="0" smtClean="0"/>
              <a:t>2) Охраны окружающей среды от загрязнения.</a:t>
            </a:r>
          </a:p>
          <a:p>
            <a:pPr marL="514350" indent="-514350">
              <a:buAutoNum type="arabicParenR"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9344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chemeClr val="tx1"/>
                </a:solidFill>
              </a:rPr>
              <a:t>Природопользование</a:t>
            </a:r>
            <a:r>
              <a:rPr lang="ru-RU" sz="3600" b="1" dirty="0" smtClean="0">
                <a:solidFill>
                  <a:schemeClr val="tx1"/>
                </a:solidFill>
              </a:rPr>
              <a:t> – совокупность мер, предпринимаемых обществом с целью изучения, охраны, освоения и преобразования окружающей среды.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3309942"/>
          </a:xfrm>
        </p:spPr>
        <p:txBody>
          <a:bodyPr/>
          <a:lstStyle/>
          <a:p>
            <a:pPr>
              <a:buNone/>
            </a:pPr>
            <a:r>
              <a:rPr lang="ru-RU" sz="3200" u="sng" dirty="0" smtClean="0">
                <a:solidFill>
                  <a:srgbClr val="FF0000"/>
                </a:solidFill>
              </a:rPr>
              <a:t>Природопользование может быть: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- рациональным (разумным)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- нерациональным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Почему географическая среда – необходимое условие жизни и деятельности общества?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2500306"/>
            <a:ext cx="8015286" cy="352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Географической средой называется та часть</a:t>
            </a:r>
          </a:p>
          <a:p>
            <a:pPr>
              <a:buNone/>
            </a:pPr>
            <a:r>
              <a:rPr lang="ru-RU" sz="2800" dirty="0" smtClean="0"/>
              <a:t>природы, с которой человеческое общество</a:t>
            </a:r>
          </a:p>
          <a:p>
            <a:pPr>
              <a:buNone/>
            </a:pPr>
            <a:r>
              <a:rPr lang="ru-RU" sz="2800" dirty="0" smtClean="0"/>
              <a:t>непосредственно взаимодействует в своей</a:t>
            </a:r>
          </a:p>
          <a:p>
            <a:pPr>
              <a:buNone/>
            </a:pPr>
            <a:r>
              <a:rPr lang="ru-RU" sz="2800" dirty="0" smtClean="0"/>
              <a:t>жизни и производственной деятельности</a:t>
            </a:r>
          </a:p>
          <a:p>
            <a:pPr>
              <a:buNone/>
            </a:pPr>
            <a:r>
              <a:rPr lang="ru-RU" sz="2800" dirty="0" smtClean="0"/>
              <a:t>на данном этапе исторического развития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8" name="Picture 8" descr="http://xreferat.ru/image/112/1307470166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848872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835292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301208"/>
            <a:ext cx="7704856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4438" y="188913"/>
            <a:ext cx="3887787" cy="863600"/>
          </a:xfrm>
          <a:prstGeom prst="rect">
            <a:avLst/>
          </a:prstGeom>
          <a:solidFill>
            <a:schemeClr val="tx2">
              <a:lumMod val="2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взаимодействия человека и природы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916113"/>
            <a:ext cx="3024187" cy="865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Экологическая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40425" y="1855788"/>
            <a:ext cx="3024188" cy="865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Экономическая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2787650"/>
            <a:ext cx="3024187" cy="20161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сохранение, охрана, восстановление  природных богатств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0425" y="2720975"/>
            <a:ext cx="3024188" cy="2076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потребление природных богатств, как восполнимых,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и невосполнимых, проявляющаяся в загрязнении,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истощении и разрушении</a:t>
            </a:r>
          </a:p>
        </p:txBody>
      </p:sp>
      <p:cxnSp>
        <p:nvCxnSpPr>
          <p:cNvPr id="9" name="Прямая со стрелкой 8"/>
          <p:cNvCxnSpPr>
            <a:stCxn id="2" idx="2"/>
            <a:endCxn id="3" idx="0"/>
          </p:cNvCxnSpPr>
          <p:nvPr/>
        </p:nvCxnSpPr>
        <p:spPr>
          <a:xfrm flipH="1">
            <a:off x="1692275" y="1052513"/>
            <a:ext cx="2735263" cy="8636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  <a:endCxn id="4" idx="0"/>
          </p:cNvCxnSpPr>
          <p:nvPr/>
        </p:nvCxnSpPr>
        <p:spPr>
          <a:xfrm>
            <a:off x="4427538" y="1052513"/>
            <a:ext cx="3024187" cy="803275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1513" y="1887538"/>
            <a:ext cx="2728912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875" y="4070350"/>
            <a:ext cx="2778125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2813" y="4835525"/>
            <a:ext cx="29718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4852988"/>
            <a:ext cx="3011487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63" y="928688"/>
            <a:ext cx="2232025" cy="107156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Обожествление природы, бережное  к ней отношение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786063" y="1428750"/>
            <a:ext cx="714375" cy="1588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3500438" y="1000125"/>
            <a:ext cx="2071687" cy="1000125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Истребление природы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5063" y="1000125"/>
            <a:ext cx="2232025" cy="1000125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Сохранение оставшегося и восстановление уничтоженного</a:t>
            </a:r>
          </a:p>
        </p:txBody>
      </p:sp>
      <p:cxnSp>
        <p:nvCxnSpPr>
          <p:cNvPr id="8" name="Прямая со стрелкой 7"/>
          <p:cNvCxnSpPr>
            <a:stCxn id="6" idx="3"/>
            <a:endCxn id="7" idx="1"/>
          </p:cNvCxnSpPr>
          <p:nvPr/>
        </p:nvCxnSpPr>
        <p:spPr>
          <a:xfrm>
            <a:off x="5572125" y="1500188"/>
            <a:ext cx="642938" cy="1587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0825" y="241300"/>
            <a:ext cx="8642350" cy="5762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Историческая линия, характеризующая взаимодействие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 человека и природы.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7213" y="5805488"/>
            <a:ext cx="8194675" cy="792162"/>
          </a:xfrm>
          <a:prstGeom prst="rect">
            <a:avLst/>
          </a:prstGeom>
          <a:solidFill>
            <a:schemeClr val="tx2">
              <a:lumMod val="25000"/>
            </a:schemeClr>
          </a:solidFill>
          <a:ln w="38100">
            <a:solidFill>
              <a:srgbClr val="83B8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Природа без человека может развиваться, а человек без природы прекратит свое существование.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85762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3929063"/>
            <a:ext cx="24669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3929063"/>
            <a:ext cx="24288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2071688"/>
            <a:ext cx="24288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50" y="2071688"/>
            <a:ext cx="25003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50" y="2071688"/>
            <a:ext cx="2535238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Поэтому у человечества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u="sng" dirty="0" smtClean="0">
                <a:solidFill>
                  <a:schemeClr val="tx1"/>
                </a:solidFill>
              </a:rPr>
              <a:t>два пути </a:t>
            </a:r>
            <a:r>
              <a:rPr lang="ru-RU" dirty="0" smtClean="0">
                <a:solidFill>
                  <a:schemeClr val="tx1"/>
                </a:solidFill>
              </a:rPr>
              <a:t>освоения планеты: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381512"/>
          </a:xfrm>
        </p:spPr>
        <p:txBody>
          <a:bodyPr/>
          <a:lstStyle/>
          <a:p>
            <a:pPr marL="514350" indent="-514350">
              <a:buNone/>
            </a:pPr>
            <a:r>
              <a:rPr lang="ru-RU" u="sng" dirty="0" smtClean="0"/>
              <a:t>1)ЭКСТЕНСИВНЫЙ ПУТЬ </a:t>
            </a:r>
            <a:r>
              <a:rPr lang="ru-RU" dirty="0" smtClean="0"/>
              <a:t>– вовлечение в хозяйство новых территорий и дешёвых природных ресурсов.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u="sng" dirty="0" smtClean="0"/>
              <a:t>2) ИНТЕНСИВНЫЙ ПУТЬ </a:t>
            </a:r>
            <a:r>
              <a:rPr lang="ru-RU" dirty="0" smtClean="0"/>
              <a:t>– более полная переработка сырья, повторное использование использованных отходов производств и потребления, применение малоотходной технологии.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764704"/>
            <a:ext cx="69847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«Я сорвал цветок – и он увял. Я поймал мотылька – и он умер у меня на ладони. И тогда я понял, что прикоснуться к красоте можно только сердцем»</a:t>
            </a:r>
            <a:endParaRPr lang="ru-RU" sz="4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9036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err="1" smtClean="0"/>
              <a:t>дз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стр</a:t>
            </a:r>
            <a:r>
              <a:rPr lang="ru-RU" sz="6000" b="1" dirty="0" smtClean="0"/>
              <a:t> 25-28</a:t>
            </a:r>
          </a:p>
          <a:p>
            <a:r>
              <a:rPr lang="ru-RU" sz="6000" b="1" dirty="0" smtClean="0"/>
              <a:t>Подготовить сообщение : главные источники загрязнения компонентов ГО</a:t>
            </a:r>
            <a:endParaRPr lang="ru-RU" sz="60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2357454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Спасибо за урок.</a:t>
            </a:r>
            <a:endParaRPr lang="ru-RU" sz="80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3240360"/>
          </a:xfrm>
        </p:spPr>
        <p:txBody>
          <a:bodyPr/>
          <a:lstStyle/>
          <a:p>
            <a:pPr algn="l"/>
            <a:r>
              <a:rPr lang="ru-RU" sz="2800" b="1" dirty="0" smtClean="0"/>
              <a:t>1. Среда обитания</a:t>
            </a:r>
            <a:br>
              <a:rPr lang="ru-RU" sz="2800" b="1" dirty="0" smtClean="0"/>
            </a:br>
            <a:r>
              <a:rPr lang="ru-RU" sz="2800" b="1" dirty="0" smtClean="0"/>
              <a:t>2. Источник ресурсов</a:t>
            </a:r>
            <a:br>
              <a:rPr lang="ru-RU" sz="2800" b="1" dirty="0" smtClean="0"/>
            </a:br>
            <a:r>
              <a:rPr lang="ru-RU" sz="2800" b="1" dirty="0" smtClean="0"/>
              <a:t>3. Влияние на здоровье и настроение</a:t>
            </a:r>
            <a:br>
              <a:rPr lang="ru-RU" sz="2800" b="1" dirty="0" smtClean="0"/>
            </a:br>
            <a:r>
              <a:rPr lang="ru-RU" sz="2800" b="1" dirty="0" smtClean="0"/>
              <a:t>4. мы часть природы</a:t>
            </a:r>
            <a:br>
              <a:rPr lang="ru-RU" sz="2800" b="1" dirty="0" smtClean="0"/>
            </a:br>
            <a:endParaRPr lang="ru-RU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340768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/>
              <a:t>Географической средой называется та часть природы, с которой человеческое общество непосредственно взаимодействует в своей жизни и производственной деятельности</a:t>
            </a:r>
          </a:p>
          <a:p>
            <a:pPr>
              <a:buNone/>
            </a:pPr>
            <a:r>
              <a:rPr lang="ru-RU" sz="2800" b="1" dirty="0" smtClean="0"/>
              <a:t>на данном этапе исторического развития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0770" name="Picture 2" descr="http://v-duck.ru/files/image/aHR0cDovLzVrbGFzcy5uZXQvZGF0YXMvZ2VvZ3JhZmlqYS9HZW9ncmFmaWphLXByaXJvZG55ZS1rb21wbGVrc3kvMDAwOS0wMDktR2xvYmFsbnlqLVBLLWdlb2dyYWZpY2hlc2thamEtb2JvbG9jaGthLmpwZw=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900igr.net/datas/geografija/Obolochka/0006-006-Mezhdu-obolochkami-Zemli-proiskhodit-slozhnoe-vzaimodejstvie-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1794" name="Picture 2" descr="Недвижимость в Омске Покупка квартиры в Омске на вторичном рынк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42" name="Picture 2" descr="1366x768 дороги, огни, мост, ночь, розвилки, япония, свет, город картинки на рабочий стол обои фото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237</TotalTime>
  <Words>519</Words>
  <Application>Microsoft Office PowerPoint</Application>
  <PresentationFormat>Экран (4:3)</PresentationFormat>
  <Paragraphs>78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38</vt:i4>
      </vt:variant>
    </vt:vector>
  </HeadingPairs>
  <TitlesOfParts>
    <vt:vector size="49" baseType="lpstr">
      <vt:lpstr>Тема1</vt:lpstr>
      <vt:lpstr>Вершина горы</vt:lpstr>
      <vt:lpstr>Равновесие</vt:lpstr>
      <vt:lpstr>Пиксел</vt:lpstr>
      <vt:lpstr>План</vt:lpstr>
      <vt:lpstr>Палитра</vt:lpstr>
      <vt:lpstr>Профиль</vt:lpstr>
      <vt:lpstr>Трава</vt:lpstr>
      <vt:lpstr>Точки</vt:lpstr>
      <vt:lpstr>Текстура</vt:lpstr>
      <vt:lpstr>Кимоно</vt:lpstr>
      <vt:lpstr>Взаимодействие общества и природы</vt:lpstr>
      <vt:lpstr>Цели: 1.  Сформировать понятия:  географическая среда, природопользование 2. определить степень воздействия общества на географическую среду 3.Продолжить формирование умений характеризовать объекты  на основе  карт, текста, статистического материала 4. Формировать экологическое мышление учащихся</vt:lpstr>
      <vt:lpstr>Почему географическая среда – необходимое условие жизни и деятельности общества?</vt:lpstr>
      <vt:lpstr>1. Среда обитания 2. Источник ресурсов 3. Влияние на здоровье и настроение 4. мы часть природы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Состояние природной среды бывает</vt:lpstr>
      <vt:lpstr>Стр 27, пример 1,2 % антропогенных ландшафтов в мире и России </vt:lpstr>
      <vt:lpstr>Слайд 20</vt:lpstr>
      <vt:lpstr>Антропогенные ландшафты: </vt:lpstr>
      <vt:lpstr>Слайд 22</vt:lpstr>
      <vt:lpstr>Слайд 23</vt:lpstr>
      <vt:lpstr>Слайд 24</vt:lpstr>
      <vt:lpstr>Слайд 25</vt:lpstr>
      <vt:lpstr>Слайд 26</vt:lpstr>
      <vt:lpstr>История человеческого общества – это история взаимодействия человека с природой, процесс «обмена веществ» между ними.</vt:lpstr>
      <vt:lpstr>Возникли две взаимосвязанные проблемы:</vt:lpstr>
      <vt:lpstr>Природопользование – совокупность мер, предпринимаемых обществом с целью изучения, охраны, освоения и преобразования окружающей среды.</vt:lpstr>
      <vt:lpstr>Слайд 30</vt:lpstr>
      <vt:lpstr>Слайд 31</vt:lpstr>
      <vt:lpstr>Слайд 32</vt:lpstr>
      <vt:lpstr>Слайд 33</vt:lpstr>
      <vt:lpstr>Поэтому у человечества  два пути освоения планеты:</vt:lpstr>
      <vt:lpstr>Слайд 35</vt:lpstr>
      <vt:lpstr>Слайд 36</vt:lpstr>
      <vt:lpstr>Слайд 37</vt:lpstr>
      <vt:lpstr>Спасибо за урок.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общества и природы</dc:title>
  <dc:creator>1</dc:creator>
  <cp:lastModifiedBy>Nataliya</cp:lastModifiedBy>
  <cp:revision>15</cp:revision>
  <dcterms:created xsi:type="dcterms:W3CDTF">2013-03-04T08:37:01Z</dcterms:created>
  <dcterms:modified xsi:type="dcterms:W3CDTF">2014-11-07T16:38:25Z</dcterms:modified>
</cp:coreProperties>
</file>