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69" r:id="rId4"/>
    <p:sldId id="266" r:id="rId5"/>
    <p:sldId id="268" r:id="rId6"/>
    <p:sldId id="267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15DA-3814-42FA-AE33-04969B053A5D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9FAF2-8FE8-457E-9655-9B1D97E55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endParaRPr lang="ru-RU" sz="5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5400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Экология    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ледников</a:t>
            </a:r>
          </a:p>
          <a:p>
            <a:pPr algn="just">
              <a:buNone/>
            </a:pP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500042"/>
            <a:ext cx="564358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Bookman Old Style" panose="02050604050505020204" pitchFamily="18" charset="0"/>
              </a:rPr>
              <a:t>Аляска.</a:t>
            </a:r>
          </a:p>
          <a:p>
            <a:pPr algn="just"/>
            <a:endParaRPr lang="ru-RU" sz="3600" dirty="0">
              <a:latin typeface="Bookman Old Style" panose="02050604050505020204" pitchFamily="18" charset="0"/>
            </a:endParaRPr>
          </a:p>
          <a:p>
            <a:pPr algn="just"/>
            <a:r>
              <a:rPr lang="ru-RU" sz="3600" dirty="0" smtClean="0">
                <a:latin typeface="Bookman Old Style" panose="02050604050505020204" pitchFamily="18" charset="0"/>
              </a:rPr>
              <a:t>Около века назад ледник </a:t>
            </a:r>
            <a:r>
              <a:rPr lang="ru-RU" sz="3600" dirty="0" err="1" smtClean="0">
                <a:latin typeface="Bookman Old Style" panose="02050604050505020204" pitchFamily="18" charset="0"/>
              </a:rPr>
              <a:t>Муир</a:t>
            </a:r>
            <a:r>
              <a:rPr lang="ru-RU" sz="3600" dirty="0" smtClean="0">
                <a:latin typeface="Bookman Old Style" panose="02050604050505020204" pitchFamily="18" charset="0"/>
              </a:rPr>
              <a:t> достигал толщины 80 метров, простираясь в длину на 3 километра. В настоящее время от ледника практически ничего не осталось.</a:t>
            </a:r>
            <a:br>
              <a:rPr lang="ru-RU" sz="3600" dirty="0" smtClean="0">
                <a:latin typeface="Bookman Old Style" panose="02050604050505020204" pitchFamily="18" charset="0"/>
              </a:rPr>
            </a:br>
            <a:endParaRPr lang="ru-RU" sz="3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co-mir.net/img/2010/01/26/4b5f65ec0a4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023642" cy="37861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714752"/>
            <a:ext cx="785814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Гималаи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</a:t>
            </a:r>
            <a:r>
              <a:rPr lang="ru-RU" dirty="0" smtClean="0">
                <a:latin typeface="Bookman Old Style" panose="02050604050505020204" pitchFamily="18" charset="0"/>
              </a:rPr>
              <a:t>В </a:t>
            </a:r>
            <a:r>
              <a:rPr lang="ru-RU" dirty="0" smtClean="0">
                <a:latin typeface="Bookman Old Style" panose="02050604050505020204" pitchFamily="18" charset="0"/>
              </a:rPr>
              <a:t>западных районах индийского штата </a:t>
            </a:r>
            <a:r>
              <a:rPr lang="ru-RU" dirty="0" err="1" smtClean="0">
                <a:latin typeface="Bookman Old Style" panose="02050604050505020204" pitchFamily="18" charset="0"/>
              </a:rPr>
              <a:t>Химачал-Прадеш</a:t>
            </a:r>
            <a:r>
              <a:rPr lang="ru-RU" dirty="0" smtClean="0">
                <a:latin typeface="Bookman Old Style" panose="02050604050505020204" pitchFamily="18" charset="0"/>
              </a:rPr>
              <a:t> ледник отступает каждый год почти на метр. За последние 10 лет толщина некоторых ледников сократилась почти вдвое. По некоторым сведениям ледники Тибета, Гималаев, включая Эверест, могут исчезнуть к 2035 году. </a:t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dirty="0" smtClean="0">
                <a:latin typeface="Bookman Old Style" panose="02050604050505020204" pitchFamily="18" charset="0"/>
              </a:rPr>
              <a:t>     На </a:t>
            </a:r>
            <a:r>
              <a:rPr lang="ru-RU" dirty="0" smtClean="0">
                <a:latin typeface="Bookman Old Style" panose="02050604050505020204" pitchFamily="18" charset="0"/>
              </a:rPr>
              <a:t>берегах рек, берущих своё начало в Гималаях, живут миллиарды человек, поэтому последствия исчезновения Гималайских ледником могут быть катастрофическими.</a:t>
            </a:r>
            <a:br>
              <a:rPr lang="ru-RU" dirty="0" smtClean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eco-mir.net/img/2010/01/26/4b5f65f1586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005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500569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Килиманджаро в феврале 1993 (слева) </a:t>
            </a:r>
            <a:r>
              <a:rPr lang="ru-RU" sz="1600" b="1" dirty="0" smtClean="0"/>
              <a:t>                   и  </a:t>
            </a:r>
            <a:r>
              <a:rPr lang="ru-RU" sz="1600" b="1" dirty="0" smtClean="0"/>
              <a:t>феврале 2003 (справа) года</a:t>
            </a:r>
            <a:br>
              <a:rPr lang="ru-RU" sz="1600" b="1" dirty="0" smtClean="0"/>
            </a:br>
            <a:r>
              <a:rPr lang="ru-RU" sz="1600" dirty="0" smtClean="0">
                <a:latin typeface="Bookman Old Style" panose="02050604050505020204" pitchFamily="18" charset="0"/>
              </a:rPr>
              <a:t>Высочайшая </a:t>
            </a:r>
            <a:r>
              <a:rPr lang="ru-RU" sz="1600" dirty="0" smtClean="0">
                <a:latin typeface="Bookman Old Style" panose="02050604050505020204" pitchFamily="18" charset="0"/>
              </a:rPr>
              <a:t>вершина Африки - Килиманджаро тоже очень быстро "избавляется" от своих льдов. Снежная шапка на Килиманджаро сформировалась 11000 лет назад. Её "благополучное существование" было нарушено относительно недавно. С 1912 года Килиманджаро потеряла 85% своих снежных запасов. Некоторые участки ледника этой великой Африканской горы каждый год отступают на 1 метр, угрожая в будущем оставить миллионы людей без пресной воды.</a:t>
            </a:r>
            <a:br>
              <a:rPr lang="ru-RU" sz="1600" dirty="0" smtClean="0">
                <a:latin typeface="Bookman Old Style" panose="02050604050505020204" pitchFamily="18" charset="0"/>
              </a:rPr>
            </a:br>
            <a:r>
              <a:rPr lang="ru-RU" sz="1600" dirty="0" smtClean="0">
                <a:latin typeface="Bookman Old Style" panose="02050604050505020204" pitchFamily="18" charset="0"/>
              </a:rPr>
              <a:t>Учёные считают, что последний Африканский ледник исчезнет в течение ближайших 20 лет.</a:t>
            </a:r>
            <a:br>
              <a:rPr lang="ru-RU" sz="1600" dirty="0" smtClean="0">
                <a:latin typeface="Bookman Old Style" panose="020506040505050202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eco-mir.net/img/2010/01/26/4b5f65f53a9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45720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549676"/>
            <a:ext cx="8676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Ледниковый национальный парк в 1938 и 2005 годах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dirty="0" smtClean="0">
                <a:latin typeface="Bookman Old Style" panose="02050604050505020204" pitchFamily="18" charset="0"/>
              </a:rPr>
              <a:t>Этому </a:t>
            </a:r>
            <a:r>
              <a:rPr lang="ru-RU" dirty="0" smtClean="0">
                <a:latin typeface="Bookman Old Style" panose="02050604050505020204" pitchFamily="18" charset="0"/>
              </a:rPr>
              <a:t>Национальному парку в Монтане (США) скоро придётся придумывать новое название. Из 98 км2 площади парка, ранее покрытой ледниками осталось, только 25%. Учёные полагают, что к 2030 году в национальном парке ледников больше не останется.</a:t>
            </a:r>
            <a:br>
              <a:rPr lang="ru-RU" dirty="0" smtClean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eco-mir.net/img/2010/01/26/4b5f65f36be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507233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103674"/>
            <a:ext cx="8964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Исчезающий ледник </a:t>
            </a:r>
            <a:r>
              <a:rPr lang="ru-RU" dirty="0" err="1" smtClean="0">
                <a:latin typeface="Bookman Old Style" panose="02050604050505020204" pitchFamily="18" charset="0"/>
              </a:rPr>
              <a:t>Чакалтайя</a:t>
            </a:r>
            <a:r>
              <a:rPr lang="ru-RU" dirty="0" smtClean="0">
                <a:latin typeface="Bookman Old Style" panose="02050604050505020204" pitchFamily="18" charset="0"/>
              </a:rPr>
              <a:t/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dirty="0" smtClean="0">
                <a:latin typeface="Bookman Old Style" panose="02050604050505020204" pitchFamily="18" charset="0"/>
              </a:rPr>
              <a:t/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dirty="0" smtClean="0">
                <a:latin typeface="Bookman Old Style" panose="02050604050505020204" pitchFamily="18" charset="0"/>
              </a:rPr>
              <a:t>Ледники Анд исчезают также очень быстро. По расчётам учёных ледники Анд в Боливии исчезнут к 2015 году.</a:t>
            </a:r>
            <a:br>
              <a:rPr lang="ru-RU" dirty="0" smtClean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СПАСИБО ЗА ВНИМАНИЕ!</a:t>
            </a:r>
            <a:endParaRPr lang="ru-RU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www.eco-mir.net/img/2010/01/26/4b5f65e311d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928662" y="785794"/>
            <a:ext cx="55721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Тающие ледники являются самым наглядным свидетельством происходящего глобального потепления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4392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     Около </a:t>
            </a:r>
            <a:r>
              <a:rPr lang="ru-RU" dirty="0" smtClean="0">
                <a:latin typeface="Bookman Old Style" panose="02050604050505020204" pitchFamily="18" charset="0"/>
              </a:rPr>
              <a:t>75-80% речного стока в регионах происходит за счет ледников и вечной мерзлоты, и с отступлением ледника приток воды ухудшается, что ставит под угрозу экономику сельского хозяйства. </a:t>
            </a:r>
            <a:r>
              <a:rPr lang="ru-RU" dirty="0" smtClean="0">
                <a:latin typeface="Bookman Old Style" panose="02050604050505020204" pitchFamily="18" charset="0"/>
              </a:rPr>
              <a:t>  Проблемы </a:t>
            </a:r>
            <a:r>
              <a:rPr lang="ru-RU" dirty="0" smtClean="0">
                <a:latin typeface="Bookman Old Style" panose="02050604050505020204" pitchFamily="18" charset="0"/>
              </a:rPr>
              <a:t>водоснабжения также потенциально могут дестабилизировать политическую ситуацию в регионе, так как многие из рек являются трансграничными, ледники в одном государстве являются источником воды для рек в другом.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3068960"/>
            <a:ext cx="3635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      О</a:t>
            </a:r>
            <a:r>
              <a:rPr lang="ru-RU" dirty="0" smtClean="0">
                <a:latin typeface="Bookman Old Style" panose="02050604050505020204" pitchFamily="18" charset="0"/>
              </a:rPr>
              <a:t>тступление </a:t>
            </a:r>
            <a:r>
              <a:rPr lang="ru-RU" dirty="0" smtClean="0">
                <a:latin typeface="Bookman Old Style" panose="02050604050505020204" pitchFamily="18" charset="0"/>
              </a:rPr>
              <a:t>ледника приводит к развитию ледниковых озер, </a:t>
            </a:r>
            <a:r>
              <a:rPr lang="ru-RU" dirty="0" err="1" smtClean="0">
                <a:latin typeface="Bookman Old Style" panose="02050604050505020204" pitchFamily="18" charset="0"/>
              </a:rPr>
              <a:t>заплотиненных</a:t>
            </a:r>
            <a:r>
              <a:rPr lang="ru-RU" dirty="0" smtClean="0">
                <a:latin typeface="Bookman Old Style" panose="02050604050505020204" pitchFamily="18" charset="0"/>
              </a:rPr>
              <a:t> нестабильными моренами. </a:t>
            </a:r>
            <a:r>
              <a:rPr lang="ru-RU" dirty="0" smtClean="0">
                <a:latin typeface="Bookman Old Style" panose="02050604050505020204" pitchFamily="18" charset="0"/>
              </a:rPr>
              <a:t>     Эти </a:t>
            </a:r>
            <a:r>
              <a:rPr lang="ru-RU" dirty="0" smtClean="0">
                <a:latin typeface="Bookman Old Style" panose="02050604050505020204" pitchFamily="18" charset="0"/>
              </a:rPr>
              <a:t>озера изливаются с катастрофическими последствиями, а последующие потоки мусора представляют серьезную опасность жителей</a:t>
            </a:r>
            <a:r>
              <a:rPr lang="ru-RU" dirty="0" smtClean="0">
                <a:latin typeface="Bookman Old Style" panose="02050604050505020204" pitchFamily="18" charset="0"/>
              </a:rPr>
              <a:t>.  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1124744"/>
            <a:ext cx="788436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Глобальное потепление.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Нагреваясь энергией Солнца, поверхность Земли возвращает в атмосферу в среднем эквивалентное количество энергии. Но в последнее столетие наблюдается дисбаланс в соотношение поглощаемой и отраженной энергии. Процессы происходящие сегодня на поверхности Земли и в атмосфере, связаны с повышенным содержанием в природе газов, которые были названы "парниковыми". К таким газам относятся диоксид углерода, метан, оксид азота и водяной пар. Сейчас к ним добавились антропогенные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хлорфторуглероды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(ХФУ).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 rot="10800000" flipV="1">
            <a:off x="1088841" y="1084094"/>
            <a:ext cx="676875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    Данные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ООН показывают на первом месте из  всех видов стихийных бедствий по числу погибших –это наводнения и цунами, на втором - (землетрясения, извержения вулканов и пр.).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anose="02050604050505020204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Из-за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подъема уровня Мирового океана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на 1-2 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вследствие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таяния полярных льдов, могут произойти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колоссальные затопления, что вызовет в свою очередь необходимость переселения до 1 млрд человек. Возрастает ущерб, наносимый стихийными бедствиями мировому хозяйству.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62709"/>
            <a:ext cx="8572528" cy="64633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Из-за потепления климата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Ледовый покров Арктики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может сократится на 15%. 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роанализировав спутниковые данные за период с 1978 по 1995г. установлено, что за эти годы площадь плавучих льдов в Северном Ледовитом океане сократилась примерно на 5,7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%.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На острове Гренландия, который казался неуязвимым для глобального потепления, растет гигантская трещина. В длину она протянулась на 13 км, в ширину — почти на километр. Ученые считают, что это станет началом конца ледникового щита Гренландии. </a:t>
            </a:r>
            <a:endParaRPr kumimoji="0" lang="ru-RU" i="0" u="none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Ледник на Аляске (1914год и 2004 год)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Тают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 ледовые покровы в гор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ах Южной Америки. Ледник Упсала в Аргентине был одним из самых больших ледников Южной Америки.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Ледник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Роун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Валаис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, Швейцария поднялся вверх на 450 метров.(1959,2001)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Две самые высокие точки Африки - Килиманджаро и Кения почти лишились ледникового покрова. Килиманджаро потеряла 82% своей ледяной «шапки». Кения потеряла 92%. Обе горы можно считать стратегическими точками Африки - их ледниками питаются большинство рек континента, в том числе крупнейшие - Конго и Нил. А когда ледники растают, подпитка резко уменьшится, и реки частично обмелеют, а большей частью пересохнут. В частности, одна из основных причин таяния ледников - вырубка леса. Из-за уменьшения лесных массивов в атмосферу выделяется меньше влаги, восполняющей толщи ледника.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eco-mir.net/img/2010/01/26/4b5f65e697d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2822" cy="46434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Bookman Old Style" panose="02050604050505020204" pitchFamily="18" charset="0"/>
              </a:rPr>
              <a:t>Маттерхорн</a:t>
            </a:r>
            <a:r>
              <a:rPr lang="ru-RU" dirty="0" smtClean="0">
                <a:latin typeface="Bookman Old Style" panose="02050604050505020204" pitchFamily="18" charset="0"/>
              </a:rPr>
              <a:t>. Фото слева сделано в 1960 году, справа - в настоящие дни.</a:t>
            </a:r>
            <a:br>
              <a:rPr lang="ru-RU" dirty="0" smtClean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632" y="4643446"/>
            <a:ext cx="8390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Эта горная вершина Альп, высотой 4478 метров, располагается на границе Италии и Швейцарии. С момента начала наблюдений исчезло около половины ледников этой величайшей вершины Европы. </a:t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dirty="0" smtClean="0">
                <a:latin typeface="Bookman Old Style" panose="02050604050505020204" pitchFamily="18" charset="0"/>
              </a:rPr>
              <a:t>В ледниках Альп заключено 40% запасов пресной воды Европы, поэтому Альпы называют "водонапорной башней" Европы. Исчезновение ледников Альп может повлечь неприятные последствия для всей Европы.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eco-mir.net/img/2010/01/26/4b5f65e872a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2536" cy="50720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5429264"/>
            <a:ext cx="3357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Ледник </a:t>
            </a:r>
            <a:r>
              <a:rPr lang="ru-RU" sz="2000" dirty="0" err="1" smtClean="0"/>
              <a:t>Муир</a:t>
            </a:r>
            <a:r>
              <a:rPr lang="ru-RU" sz="2000" dirty="0" smtClean="0"/>
              <a:t> (1949 год)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eco-mir.net/img/2010/01/26/4b5f65ea364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693383" cy="5429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5643578"/>
            <a:ext cx="2816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Ледник </a:t>
            </a:r>
            <a:r>
              <a:rPr lang="ru-RU" sz="2000" dirty="0" err="1" smtClean="0"/>
              <a:t>Муир</a:t>
            </a:r>
            <a:r>
              <a:rPr lang="ru-RU" sz="2000" dirty="0" smtClean="0"/>
              <a:t> (2004 год)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594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Лара</cp:lastModifiedBy>
  <cp:revision>17</cp:revision>
  <dcterms:created xsi:type="dcterms:W3CDTF">2012-12-25T06:16:13Z</dcterms:created>
  <dcterms:modified xsi:type="dcterms:W3CDTF">2014-11-07T18:34:54Z</dcterms:modified>
</cp:coreProperties>
</file>