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2" r:id="rId3"/>
    <p:sldId id="258" r:id="rId4"/>
    <p:sldId id="283" r:id="rId5"/>
    <p:sldId id="259" r:id="rId6"/>
    <p:sldId id="260" r:id="rId7"/>
    <p:sldId id="307" r:id="rId8"/>
    <p:sldId id="261" r:id="rId9"/>
    <p:sldId id="262" r:id="rId10"/>
    <p:sldId id="300" r:id="rId11"/>
    <p:sldId id="267" r:id="rId12"/>
    <p:sldId id="268" r:id="rId13"/>
    <p:sldId id="311" r:id="rId14"/>
    <p:sldId id="275" r:id="rId15"/>
    <p:sldId id="276" r:id="rId16"/>
    <p:sldId id="304" r:id="rId17"/>
    <p:sldId id="305" r:id="rId18"/>
    <p:sldId id="306" r:id="rId19"/>
    <p:sldId id="312" r:id="rId20"/>
    <p:sldId id="303" r:id="rId21"/>
    <p:sldId id="309" r:id="rId22"/>
    <p:sldId id="269" r:id="rId23"/>
    <p:sldId id="265" r:id="rId24"/>
    <p:sldId id="284" r:id="rId25"/>
    <p:sldId id="285" r:id="rId26"/>
    <p:sldId id="273" r:id="rId27"/>
    <p:sldId id="270" r:id="rId28"/>
    <p:sldId id="271" r:id="rId29"/>
    <p:sldId id="263" r:id="rId30"/>
    <p:sldId id="266" r:id="rId31"/>
    <p:sldId id="272" r:id="rId32"/>
    <p:sldId id="277" r:id="rId33"/>
    <p:sldId id="278" r:id="rId34"/>
    <p:sldId id="310" r:id="rId35"/>
    <p:sldId id="294" r:id="rId36"/>
    <p:sldId id="308" r:id="rId37"/>
    <p:sldId id="295" r:id="rId38"/>
    <p:sldId id="296" r:id="rId39"/>
    <p:sldId id="297" r:id="rId40"/>
    <p:sldId id="298" r:id="rId41"/>
    <p:sldId id="279" r:id="rId42"/>
    <p:sldId id="280" r:id="rId43"/>
    <p:sldId id="281" r:id="rId44"/>
    <p:sldId id="286" r:id="rId45"/>
    <p:sldId id="287" r:id="rId46"/>
    <p:sldId id="288" r:id="rId47"/>
    <p:sldId id="289" r:id="rId48"/>
    <p:sldId id="290" r:id="rId49"/>
    <p:sldId id="291" r:id="rId50"/>
    <p:sldId id="292" r:id="rId51"/>
    <p:sldId id="293" r:id="rId52"/>
    <p:sldId id="301"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4CEDEFF8-1B52-4470-B914-08BD46C7496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4CEDEFF8-1B52-4470-B914-08BD46C749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69767DD-2584-4AA8-B8C4-ACE8251AEE0F}" type="datetimeFigureOut">
              <a:rPr lang="ru-RU" smtClean="0"/>
              <a:pPr/>
              <a:t>22.01.2015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EDEFF8-1B52-4470-B914-08BD46C749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69767DD-2584-4AA8-B8C4-ACE8251AEE0F}" type="datetimeFigureOut">
              <a:rPr lang="ru-RU" smtClean="0"/>
              <a:pPr/>
              <a:t>22.01.2015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CEDEFF8-1B52-4470-B914-08BD46C749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print"/>
          <a:srcRect/>
          <a:stretch>
            <a:fillRect/>
          </a:stretch>
        </p:blipFill>
        <p:spPr bwMode="auto">
          <a:xfrm>
            <a:off x="0" y="0"/>
            <a:ext cx="8892480" cy="3429024"/>
          </a:xfrm>
          <a:prstGeom prst="rect">
            <a:avLst/>
          </a:prstGeom>
          <a:noFill/>
          <a:ln w="9525">
            <a:noFill/>
            <a:miter lim="800000"/>
            <a:headEnd/>
            <a:tailEnd/>
          </a:ln>
        </p:spPr>
      </p:pic>
      <p:sp>
        <p:nvSpPr>
          <p:cNvPr id="3" name="Прямоугольник 2"/>
          <p:cNvSpPr/>
          <p:nvPr/>
        </p:nvSpPr>
        <p:spPr>
          <a:xfrm rot="10800000" flipV="1">
            <a:off x="827584" y="3933056"/>
            <a:ext cx="7128792" cy="2616101"/>
          </a:xfrm>
          <a:prstGeom prst="rect">
            <a:avLst/>
          </a:prstGeom>
          <a:scene3d>
            <a:camera prst="perspectiveBelow"/>
            <a:lightRig rig="threePt" dir="t"/>
          </a:scene3d>
        </p:spPr>
        <p:txBody>
          <a:bodyPr wrap="square">
            <a:spAutoFit/>
          </a:bodyPr>
          <a:lstStyle/>
          <a:p>
            <a:pPr algn="ctr"/>
            <a:r>
              <a:rPr lang="ru-RU" sz="7200" b="1" dirty="0" smtClean="0">
                <a:solidFill>
                  <a:srgbClr val="FF0000"/>
                </a:solidFill>
                <a:latin typeface="Monotype Corsiva" pitchFamily="66" charset="0"/>
              </a:rPr>
              <a:t>Бадминтон </a:t>
            </a:r>
            <a:r>
              <a:rPr lang="ru-RU" dirty="0" smtClean="0">
                <a:solidFill>
                  <a:srgbClr val="FF0000"/>
                </a:solidFill>
              </a:rPr>
              <a:t>.</a:t>
            </a:r>
            <a:endParaRPr lang="ru-RU" dirty="0" smtClean="0">
              <a:solidFill>
                <a:srgbClr val="FF0000"/>
              </a:solidFill>
            </a:endParaRPr>
          </a:p>
          <a:p>
            <a:endParaRPr lang="ru-RU" dirty="0" smtClean="0"/>
          </a:p>
          <a:p>
            <a:endParaRPr lang="ru-RU" dirty="0" smtClean="0"/>
          </a:p>
          <a:p>
            <a:pPr algn="ctr"/>
            <a:r>
              <a:rPr lang="ru-RU" sz="2800" dirty="0" smtClean="0"/>
              <a:t>Мельничук Елена Владимировна</a:t>
            </a:r>
          </a:p>
          <a:p>
            <a:pPr algn="ctr"/>
            <a:r>
              <a:rPr lang="ru-RU" sz="2800" dirty="0" smtClean="0"/>
              <a:t>   МБОУ СОШ№93.</a:t>
            </a:r>
            <a:endParaRPr lang="ru-RU"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3" end="3"/>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Ступени освоения техники:</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457200" y="1000108"/>
            <a:ext cx="7467600" cy="5473844"/>
          </a:xfrm>
        </p:spPr>
        <p:txBody>
          <a:bodyPr>
            <a:normAutofit lnSpcReduction="10000"/>
          </a:bodyPr>
          <a:lstStyle/>
          <a:p>
            <a:r>
              <a:rPr lang="ru-RU" dirty="0" smtClean="0"/>
              <a:t>Правильная имитация упражнения.</a:t>
            </a:r>
          </a:p>
          <a:p>
            <a:r>
              <a:rPr lang="ru-RU" dirty="0" smtClean="0"/>
              <a:t>Попадание по наброшенному волану при соблюдении техники. Особенно – ударной стороны ракетки.</a:t>
            </a:r>
          </a:p>
          <a:p>
            <a:r>
              <a:rPr lang="ru-RU" dirty="0" smtClean="0"/>
              <a:t>Отбивание волана в направлении партнера.</a:t>
            </a:r>
          </a:p>
          <a:p>
            <a:pPr algn="just"/>
            <a:r>
              <a:rPr lang="ru-RU" dirty="0" smtClean="0"/>
              <a:t>Точное отбивание партнеру (в руки, под правую или левую сторону для удара).</a:t>
            </a:r>
          </a:p>
          <a:p>
            <a:r>
              <a:rPr lang="ru-RU" dirty="0" smtClean="0"/>
              <a:t>Отбивание с подачи (партнер набрасывает волан подачей).</a:t>
            </a:r>
          </a:p>
          <a:p>
            <a:r>
              <a:rPr lang="ru-RU" dirty="0" smtClean="0"/>
              <a:t>Отбивание с других приемов игры.</a:t>
            </a:r>
          </a:p>
          <a:p>
            <a:r>
              <a:rPr lang="ru-RU" dirty="0" smtClean="0"/>
              <a:t>Применение в учебных и тренировочных играх.</a:t>
            </a:r>
          </a:p>
          <a:p>
            <a:endParaRPr lang="ru-RU" dirty="0"/>
          </a:p>
        </p:txBody>
      </p:sp>
      <p:pic>
        <p:nvPicPr>
          <p:cNvPr id="4" name="Рисунок 3"/>
          <p:cNvPicPr/>
          <p:nvPr/>
        </p:nvPicPr>
        <p:blipFill>
          <a:blip r:embed="rId2" cstate="print"/>
          <a:srcRect/>
          <a:stretch>
            <a:fillRect/>
          </a:stretch>
        </p:blipFill>
        <p:spPr bwMode="auto">
          <a:xfrm>
            <a:off x="7072330" y="5715016"/>
            <a:ext cx="1000132"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fontScale="90000"/>
          </a:bodyPr>
          <a:lstStyle/>
          <a:p>
            <a:pPr algn="ctr"/>
            <a:r>
              <a:rPr lang="ru-RU" dirty="0" smtClean="0"/>
              <a:t> </a:t>
            </a:r>
            <a:r>
              <a:rPr lang="ru-RU" sz="2800" dirty="0" smtClean="0">
                <a:solidFill>
                  <a:srgbClr val="C00000"/>
                </a:solidFill>
              </a:rPr>
              <a:t>Распределение материала по классам</a:t>
            </a:r>
            <a:endParaRPr lang="ru-RU" sz="2800" dirty="0">
              <a:solidFill>
                <a:srgbClr val="C00000"/>
              </a:solidFill>
            </a:endParaRPr>
          </a:p>
        </p:txBody>
      </p:sp>
      <p:sp>
        <p:nvSpPr>
          <p:cNvPr id="3" name="Содержимое 2"/>
          <p:cNvSpPr>
            <a:spLocks noGrp="1"/>
          </p:cNvSpPr>
          <p:nvPr>
            <p:ph idx="1"/>
          </p:nvPr>
        </p:nvSpPr>
        <p:spPr>
          <a:xfrm>
            <a:off x="457200" y="1000108"/>
            <a:ext cx="7467600" cy="5473844"/>
          </a:xfrm>
        </p:spPr>
        <p:txBody>
          <a:bodyPr>
            <a:normAutofit fontScale="70000" lnSpcReduction="20000"/>
          </a:bodyPr>
          <a:lstStyle/>
          <a:p>
            <a:r>
              <a:rPr lang="ru-RU" b="1" dirty="0" smtClean="0"/>
              <a:t>1–4-е классы</a:t>
            </a:r>
            <a:endParaRPr lang="ru-RU" dirty="0" smtClean="0"/>
          </a:p>
          <a:p>
            <a:r>
              <a:rPr lang="ru-RU" dirty="0" smtClean="0"/>
              <a:t>Упражнения и подвижные игры с воланом. Броски волана.</a:t>
            </a:r>
          </a:p>
          <a:p>
            <a:r>
              <a:rPr lang="ru-RU" b="1" dirty="0" smtClean="0"/>
              <a:t>5-й класс</a:t>
            </a:r>
            <a:endParaRPr lang="ru-RU" dirty="0" smtClean="0"/>
          </a:p>
          <a:p>
            <a:r>
              <a:rPr lang="ru-RU" dirty="0" smtClean="0"/>
              <a:t>Хват ракетки. Стойка игрока. Жонглирование открытой и закрытой стороной. Удары справа и слева (правильно попасть по волану и послать его за сетку). Удар снизу закрытой стороной (послать волан за сетку). Подача на технику (правильно выполнить и послать волан за сетку). Слабый удар сверху, с набрасывания. Упражнения и подвижные игры с бадминтонным инвентарем. Учебные и соревновательные игры по «Школьному бадминтону». Тактика игры в доступном объеме.</a:t>
            </a:r>
          </a:p>
          <a:p>
            <a:r>
              <a:rPr lang="ru-RU" b="1" dirty="0" smtClean="0"/>
              <a:t>6-й класс</a:t>
            </a:r>
            <a:endParaRPr lang="ru-RU" dirty="0" smtClean="0"/>
          </a:p>
          <a:p>
            <a:r>
              <a:rPr lang="ru-RU" dirty="0" smtClean="0"/>
              <a:t>Жонглирование поочередно открытой и закрытой стороной. Удары справа и слева, по низкой траектории. Удар снизу закрытой стороной (послать волан за сетку по низкой траектории). Подача за переднюю линию подачи (по прямой). Слабый удар сверху, с подачи.</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normAutofit fontScale="90000"/>
          </a:bodyPr>
          <a:lstStyle/>
          <a:p>
            <a:pPr algn="ctr"/>
            <a:r>
              <a:rPr lang="ru-RU" dirty="0" smtClean="0">
                <a:solidFill>
                  <a:srgbClr val="C00000"/>
                </a:solidFill>
              </a:rPr>
              <a:t>Распределение материала по классам</a:t>
            </a:r>
            <a:endParaRPr lang="ru-RU" dirty="0">
              <a:solidFill>
                <a:srgbClr val="C00000"/>
              </a:solidFill>
            </a:endParaRPr>
          </a:p>
        </p:txBody>
      </p:sp>
      <p:sp>
        <p:nvSpPr>
          <p:cNvPr id="3" name="Содержимое 2"/>
          <p:cNvSpPr>
            <a:spLocks noGrp="1"/>
          </p:cNvSpPr>
          <p:nvPr>
            <p:ph idx="1"/>
          </p:nvPr>
        </p:nvSpPr>
        <p:spPr>
          <a:xfrm>
            <a:off x="457200" y="928670"/>
            <a:ext cx="7467600" cy="5545282"/>
          </a:xfrm>
        </p:spPr>
        <p:txBody>
          <a:bodyPr>
            <a:normAutofit fontScale="55000" lnSpcReduction="20000"/>
          </a:bodyPr>
          <a:lstStyle/>
          <a:p>
            <a:r>
              <a:rPr lang="ru-RU" b="1" dirty="0" smtClean="0"/>
              <a:t>7-й класс</a:t>
            </a:r>
            <a:endParaRPr lang="ru-RU" dirty="0" smtClean="0"/>
          </a:p>
          <a:p>
            <a:r>
              <a:rPr lang="ru-RU" dirty="0" smtClean="0"/>
              <a:t>Удары справа и слева, по высокой траектории. Удар снизу открытой стороной. Подача в зону подачи. Удар сверху («смэш»), с набрасывания. Правила игры. Тактика игры в доступном объеме. Учебные и соревновательные игры.</a:t>
            </a:r>
          </a:p>
          <a:p>
            <a:r>
              <a:rPr lang="ru-RU" b="1" dirty="0" smtClean="0"/>
              <a:t>8-й класс</a:t>
            </a:r>
            <a:endParaRPr lang="ru-RU" dirty="0" smtClean="0"/>
          </a:p>
          <a:p>
            <a:r>
              <a:rPr lang="ru-RU" dirty="0" smtClean="0"/>
              <a:t>Жонглирование поочередно открытой и закрытой стороной левой рукой. Удар снизу с подачи (послать волан за сетку). Подача по низкой траектории. Удар сверху («смэш»), с подачи.</a:t>
            </a:r>
          </a:p>
          <a:p>
            <a:r>
              <a:rPr lang="ru-RU" b="1" dirty="0" smtClean="0"/>
              <a:t>9-й класс</a:t>
            </a:r>
            <a:endParaRPr lang="ru-RU" dirty="0" smtClean="0"/>
          </a:p>
          <a:p>
            <a:r>
              <a:rPr lang="ru-RU" dirty="0" smtClean="0"/>
              <a:t>Жонглирование поочередно открытой и закрытой стороной с перемещением. Удар снизу с подачи (посылая волан в сторону). Высоко-далекий удар сверху открытой стороной. Подача по низкой траектории к передней линии подачи. Удар сверху закрытой стороной.</a:t>
            </a:r>
          </a:p>
          <a:p>
            <a:r>
              <a:rPr lang="ru-RU" b="1" dirty="0" smtClean="0"/>
              <a:t>10-й класс</a:t>
            </a:r>
            <a:endParaRPr lang="ru-RU" dirty="0" smtClean="0"/>
          </a:p>
          <a:p>
            <a:r>
              <a:rPr lang="ru-RU" dirty="0" smtClean="0"/>
              <a:t>Удар снизу с подачи (посылая волан к задней линии). Подача по высокой траектории к задней линии подачи. Высоко-далекий удар сверху закрытой стороной. Удар сверху в прыжке, отталкиваясь двумя ногами.</a:t>
            </a:r>
          </a:p>
          <a:p>
            <a:r>
              <a:rPr lang="ru-RU" b="1" dirty="0" smtClean="0"/>
              <a:t>11-й класс</a:t>
            </a:r>
            <a:endParaRPr lang="ru-RU" dirty="0" smtClean="0"/>
          </a:p>
          <a:p>
            <a:r>
              <a:rPr lang="ru-RU" dirty="0" smtClean="0"/>
              <a:t>Совершенствование изученных ранее приемов игры и тактических действий. Подачи по углам зоны подачи. Удар сверху в прыжке, отталкиваясь одной ногой.</a:t>
            </a:r>
          </a:p>
          <a:p>
            <a:endParaRPr lang="ru-RU" dirty="0"/>
          </a:p>
        </p:txBody>
      </p:sp>
      <p:pic>
        <p:nvPicPr>
          <p:cNvPr id="4" name="Рисунок 3"/>
          <p:cNvPicPr/>
          <p:nvPr/>
        </p:nvPicPr>
        <p:blipFill>
          <a:blip r:embed="rId2" cstate="print"/>
          <a:srcRect/>
          <a:stretch>
            <a:fillRect/>
          </a:stretch>
        </p:blipFill>
        <p:spPr bwMode="auto">
          <a:xfrm>
            <a:off x="7072330" y="5857892"/>
            <a:ext cx="1000132" cy="785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 Как держать ракетку </a:t>
            </a:r>
            <a:endParaRPr lang="ru-RU" dirty="0">
              <a:solidFill>
                <a:srgbClr val="FF0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5072066" y="4071942"/>
            <a:ext cx="3786214" cy="2135183"/>
          </a:xfrm>
          <a:prstGeom prst="rect">
            <a:avLst/>
          </a:prstGeom>
          <a:noFill/>
          <a:ln w="9525">
            <a:noFill/>
            <a:miter lim="800000"/>
            <a:headEnd/>
            <a:tailEnd/>
          </a:ln>
          <a:effectLst/>
        </p:spPr>
      </p:pic>
      <p:sp>
        <p:nvSpPr>
          <p:cNvPr id="5" name="Прямоугольник 4"/>
          <p:cNvSpPr/>
          <p:nvPr/>
        </p:nvSpPr>
        <p:spPr>
          <a:xfrm>
            <a:off x="285720" y="1443841"/>
            <a:ext cx="4786346" cy="3693319"/>
          </a:xfrm>
          <a:prstGeom prst="rect">
            <a:avLst/>
          </a:prstGeom>
        </p:spPr>
        <p:txBody>
          <a:bodyPr wrap="square">
            <a:spAutoFit/>
          </a:bodyPr>
          <a:lstStyle/>
          <a:p>
            <a:r>
              <a:rPr lang="ru-RU" dirty="0" smtClean="0">
                <a:solidFill>
                  <a:srgbClr val="FF0000"/>
                </a:solidFill>
              </a:rPr>
              <a:t>Ракетка  в  руке –  это  птичка  в  ладони,  держите  ее  так,  чтобы  не </a:t>
            </a:r>
          </a:p>
          <a:p>
            <a:r>
              <a:rPr lang="ru-RU" dirty="0" smtClean="0">
                <a:solidFill>
                  <a:srgbClr val="FF0000"/>
                </a:solidFill>
              </a:rPr>
              <a:t>задушить, но и не давайте ей выпорхнуть. Возьмите ракетку левой рукой за стержень  таким  образом,  чтобы  головка  была  перпендикулярно  полу. </a:t>
            </a:r>
          </a:p>
          <a:p>
            <a:r>
              <a:rPr lang="ru-RU" dirty="0" smtClean="0">
                <a:solidFill>
                  <a:srgbClr val="FF0000"/>
                </a:solidFill>
              </a:rPr>
              <a:t>Положите  кисть  правой  руки  на  рукоятку  ракетки  и  возьмите  ее.  Теперь попробуйте  слегка  постучать  по  полу,  будто  бы  пытаетесь  легким молоточком  забить гвоздь. Затем, выпрямив ручку перед собой, попробуйте «прицелиться» - обод ракетки (мушка) должен быть перпендикулярен полу</a:t>
            </a:r>
            <a:r>
              <a:rPr lang="ru-RU" dirty="0" smtClean="0"/>
              <a:t>.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4800" dirty="0" smtClean="0">
                <a:solidFill>
                  <a:srgbClr val="FF0000"/>
                </a:solidFill>
              </a:rPr>
              <a:t>Хват ракетки</a:t>
            </a:r>
            <a:endParaRPr lang="ru-RU" sz="4800" dirty="0"/>
          </a:p>
        </p:txBody>
      </p:sp>
      <p:sp>
        <p:nvSpPr>
          <p:cNvPr id="3" name="Содержимое 2"/>
          <p:cNvSpPr>
            <a:spLocks noGrp="1"/>
          </p:cNvSpPr>
          <p:nvPr>
            <p:ph idx="1"/>
          </p:nvPr>
        </p:nvSpPr>
        <p:spPr>
          <a:xfrm>
            <a:off x="457200" y="2428868"/>
            <a:ext cx="7467600" cy="4045084"/>
          </a:xfrm>
        </p:spPr>
        <p:txBody>
          <a:bodyPr/>
          <a:lstStyle/>
          <a:p>
            <a:r>
              <a:rPr lang="ru-RU" sz="2000" dirty="0" smtClean="0"/>
              <a:t>При правильном хвате край ладони касается утолщения на конце ручки. Указательный палец слегка разогнут по сравнению с другими пальцами (но обязательно охватывает ручку). Большой палец находится с левой стороны ручки и касается ее боковой поверхностью ногтевой фаланги. Угол, образованный большим пальцем и кистью, находится на одной линии с ободом головки ракетки. Если вытянуть руку вперед, то ракетка должна являться продолжением руки.</a:t>
            </a:r>
          </a:p>
          <a:p>
            <a:endParaRPr lang="ru-RU" dirty="0"/>
          </a:p>
        </p:txBody>
      </p:sp>
      <p:pic>
        <p:nvPicPr>
          <p:cNvPr id="4" name="Рисунок 3"/>
          <p:cNvPicPr/>
          <p:nvPr/>
        </p:nvPicPr>
        <p:blipFill>
          <a:blip r:embed="rId2" cstate="print"/>
          <a:srcRect/>
          <a:stretch>
            <a:fillRect/>
          </a:stretch>
        </p:blipFill>
        <p:spPr bwMode="auto">
          <a:xfrm>
            <a:off x="6072198" y="142853"/>
            <a:ext cx="2643205" cy="2357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Ошибки при выполнении хвата:</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457200" y="1000108"/>
            <a:ext cx="7972452" cy="5715040"/>
          </a:xfrm>
        </p:spPr>
        <p:txBody>
          <a:bodyPr>
            <a:normAutofit fontScale="62500" lnSpcReduction="20000"/>
          </a:bodyPr>
          <a:lstStyle/>
          <a:p>
            <a:r>
              <a:rPr lang="ru-RU" dirty="0" smtClean="0">
                <a:solidFill>
                  <a:srgbClr val="7030A0"/>
                </a:solidFill>
              </a:rPr>
              <a:t>Держит ракетку далеко от края ручки. Такое положение ограничивает удары и приводит к появлению синяков на предплечье. Кроме того, ракетка становится короче, а следовательно, меньше и расстояние до волана, на которое может дотянуться игрок.</a:t>
            </a:r>
          </a:p>
          <a:p>
            <a:r>
              <a:rPr lang="ru-RU" dirty="0" smtClean="0">
                <a:solidFill>
                  <a:srgbClr val="7030A0"/>
                </a:solidFill>
              </a:rPr>
              <a:t>Угол, образованный большим пальцем и кистью, находится в разных плоскостях с ободом ракетки. Держит ракетку, как сковородку. Такое положение сильно ограничивает амплитуду движений головки ракетки, особенно при ударах сверху, так как ограничивается подвижностью в лучезапястном суставе. При таком хвате невозможно ударить волан по крутой траектории сверху вниз. Кроме того, будет сложно выполнять отдельные удары.</a:t>
            </a:r>
          </a:p>
          <a:p>
            <a:r>
              <a:rPr lang="ru-RU" dirty="0" smtClean="0">
                <a:solidFill>
                  <a:srgbClr val="7030A0"/>
                </a:solidFill>
              </a:rPr>
              <a:t>Указательный палец выпрямлен и расположен вдоль ракетки. В этом случае ослабевает опора на кисть при выполнении ударов сверху и справа, из-за чего они слабее и производятся с опозданием.</a:t>
            </a:r>
          </a:p>
          <a:p>
            <a:r>
              <a:rPr lang="ru-RU" dirty="0" smtClean="0">
                <a:solidFill>
                  <a:srgbClr val="7030A0"/>
                </a:solidFill>
              </a:rPr>
              <a:t>Большой палец находится на верхней стороне ручки и касается ее нижней поверхностью ногтевой фаланги. В этом случае ослабевает опора на кисть при ударах слева и снизу, а при ударах сверху ракетка будет вылетать из рук.</a:t>
            </a:r>
          </a:p>
          <a:p>
            <a:r>
              <a:rPr lang="ru-RU" dirty="0" smtClean="0">
                <a:solidFill>
                  <a:srgbClr val="7030A0"/>
                </a:solidFill>
              </a:rPr>
              <a:t>Крутит ракетку в руке, а не кисть (меняет хват). В критической ситуации (с ограничением времени) будет выполнять удары ребром головки, а не плоскостью.</a:t>
            </a:r>
          </a:p>
          <a:p>
            <a:endParaRPr lang="ru-RU"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989034"/>
          </a:xfrm>
        </p:spPr>
        <p:txBody>
          <a:bodyPr>
            <a:normAutofit fontScale="90000"/>
          </a:bodyPr>
          <a:lstStyle/>
          <a:p>
            <a:r>
              <a:rPr lang="ru-RU" dirty="0" smtClean="0">
                <a:solidFill>
                  <a:srgbClr val="FFC000"/>
                </a:solidFill>
              </a:rPr>
              <a:t>Упражнения для развития гибкости </a:t>
            </a:r>
            <a:r>
              <a:rPr lang="ru-RU" dirty="0" smtClean="0"/>
              <a:t/>
            </a:r>
            <a:br>
              <a:rPr lang="ru-RU" dirty="0" smtClean="0"/>
            </a:br>
            <a:r>
              <a:rPr lang="ru-RU" dirty="0" smtClean="0"/>
              <a:t> </a:t>
            </a:r>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88089" y="1600200"/>
            <a:ext cx="6567821" cy="470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rgbClr val="FFFF00"/>
                </a:solidFill>
              </a:rPr>
              <a:t>Упражнения для развития силы мышц плечевого пояса  </a:t>
            </a:r>
            <a:br>
              <a:rPr lang="ru-RU" sz="2800" dirty="0" smtClean="0">
                <a:solidFill>
                  <a:srgbClr val="FFFF00"/>
                </a:solidFill>
              </a:rPr>
            </a:br>
            <a:r>
              <a:rPr lang="ru-RU" sz="2800" dirty="0" smtClean="0">
                <a:solidFill>
                  <a:srgbClr val="FFFF00"/>
                </a:solidFill>
              </a:rPr>
              <a:t>и подвижности в суставах </a:t>
            </a:r>
            <a:endParaRPr lang="ru-RU" sz="2800" dirty="0">
              <a:solidFill>
                <a:srgbClr val="FFFF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1785926"/>
            <a:ext cx="8229600" cy="42148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rgbClr val="00B0F0"/>
                </a:solidFill>
              </a:rPr>
              <a:t>Упражнения для мышц рук и плечевого пояса, которые можно применять для </a:t>
            </a:r>
            <a:br>
              <a:rPr lang="ru-RU" sz="2400" dirty="0" smtClean="0">
                <a:solidFill>
                  <a:srgbClr val="00B0F0"/>
                </a:solidFill>
              </a:rPr>
            </a:br>
            <a:r>
              <a:rPr lang="ru-RU" sz="2400" dirty="0" smtClean="0">
                <a:solidFill>
                  <a:srgbClr val="00B0F0"/>
                </a:solidFill>
              </a:rPr>
              <a:t>повышения скорости выполнения ударов. </a:t>
            </a:r>
            <a:endParaRPr lang="ru-RU" sz="2400" dirty="0">
              <a:solidFill>
                <a:srgbClr val="00B0F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928802"/>
            <a:ext cx="8229600"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sz="3600" dirty="0" smtClean="0">
                <a:solidFill>
                  <a:srgbClr val="FF0000"/>
                </a:solidFill>
              </a:rPr>
              <a:t>Примерный комплекс упражнений для развития физических </a:t>
            </a:r>
            <a:br>
              <a:rPr lang="ru-RU" sz="3600" dirty="0" smtClean="0">
                <a:solidFill>
                  <a:srgbClr val="FF0000"/>
                </a:solidFill>
              </a:rPr>
            </a:br>
            <a:r>
              <a:rPr lang="ru-RU" sz="3600" dirty="0" smtClean="0">
                <a:solidFill>
                  <a:srgbClr val="FF0000"/>
                </a:solidFill>
              </a:rPr>
              <a:t>качеств. </a:t>
            </a:r>
            <a:r>
              <a:rPr lang="ru-RU" dirty="0" smtClean="0"/>
              <a:t/>
            </a:r>
            <a:br>
              <a:rPr lang="ru-RU" dirty="0" smtClean="0"/>
            </a:br>
            <a:r>
              <a:rPr lang="ru-RU" dirty="0" smtClean="0"/>
              <a:t> </a:t>
            </a:r>
            <a:endParaRPr lang="ru-RU"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85720" y="1600200"/>
            <a:ext cx="8643998" cy="44720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571480"/>
            <a:ext cx="800105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Бадминтон является </a:t>
            </a: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своеобразным университетом движения человеческого тела, средством обучения многообразным двигательным навыкам. Чем они выше по своему уровню и чем богаче их запас, тем успешнее человек справляется с незнакомыми для него двигательными задачами. Высокая культура двигательных навыков позволяет быстро довести нужные движения до автоматизма и тем самым освободить сознание для решения других задач. С совершенствованием орудий производства все большему числу профессий необходимы тонкое мышечное чувство кисти руки, едва уловимое движение пальцев, на основе которых совершенствуется качество двигательной деятельности. </a:t>
            </a:r>
            <a:r>
              <a:rPr lang="ru-RU" dirty="0" smtClean="0"/>
              <a:t>Пожалуй, ни один вид спорта не обладает такой богатой палитрой движения кисти, </a:t>
            </a:r>
            <a:r>
              <a:rPr lang="ru-RU" dirty="0" err="1" smtClean="0"/>
              <a:t>микродвижений</a:t>
            </a:r>
            <a:r>
              <a:rPr lang="ru-RU" dirty="0" smtClean="0"/>
              <a:t> пальцев, как бадминтон. Надо отметить, что мелкие движения пальцев – довольно сложный вид деятельности: они требуют гораздо большей координации со стороны нервной системы, чем простые силовые движения всей руки. За изощренность мелких движений пальцев руку бадминтониста высокого класса сравнивают с рукой скрипача. Известно, что развитие тонкой моторики кисти положительно </a:t>
            </a:r>
            <a:r>
              <a:rPr lang="ru-RU" dirty="0" err="1" smtClean="0"/>
              <a:t>коррелирует</a:t>
            </a:r>
            <a:r>
              <a:rPr lang="ru-RU" dirty="0" smtClean="0"/>
              <a:t> с развитием </a:t>
            </a:r>
            <a:r>
              <a:rPr lang="ru-RU" dirty="0" err="1" smtClean="0"/>
              <a:t>интеллектуальномнестических</a:t>
            </a:r>
            <a:r>
              <a:rPr lang="ru-RU" dirty="0" smtClean="0"/>
              <a:t> функций.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a:stretch>
            <a:fillRect/>
          </a:stretch>
        </p:blipFill>
        <p:spPr bwMode="auto">
          <a:xfrm>
            <a:off x="6858016" y="5643578"/>
            <a:ext cx="1000132"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Упражнения для развития скорости передвижения</a:t>
            </a:r>
            <a:r>
              <a:rPr lang="ru-RU" dirty="0" smtClean="0"/>
              <a:t>. </a:t>
            </a:r>
            <a:endParaRPr lang="ru-RU" dirty="0"/>
          </a:p>
        </p:txBody>
      </p:sp>
      <p:pic>
        <p:nvPicPr>
          <p:cNvPr id="1026" name="Picture 2"/>
          <p:cNvPicPr>
            <a:picLocks noGrp="1" noChangeAspect="1" noChangeArrowheads="1"/>
          </p:cNvPicPr>
          <p:nvPr>
            <p:ph idx="1"/>
          </p:nvPr>
        </p:nvPicPr>
        <p:blipFill>
          <a:blip r:embed="rId2" cstate="print"/>
          <a:stretch>
            <a:fillRect/>
          </a:stretch>
        </p:blipFill>
        <p:spPr bwMode="auto">
          <a:xfrm>
            <a:off x="457200" y="1699886"/>
            <a:ext cx="8229600" cy="4509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Стойка бадминтониста - это исходная позиция перед игрой. </a:t>
            </a:r>
            <a:endParaRPr lang="ru-RU" dirty="0">
              <a:solidFill>
                <a:srgbClr val="FF000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190625" y="2163762"/>
            <a:ext cx="676275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rgbClr val="FF0000"/>
                </a:solidFill>
              </a:rPr>
              <a:t>Основы тактики для начинающих игроков</a:t>
            </a:r>
            <a:br>
              <a:rPr lang="ru-RU" sz="2800" dirty="0" smtClean="0">
                <a:solidFill>
                  <a:srgbClr val="FF0000"/>
                </a:solidFill>
              </a:rPr>
            </a:br>
            <a:endParaRPr lang="ru-RU" sz="2800" dirty="0">
              <a:solidFill>
                <a:srgbClr val="FF0000"/>
              </a:solidFill>
            </a:endParaRPr>
          </a:p>
        </p:txBody>
      </p:sp>
      <p:sp>
        <p:nvSpPr>
          <p:cNvPr id="3" name="Содержимое 2"/>
          <p:cNvSpPr>
            <a:spLocks noGrp="1"/>
          </p:cNvSpPr>
          <p:nvPr>
            <p:ph idx="1"/>
          </p:nvPr>
        </p:nvSpPr>
        <p:spPr>
          <a:xfrm>
            <a:off x="457200" y="1142984"/>
            <a:ext cx="7467600" cy="5330968"/>
          </a:xfrm>
        </p:spPr>
        <p:txBody>
          <a:bodyPr>
            <a:normAutofit fontScale="62500" lnSpcReduction="20000"/>
          </a:bodyPr>
          <a:lstStyle/>
          <a:p>
            <a:r>
              <a:rPr lang="ru-RU" dirty="0" smtClean="0">
                <a:solidFill>
                  <a:schemeClr val="accent2">
                    <a:lumMod val="50000"/>
                  </a:schemeClr>
                </a:solidFill>
              </a:rPr>
              <a:t>При выполнении подачи располагаться ближе к середине площадки.</a:t>
            </a:r>
          </a:p>
          <a:p>
            <a:r>
              <a:rPr lang="ru-RU" dirty="0" smtClean="0">
                <a:solidFill>
                  <a:schemeClr val="accent2">
                    <a:lumMod val="50000"/>
                  </a:schemeClr>
                </a:solidFill>
              </a:rPr>
              <a:t>При приеме подачи располагаться в середине зоны подачи.</a:t>
            </a:r>
          </a:p>
          <a:p>
            <a:r>
              <a:rPr lang="ru-RU" dirty="0" smtClean="0">
                <a:solidFill>
                  <a:schemeClr val="accent2">
                    <a:lumMod val="50000"/>
                  </a:schemeClr>
                </a:solidFill>
              </a:rPr>
              <a:t>Всегда возвращаться в середину площадки.</a:t>
            </a:r>
          </a:p>
          <a:p>
            <a:r>
              <a:rPr lang="ru-RU" dirty="0" smtClean="0">
                <a:solidFill>
                  <a:schemeClr val="accent2">
                    <a:lumMod val="50000"/>
                  </a:schemeClr>
                </a:solidFill>
              </a:rPr>
              <a:t>Удары и подачу на переднюю часть площадки (ближе к сетке) выполняют по низкой траектории, чтобы соперник не смог ударить сверху.</a:t>
            </a:r>
          </a:p>
          <a:p>
            <a:r>
              <a:rPr lang="ru-RU" dirty="0" smtClean="0">
                <a:solidFill>
                  <a:schemeClr val="accent2">
                    <a:lumMod val="50000"/>
                  </a:schemeClr>
                </a:solidFill>
              </a:rPr>
              <a:t>Удары и подачу на заднюю часть площадки выполняют по высокой траектории так, чтобы соперник не смог достать волан в средней части площадки.</a:t>
            </a:r>
          </a:p>
          <a:p>
            <a:r>
              <a:rPr lang="ru-RU" dirty="0" smtClean="0">
                <a:solidFill>
                  <a:schemeClr val="accent2">
                    <a:lumMod val="50000"/>
                  </a:schemeClr>
                </a:solidFill>
              </a:rPr>
              <a:t>Чаще менять ритм и направление ударов.</a:t>
            </a:r>
          </a:p>
          <a:p>
            <a:r>
              <a:rPr lang="ru-RU" dirty="0" smtClean="0">
                <a:solidFill>
                  <a:schemeClr val="accent2">
                    <a:lumMod val="50000"/>
                  </a:schemeClr>
                </a:solidFill>
              </a:rPr>
              <a:t>Посылать волан в площадку как можно дальше от соперника.</a:t>
            </a:r>
          </a:p>
          <a:p>
            <a:r>
              <a:rPr lang="ru-RU" dirty="0" smtClean="0">
                <a:solidFill>
                  <a:schemeClr val="accent2">
                    <a:lumMod val="50000"/>
                  </a:schemeClr>
                </a:solidFill>
              </a:rPr>
              <a:t>Использовать «</a:t>
            </a:r>
            <a:r>
              <a:rPr lang="ru-RU" dirty="0" err="1" smtClean="0">
                <a:solidFill>
                  <a:schemeClr val="accent2">
                    <a:lumMod val="50000"/>
                  </a:schemeClr>
                </a:solidFill>
              </a:rPr>
              <a:t>противоход</a:t>
            </a:r>
            <a:r>
              <a:rPr lang="ru-RU" dirty="0" smtClean="0">
                <a:solidFill>
                  <a:schemeClr val="accent2">
                    <a:lumMod val="50000"/>
                  </a:schemeClr>
                </a:solidFill>
              </a:rPr>
              <a:t>», то есть посылать волан в сторону, противоположную направлению движения соперника.</a:t>
            </a:r>
          </a:p>
          <a:p>
            <a:r>
              <a:rPr lang="ru-RU" dirty="0" smtClean="0">
                <a:solidFill>
                  <a:schemeClr val="accent2">
                    <a:lumMod val="50000"/>
                  </a:schemeClr>
                </a:solidFill>
              </a:rPr>
              <a:t>Выполнять удар сверху вниз («смэш») при первой же возможности.</a:t>
            </a:r>
          </a:p>
          <a:p>
            <a:r>
              <a:rPr lang="ru-RU" dirty="0" smtClean="0">
                <a:solidFill>
                  <a:schemeClr val="accent2">
                    <a:lumMod val="50000"/>
                  </a:schemeClr>
                </a:solidFill>
              </a:rPr>
              <a:t>Выполнять удар сверху вниз («смэш») по более крутой траектории или в туловище соперника.</a:t>
            </a:r>
          </a:p>
          <a:p>
            <a:r>
              <a:rPr lang="ru-RU" dirty="0" smtClean="0">
                <a:solidFill>
                  <a:schemeClr val="accent2">
                    <a:lumMod val="50000"/>
                  </a:schemeClr>
                </a:solidFill>
              </a:rPr>
              <a:t>Если соперник что-то плохо умеет делать, именно это и надо заставлять его делать. Например, он плохо выполняет удары справа, значит, надо чаще играть в его правую сторону. Или, если после его ударов снизу волан подлетает высоко (удобно вам для удара сверху), надо чаще посылать волан ближе к сетке.</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467600" cy="1143000"/>
          </a:xfrm>
        </p:spPr>
        <p:txBody>
          <a:bodyPr>
            <a:noAutofit/>
          </a:bodyPr>
          <a:lstStyle/>
          <a:p>
            <a:pPr algn="ctr"/>
            <a:r>
              <a:rPr lang="ru-RU" sz="2400" dirty="0" smtClean="0">
                <a:solidFill>
                  <a:srgbClr val="FF0000"/>
                </a:solidFill>
              </a:rPr>
              <a:t>Подготовка к обучению технике,</a:t>
            </a:r>
            <a:br>
              <a:rPr lang="ru-RU" sz="2400" dirty="0" smtClean="0">
                <a:solidFill>
                  <a:srgbClr val="FF0000"/>
                </a:solidFill>
              </a:rPr>
            </a:br>
            <a:r>
              <a:rPr lang="ru-RU" sz="2400" dirty="0" smtClean="0">
                <a:solidFill>
                  <a:srgbClr val="FF0000"/>
                </a:solidFill>
              </a:rPr>
              <a:t>индивидуальные упражнения</a:t>
            </a:r>
            <a:br>
              <a:rPr lang="ru-RU" sz="2400" dirty="0" smtClean="0">
                <a:solidFill>
                  <a:srgbClr val="FF0000"/>
                </a:solidFill>
              </a:rPr>
            </a:br>
            <a:endParaRPr lang="ru-RU" sz="2400" dirty="0">
              <a:solidFill>
                <a:srgbClr val="FF0000"/>
              </a:solidFill>
            </a:endParaRPr>
          </a:p>
        </p:txBody>
      </p:sp>
      <p:sp>
        <p:nvSpPr>
          <p:cNvPr id="3" name="Содержимое 2"/>
          <p:cNvSpPr>
            <a:spLocks noGrp="1"/>
          </p:cNvSpPr>
          <p:nvPr>
            <p:ph idx="1"/>
          </p:nvPr>
        </p:nvSpPr>
        <p:spPr>
          <a:xfrm>
            <a:off x="142844" y="1142984"/>
            <a:ext cx="8501122" cy="5715016"/>
          </a:xfrm>
        </p:spPr>
        <p:txBody>
          <a:bodyPr>
            <a:normAutofit fontScale="40000" lnSpcReduction="20000"/>
          </a:bodyPr>
          <a:lstStyle/>
          <a:p>
            <a:r>
              <a:rPr lang="ru-RU" dirty="0" smtClean="0">
                <a:solidFill>
                  <a:srgbClr val="002060"/>
                </a:solidFill>
              </a:rPr>
              <a:t>1. Подбрасывать волан вверх (поочередно правой и левой рукой) и ловить его двумя руками.</a:t>
            </a:r>
          </a:p>
          <a:p>
            <a:r>
              <a:rPr lang="ru-RU" dirty="0" smtClean="0">
                <a:solidFill>
                  <a:srgbClr val="002060"/>
                </a:solidFill>
              </a:rPr>
              <a:t>2. Перебрасывать волан над головой из и.п. руки в стороны.</a:t>
            </a:r>
          </a:p>
          <a:p>
            <a:r>
              <a:rPr lang="ru-RU" dirty="0" smtClean="0">
                <a:solidFill>
                  <a:srgbClr val="002060"/>
                </a:solidFill>
              </a:rPr>
              <a:t>3. Подбрасывать волан </a:t>
            </a:r>
            <a:r>
              <a:rPr lang="ru-RU" dirty="0" err="1" smtClean="0">
                <a:solidFill>
                  <a:srgbClr val="002060"/>
                </a:solidFill>
              </a:rPr>
              <a:t>вверх-вперед</a:t>
            </a:r>
            <a:r>
              <a:rPr lang="ru-RU" dirty="0" smtClean="0">
                <a:solidFill>
                  <a:srgbClr val="002060"/>
                </a:solidFill>
              </a:rPr>
              <a:t> из-за спины правой рукой над левым плечом, а левой рукой – над правым плечом и ловить его двумя руками спереди.</a:t>
            </a:r>
          </a:p>
          <a:p>
            <a:r>
              <a:rPr lang="ru-RU" dirty="0" smtClean="0">
                <a:solidFill>
                  <a:srgbClr val="002060"/>
                </a:solidFill>
              </a:rPr>
              <a:t>4. То же, но правой рукой – над правым плечом, а левой рукой – над левым плечом.</a:t>
            </a:r>
          </a:p>
          <a:p>
            <a:r>
              <a:rPr lang="ru-RU" dirty="0" smtClean="0">
                <a:solidFill>
                  <a:srgbClr val="002060"/>
                </a:solidFill>
              </a:rPr>
              <a:t>5. Подбрасывать волан </a:t>
            </a:r>
            <a:r>
              <a:rPr lang="ru-RU" dirty="0" err="1" smtClean="0">
                <a:solidFill>
                  <a:srgbClr val="002060"/>
                </a:solidFill>
              </a:rPr>
              <a:t>вверх-назад</a:t>
            </a:r>
            <a:r>
              <a:rPr lang="ru-RU" dirty="0" smtClean="0">
                <a:solidFill>
                  <a:srgbClr val="002060"/>
                </a:solidFill>
              </a:rPr>
              <a:t> за спину правой рукой над левым плечом, а левой рукой – над правым плечом и ловить его одной рукой сзади (левой рукой при броске над левым плечом и т.п.).</a:t>
            </a:r>
          </a:p>
          <a:p>
            <a:r>
              <a:rPr lang="ru-RU" dirty="0" smtClean="0">
                <a:solidFill>
                  <a:srgbClr val="002060"/>
                </a:solidFill>
              </a:rPr>
              <a:t>6. То же, но правой рукой – над правым плечом, а левой рукой – над левым плечом. Бросок и ловля выполняются одной рукой.</a:t>
            </a:r>
          </a:p>
          <a:p>
            <a:r>
              <a:rPr lang="ru-RU" dirty="0" smtClean="0">
                <a:solidFill>
                  <a:srgbClr val="002060"/>
                </a:solidFill>
              </a:rPr>
              <a:t>7. Подбрасывать волан вверх правой рукой под правой ногой (поднимая ее согнутой в колене), а левой рукой – под левой ногой и ловить его двумя руками.</a:t>
            </a:r>
          </a:p>
          <a:p>
            <a:r>
              <a:rPr lang="ru-RU" dirty="0" smtClean="0">
                <a:solidFill>
                  <a:srgbClr val="002060"/>
                </a:solidFill>
              </a:rPr>
              <a:t>8. То же, но подбрасывать волан вверх правой рукой под левой ногой, а левой рукой – под правой ногой.</a:t>
            </a:r>
          </a:p>
          <a:p>
            <a:r>
              <a:rPr lang="ru-RU" dirty="0" smtClean="0">
                <a:solidFill>
                  <a:srgbClr val="002060"/>
                </a:solidFill>
              </a:rPr>
              <a:t>9. Подбрасывать волан спереди назад над головой (за спину). После броска выполнить поворот на 180° и поймать волан. Броски выполняются поочередно правой и левой рукой.</a:t>
            </a:r>
          </a:p>
          <a:p>
            <a:r>
              <a:rPr lang="ru-RU" dirty="0" smtClean="0">
                <a:solidFill>
                  <a:srgbClr val="002060"/>
                </a:solidFill>
              </a:rPr>
              <a:t> </a:t>
            </a:r>
          </a:p>
          <a:p>
            <a:r>
              <a:rPr lang="ru-RU" dirty="0" smtClean="0">
                <a:solidFill>
                  <a:srgbClr val="002060"/>
                </a:solidFill>
              </a:rPr>
              <a:t>10. Подбрасывать волан ногами и ловить его после приземления. В и.п. игрок зажимает волан между стопами (ближе к пальцам). Подпрыгнув вверх, игрок движением ног бросает волан </a:t>
            </a:r>
            <a:r>
              <a:rPr lang="ru-RU" dirty="0" err="1" smtClean="0">
                <a:solidFill>
                  <a:srgbClr val="002060"/>
                </a:solidFill>
              </a:rPr>
              <a:t>вверх-вперед</a:t>
            </a:r>
            <a:r>
              <a:rPr lang="ru-RU" dirty="0" smtClean="0">
                <a:solidFill>
                  <a:srgbClr val="002060"/>
                </a:solidFill>
              </a:rPr>
              <a:t>, приземляется и ловит волан двумя руками.</a:t>
            </a:r>
          </a:p>
          <a:p>
            <a:r>
              <a:rPr lang="ru-RU" dirty="0" smtClean="0">
                <a:solidFill>
                  <a:srgbClr val="002060"/>
                </a:solidFill>
              </a:rPr>
              <a:t>11. Удар по волану ногой. Игрок стоит в игровой стойке с воланом в левой руке, вытянутой вперед. Отпуская волан, как при подаче, выполняет удар ногой (стопой) так, чтобы он подлетел вверх, а затем ловит его, не дав упасть на пол. Удары выполняются поочередно правой и левой ногой.</a:t>
            </a:r>
          </a:p>
          <a:p>
            <a:r>
              <a:rPr lang="ru-RU" dirty="0" smtClean="0">
                <a:solidFill>
                  <a:srgbClr val="002060"/>
                </a:solidFill>
              </a:rPr>
              <a:t>12. Игрок стоит в игровой стойке с воланом в левой руке, вытянутой вперед на уровне плеч. Отпуская волан, как при подаче, выполняет касание левой рукой левого бедра, а затем ловит волан левой рукой, не дав упасть ему на пол. Упражнение выполняется поочередно правой и левой рукой. Для усложнения упражнения волан удерживают на уровне пояса.</a:t>
            </a:r>
          </a:p>
          <a:p>
            <a:r>
              <a:rPr lang="ru-RU" dirty="0" smtClean="0">
                <a:solidFill>
                  <a:srgbClr val="002060"/>
                </a:solidFill>
              </a:rPr>
              <a:t>13. То же, но коснуться рукой лба.</a:t>
            </a:r>
          </a:p>
          <a:p>
            <a:r>
              <a:rPr lang="ru-RU" dirty="0" smtClean="0">
                <a:solidFill>
                  <a:srgbClr val="002060"/>
                </a:solidFill>
              </a:rPr>
              <a:t>14. То же, но два раза хлопнуть в ладоши.</a:t>
            </a:r>
          </a:p>
          <a:p>
            <a:r>
              <a:rPr lang="ru-RU" dirty="0" smtClean="0">
                <a:solidFill>
                  <a:srgbClr val="002060"/>
                </a:solidFill>
              </a:rPr>
              <a:t>15. То же, но коснуться рукой ягодиц.</a:t>
            </a:r>
          </a:p>
          <a:p>
            <a:r>
              <a:rPr lang="ru-RU" dirty="0" smtClean="0">
                <a:solidFill>
                  <a:srgbClr val="002060"/>
                </a:solidFill>
              </a:rPr>
              <a:t>16. То же, но в ладоши хлопнуть за спиной.</a:t>
            </a:r>
          </a:p>
          <a:p>
            <a:r>
              <a:rPr lang="ru-RU" dirty="0" smtClean="0">
                <a:solidFill>
                  <a:srgbClr val="002060"/>
                </a:solidFill>
              </a:rPr>
              <a:t>17. То же, но выполнить поворот кругом.</a:t>
            </a:r>
          </a:p>
          <a:p>
            <a:r>
              <a:rPr lang="ru-RU" dirty="0" smtClean="0">
                <a:solidFill>
                  <a:srgbClr val="002060"/>
                </a:solidFill>
              </a:rPr>
              <a:t>18. Подбросить волан вверх и выполнить </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normAutofit fontScale="90000"/>
          </a:bodyPr>
          <a:lstStyle/>
          <a:p>
            <a:pPr algn="ctr"/>
            <a:r>
              <a:rPr lang="ru-RU" sz="4000" dirty="0" smtClean="0"/>
              <a:t>Индивидуальные упражнения</a:t>
            </a:r>
            <a:endParaRPr lang="ru-RU" sz="4000" dirty="0"/>
          </a:p>
        </p:txBody>
      </p:sp>
      <p:sp>
        <p:nvSpPr>
          <p:cNvPr id="3" name="Содержимое 2"/>
          <p:cNvSpPr>
            <a:spLocks noGrp="1"/>
          </p:cNvSpPr>
          <p:nvPr>
            <p:ph idx="1"/>
          </p:nvPr>
        </p:nvSpPr>
        <p:spPr>
          <a:xfrm>
            <a:off x="457200" y="1071546"/>
            <a:ext cx="7467600" cy="5402406"/>
          </a:xfrm>
        </p:spPr>
        <p:txBody>
          <a:bodyPr>
            <a:normAutofit fontScale="47500" lnSpcReduction="20000"/>
          </a:bodyPr>
          <a:lstStyle/>
          <a:p>
            <a:r>
              <a:rPr lang="ru-RU" b="1" dirty="0" smtClean="0"/>
              <a:t>1. Жонглирование открытой стороной ракетки. Игрок, находясь в игровой стойке, выполняет удары по волану открытой стороной ракетки, направляя его вверх.</a:t>
            </a:r>
          </a:p>
          <a:p>
            <a:r>
              <a:rPr lang="ru-RU" b="1" dirty="0" smtClean="0"/>
              <a:t>2. Жонглирование закрытой стороной ракетки.</a:t>
            </a:r>
          </a:p>
          <a:p>
            <a:r>
              <a:rPr lang="ru-RU" b="1" dirty="0" smtClean="0"/>
              <a:t>3. Жонглирование поочередно открытой и закрытой стороной ракетки.</a:t>
            </a:r>
          </a:p>
          <a:p>
            <a:r>
              <a:rPr lang="ru-RU" b="1" dirty="0" smtClean="0"/>
              <a:t>4. То же, но открытой стороной посылать волан вверх как можно выше, а закрытой стороной лишь подставлять ракетку под волан (без малейшего ударного движения).</a:t>
            </a:r>
          </a:p>
          <a:p>
            <a:r>
              <a:rPr lang="ru-RU" b="1" dirty="0" smtClean="0"/>
              <a:t>5. То же, но наоборот, закрытой стороной – как можно выше, а открытой стороной – подставлять ракетку.</a:t>
            </a:r>
          </a:p>
          <a:p>
            <a:r>
              <a:rPr lang="ru-RU" b="1" dirty="0" smtClean="0"/>
              <a:t>6. Высокое жонглирование. Каждый раз посылать волан вверх как можно выше.</a:t>
            </a:r>
          </a:p>
          <a:p>
            <a:r>
              <a:rPr lang="ru-RU" b="1" dirty="0" smtClean="0"/>
              <a:t>7. Жонглирование (одним из вариантов) с касанием свободной рукой пола каждый раз после удара по волану.</a:t>
            </a:r>
          </a:p>
          <a:p>
            <a:r>
              <a:rPr lang="ru-RU" b="1" dirty="0" smtClean="0"/>
              <a:t>8. То же, но выполняя два круговых вращения левой рукой в плечевом суставе.</a:t>
            </a:r>
          </a:p>
          <a:p>
            <a:r>
              <a:rPr lang="ru-RU" b="1" dirty="0" smtClean="0"/>
              <a:t>9. То же, но последовательно касаясь левой рукой различных частей тела: а – правого плеча и левого колена; б – левого колена, правого плеча, правого колена; в – левого колена, правого колена, левого колена; г – колена, пола; </a:t>
            </a:r>
            <a:r>
              <a:rPr lang="ru-RU" b="1" dirty="0" err="1" smtClean="0"/>
              <a:t>д</a:t>
            </a:r>
            <a:r>
              <a:rPr lang="ru-RU" b="1" dirty="0" smtClean="0"/>
              <a:t> – плеча, пола; е – правого плеча, левого плеча, правого плеча; ж – и т.п. Все варианты ученики должны выполнять именно в том порядке, в каком им назвали.</a:t>
            </a:r>
          </a:p>
          <a:p>
            <a:r>
              <a:rPr lang="ru-RU" b="1" dirty="0" smtClean="0"/>
              <a:t>10. То же, но с прыжком, располагая бедра параллельно полу и подтягивая пятки к ягодицам. Юноши могут выполнять прыжок, подтягивая колени к груди.</a:t>
            </a:r>
          </a:p>
          <a:p>
            <a:r>
              <a:rPr lang="ru-RU" b="1" dirty="0" smtClean="0"/>
              <a:t>11. То же, но выполняя 2–4 вращения кистью, разворачивая ракетку открытой и закрытой стороной вверх.</a:t>
            </a:r>
          </a:p>
          <a:p>
            <a:r>
              <a:rPr lang="ru-RU" b="1" dirty="0" smtClean="0"/>
              <a:t> </a:t>
            </a:r>
          </a:p>
          <a:p>
            <a:r>
              <a:rPr lang="ru-RU" b="1" dirty="0" smtClean="0"/>
              <a:t>12. То же, но выполняя 2–3 круга головкой ракетки: а – перед грудью; б – над головой.</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7467600" cy="1071570"/>
          </a:xfrm>
        </p:spPr>
        <p:txBody>
          <a:bodyPr>
            <a:noAutofit/>
          </a:bodyPr>
          <a:lstStyle/>
          <a:p>
            <a:pPr algn="ctr"/>
            <a:r>
              <a:rPr lang="ru-RU" sz="3600" dirty="0" smtClean="0"/>
              <a:t>Индивидуальные упражнения</a:t>
            </a:r>
            <a:r>
              <a:rPr lang="ru-RU" sz="4000" dirty="0" smtClean="0"/>
              <a:t/>
            </a:r>
            <a:br>
              <a:rPr lang="ru-RU" sz="4000" dirty="0" smtClean="0"/>
            </a:br>
            <a:endParaRPr lang="ru-RU" sz="4000" dirty="0"/>
          </a:p>
        </p:txBody>
      </p:sp>
      <p:sp>
        <p:nvSpPr>
          <p:cNvPr id="3" name="Содержимое 2"/>
          <p:cNvSpPr>
            <a:spLocks noGrp="1"/>
          </p:cNvSpPr>
          <p:nvPr>
            <p:ph idx="1"/>
          </p:nvPr>
        </p:nvSpPr>
        <p:spPr>
          <a:xfrm>
            <a:off x="214282" y="642918"/>
            <a:ext cx="8286808" cy="6072230"/>
          </a:xfrm>
        </p:spPr>
        <p:txBody>
          <a:bodyPr>
            <a:noAutofit/>
          </a:bodyPr>
          <a:lstStyle/>
          <a:p>
            <a:r>
              <a:rPr lang="ru-RU" sz="1200" b="1" dirty="0" smtClean="0"/>
              <a:t>13. То же, но выполняя 2–4 горизонтальных движения головкой ракетки из стороны в сторону.</a:t>
            </a:r>
          </a:p>
          <a:p>
            <a:r>
              <a:rPr lang="ru-RU" sz="1200" b="1" dirty="0" smtClean="0"/>
              <a:t>14. То же, но 2–3 раза почесать головкой ракетки спину (между лопатками).</a:t>
            </a:r>
          </a:p>
          <a:p>
            <a:r>
              <a:rPr lang="ru-RU" sz="1200" b="1" dirty="0" smtClean="0"/>
              <a:t>15. То же, но прислонить головку ракетки открытой стороной к затылку.</a:t>
            </a:r>
          </a:p>
          <a:p>
            <a:r>
              <a:rPr lang="ru-RU" sz="1200" b="1" dirty="0" smtClean="0"/>
              <a:t>16. То же, но с поворотом на 360°. Поворот надо выполнять в разные стороны.</a:t>
            </a:r>
          </a:p>
          <a:p>
            <a:r>
              <a:rPr lang="ru-RU" sz="1200" b="1" dirty="0" smtClean="0"/>
              <a:t>17. То же, но с выпадами. Игрок выполняет выпад вправо, вытягивая руку с ракеткой вправо, и возвращается в стойку. Следующий раз – выпад влево, или вперед и т.д.</a:t>
            </a:r>
          </a:p>
          <a:p>
            <a:r>
              <a:rPr lang="ru-RU" sz="1200" b="1" dirty="0" smtClean="0"/>
              <a:t>18. Жонглирование из стороны в сторону, посылая волан над головой и ударяя его справа открытой стороной, а слева – закрытой. Выполняя упражнение можно делать выпады правой ногой в сторону волана, но каждый раз возвращаться в игровую стойку.</a:t>
            </a:r>
          </a:p>
          <a:p>
            <a:r>
              <a:rPr lang="ru-RU" sz="1200" b="1" dirty="0" smtClean="0"/>
              <a:t>19. Жонглирование спереди назад. Игрок выполняет удар открытой стороной, посылая волан над головой за спину. Разворачивается на 180° и выполняет аналогичный удар закрытой стороной. Затем все повторяется.</a:t>
            </a:r>
          </a:p>
          <a:p>
            <a:r>
              <a:rPr lang="ru-RU" sz="1200" b="1" dirty="0" smtClean="0"/>
              <a:t>20. Жонглирование в сочетании с перемещением. Игрок располагается за боковой линией волейбольной площадки. Выполняя жонглирование поочередно открытой и закрытой стороной, он перемещается к противоположной боковой линии. Дойдя до линии, посылает волан за голову и разворачивается. Затем без остановки начинает движение в обратном направлении. Дойдя до лицевой линии, заканчивая упражнение, ловит волан свободной рукой. Все удары должны быть только снизу и обязательно поочередно (открытой и закрытой стороной). Удар сверху расценивается как потеря волана. Данное упражнение довольно часто используется как зачетное.</a:t>
            </a:r>
          </a:p>
          <a:p>
            <a:r>
              <a:rPr lang="ru-RU" sz="1200" b="1" dirty="0" smtClean="0"/>
              <a:t>21. Жонглирование поочередно правой и левой рукой, передавая ракетку из руки в руку. Упражнение может выполняться открытой стороной, закрытой или поочередно.</a:t>
            </a:r>
          </a:p>
          <a:p>
            <a:r>
              <a:rPr lang="ru-RU" sz="1200" b="1" dirty="0" smtClean="0"/>
              <a:t> </a:t>
            </a:r>
          </a:p>
          <a:p>
            <a:r>
              <a:rPr lang="ru-RU" sz="1200" b="1" dirty="0" smtClean="0"/>
              <a:t>22. Ловля волана ракеткой. Подыграть волан вверх ударом ракетки снизу (или подбросить свободной рукой). Затем подставить головку ракетки под опускающийся волан и попутным движением с воланом плавно поймать его головкой ракетки. Упражнение выполняется как открытой, так и закрытой стороной.</a:t>
            </a:r>
          </a:p>
          <a:p>
            <a:r>
              <a:rPr lang="ru-RU" sz="1200" b="1" dirty="0" smtClean="0"/>
              <a:t>23. Жонглирование поочередно двумя ракетками, удерживая одну в правой, а другую в левой руке. Можно выполнять любые варианты, изложенные выше.</a:t>
            </a:r>
            <a:endParaRPr lang="ru-RU" sz="1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dirty="0" smtClean="0">
                <a:solidFill>
                  <a:srgbClr val="C00000"/>
                </a:solidFill>
              </a:rPr>
              <a:t>Разминочные упражнения. Игроки выполняют друг другу передачи без остановки, при этом делают разнообразные упражнения сразу после удара по волану</a:t>
            </a:r>
            <a:r>
              <a:rPr lang="ru-RU" dirty="0" smtClean="0"/>
              <a:t>.</a:t>
            </a:r>
            <a:br>
              <a:rPr lang="ru-RU" dirty="0" smtClean="0"/>
            </a:br>
            <a:endParaRPr lang="ru-RU" dirty="0"/>
          </a:p>
        </p:txBody>
      </p:sp>
      <p:sp>
        <p:nvSpPr>
          <p:cNvPr id="3" name="Содержимое 2"/>
          <p:cNvSpPr>
            <a:spLocks noGrp="1"/>
          </p:cNvSpPr>
          <p:nvPr>
            <p:ph idx="1"/>
          </p:nvPr>
        </p:nvSpPr>
        <p:spPr>
          <a:xfrm>
            <a:off x="457200" y="1071546"/>
            <a:ext cx="7467600" cy="5402406"/>
          </a:xfrm>
        </p:spPr>
        <p:txBody>
          <a:bodyPr>
            <a:normAutofit fontScale="62500" lnSpcReduction="20000"/>
          </a:bodyPr>
          <a:lstStyle/>
          <a:p>
            <a:r>
              <a:rPr lang="ru-RU" dirty="0" smtClean="0">
                <a:solidFill>
                  <a:srgbClr val="002060"/>
                </a:solidFill>
              </a:rPr>
              <a:t>1. Бег на месте в спокойном темпе.</a:t>
            </a:r>
          </a:p>
          <a:p>
            <a:r>
              <a:rPr lang="ru-RU" dirty="0" smtClean="0">
                <a:solidFill>
                  <a:srgbClr val="002060"/>
                </a:solidFill>
              </a:rPr>
              <a:t>2. 1–2 круговых вращения в плечевых суставах.</a:t>
            </a:r>
          </a:p>
          <a:p>
            <a:r>
              <a:rPr lang="ru-RU" dirty="0" smtClean="0">
                <a:solidFill>
                  <a:srgbClr val="002060"/>
                </a:solidFill>
              </a:rPr>
              <a:t>3. Взяв ракетку двумя руками, поднять локти вверх, отводя ракетку как можно дальше назад за спину (1 раз).</a:t>
            </a:r>
          </a:p>
          <a:p>
            <a:r>
              <a:rPr lang="ru-RU" dirty="0" smtClean="0">
                <a:solidFill>
                  <a:srgbClr val="002060"/>
                </a:solidFill>
              </a:rPr>
              <a:t>4. 2–3 сгибания и разгибания рук в локтевых суставах.</a:t>
            </a:r>
          </a:p>
          <a:p>
            <a:r>
              <a:rPr lang="ru-RU" dirty="0" smtClean="0">
                <a:solidFill>
                  <a:srgbClr val="002060"/>
                </a:solidFill>
              </a:rPr>
              <a:t>5. Наклон вперед с касанием пола свободной рукой за счет наклона туловища, а не сгибания ног.</a:t>
            </a:r>
          </a:p>
          <a:p>
            <a:r>
              <a:rPr lang="ru-RU" dirty="0" smtClean="0">
                <a:solidFill>
                  <a:srgbClr val="002060"/>
                </a:solidFill>
              </a:rPr>
              <a:t>6. Поворот вправо-влево (1–2 раза), разворачивая плечи и скручивая туловище.</a:t>
            </a:r>
          </a:p>
          <a:p>
            <a:r>
              <a:rPr lang="ru-RU" dirty="0" smtClean="0">
                <a:solidFill>
                  <a:srgbClr val="002060"/>
                </a:solidFill>
              </a:rPr>
              <a:t>7. 1–2 глубоких приседания.</a:t>
            </a:r>
          </a:p>
          <a:p>
            <a:r>
              <a:rPr lang="ru-RU" dirty="0" smtClean="0">
                <a:solidFill>
                  <a:srgbClr val="002060"/>
                </a:solidFill>
              </a:rPr>
              <a:t>8. Два круговых вращения пяткой правой ноги, при этом стопа носком касается пола. Выполнять поочередно правой и левой ногой.</a:t>
            </a:r>
          </a:p>
          <a:p>
            <a:r>
              <a:rPr lang="ru-RU" dirty="0" smtClean="0">
                <a:solidFill>
                  <a:srgbClr val="002060"/>
                </a:solidFill>
              </a:rPr>
              <a:t>9. 2–3 прыжка, работая ногами, как со скакалкой.</a:t>
            </a:r>
          </a:p>
          <a:p>
            <a:r>
              <a:rPr lang="ru-RU" dirty="0" smtClean="0">
                <a:solidFill>
                  <a:srgbClr val="002060"/>
                </a:solidFill>
              </a:rPr>
              <a:t>10. 2–4 беговых шага на месте с высоким подниманием бедра.</a:t>
            </a:r>
          </a:p>
          <a:p>
            <a:r>
              <a:rPr lang="ru-RU" dirty="0" smtClean="0">
                <a:solidFill>
                  <a:srgbClr val="002060"/>
                </a:solidFill>
              </a:rPr>
              <a:t>11. 2–4 беговых шага на месте с захлестыванием голени.</a:t>
            </a:r>
          </a:p>
          <a:p>
            <a:r>
              <a:rPr lang="ru-RU" dirty="0" smtClean="0">
                <a:solidFill>
                  <a:srgbClr val="002060"/>
                </a:solidFill>
              </a:rPr>
              <a:t>12. Прыжок вверх с подтягиванием коленей к груди или располагая бедра параллельно полу.</a:t>
            </a:r>
          </a:p>
          <a:p>
            <a:r>
              <a:rPr lang="ru-RU" dirty="0" smtClean="0">
                <a:solidFill>
                  <a:srgbClr val="002060"/>
                </a:solidFill>
              </a:rPr>
              <a:t>13. Прыжок вверх с захлестыванием голеней.</a:t>
            </a: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C00000"/>
                </a:solidFill>
              </a:rPr>
              <a:t>Упражнения с ракеткой,</a:t>
            </a:r>
            <a:br>
              <a:rPr lang="ru-RU" sz="2800" dirty="0" smtClean="0">
                <a:solidFill>
                  <a:srgbClr val="C00000"/>
                </a:solidFill>
              </a:rPr>
            </a:br>
            <a:r>
              <a:rPr lang="ru-RU" sz="2800" dirty="0" smtClean="0">
                <a:solidFill>
                  <a:srgbClr val="C00000"/>
                </a:solidFill>
              </a:rPr>
              <a:t>разминочные упражнения.</a:t>
            </a:r>
            <a:br>
              <a:rPr lang="ru-RU" sz="2800" dirty="0" smtClean="0">
                <a:solidFill>
                  <a:srgbClr val="C00000"/>
                </a:solidFill>
              </a:rPr>
            </a:br>
            <a:endParaRPr lang="ru-RU" sz="2800" dirty="0">
              <a:solidFill>
                <a:srgbClr val="C00000"/>
              </a:solidFill>
            </a:endParaRPr>
          </a:p>
        </p:txBody>
      </p:sp>
      <p:sp>
        <p:nvSpPr>
          <p:cNvPr id="3" name="Содержимое 2"/>
          <p:cNvSpPr>
            <a:spLocks noGrp="1"/>
          </p:cNvSpPr>
          <p:nvPr>
            <p:ph idx="1"/>
          </p:nvPr>
        </p:nvSpPr>
        <p:spPr>
          <a:xfrm>
            <a:off x="457200" y="1071546"/>
            <a:ext cx="8115328" cy="5572164"/>
          </a:xfrm>
        </p:spPr>
        <p:txBody>
          <a:bodyPr>
            <a:normAutofit/>
          </a:bodyPr>
          <a:lstStyle/>
          <a:p>
            <a:r>
              <a:rPr lang="ru-RU" sz="1200" b="1" i="1" dirty="0" smtClean="0"/>
              <a:t>1. Круговые вращения в плечевых суставах. Ракетка в правой руке, а руки согнуты в локтях примерно под 90°.</a:t>
            </a:r>
          </a:p>
          <a:p>
            <a:r>
              <a:rPr lang="ru-RU" sz="1200" b="1" i="1" dirty="0" smtClean="0"/>
              <a:t>2. Взяв ракетку двумя руками (левая охватывает правую), поднять локти вверх, отводя ракетку как можно дальше назад за спину (касаясь головкой ракетки спины).</a:t>
            </a:r>
          </a:p>
          <a:p>
            <a:r>
              <a:rPr lang="ru-RU" sz="1200" b="1" i="1" dirty="0" smtClean="0"/>
              <a:t>3. Работать руками, как во время бега на короткие дистанции. Ракетка в правой руке, а руки согнуты в локтях примерно под 90°.</a:t>
            </a:r>
          </a:p>
          <a:p>
            <a:r>
              <a:rPr lang="ru-RU" sz="1200" b="1" i="1" dirty="0" smtClean="0"/>
              <a:t>4. Сгибания и разгибания рук в локтевых суставах. При этом руки могут быть направлены вниз, вперед, вверх, назад или в стороны.</a:t>
            </a:r>
          </a:p>
          <a:p>
            <a:r>
              <a:rPr lang="ru-RU" sz="1200" b="1" i="1" dirty="0" smtClean="0"/>
              <a:t>5. Хват двумя руками за шейку ракетки. Движения руками, как при гребле на байдарке.</a:t>
            </a:r>
          </a:p>
          <a:p>
            <a:r>
              <a:rPr lang="ru-RU" sz="1200" b="1" i="1" dirty="0" smtClean="0"/>
              <a:t>6. Руки вперед, хват двумя руками за шейку, ракетка горизонтально. Разворачивать ракетку в вертикальное положение то ручкой, то головкой вверх.</a:t>
            </a:r>
          </a:p>
          <a:p>
            <a:r>
              <a:rPr lang="ru-RU" sz="1200" b="1" i="1" dirty="0" smtClean="0"/>
              <a:t>7. Балансировка ракеткой, удерживая ее вертикально, ручкой на открытой ладони. Выполнять поочередно правой и левой рукой.</a:t>
            </a:r>
          </a:p>
          <a:p>
            <a:r>
              <a:rPr lang="ru-RU" sz="1200" b="1" i="1" dirty="0" smtClean="0"/>
              <a:t>8. Круговые вращения головкой ракетки. Выполнять поочередно правой и левой рукой.</a:t>
            </a:r>
          </a:p>
          <a:p>
            <a:r>
              <a:rPr lang="ru-RU" sz="1200" b="1" i="1" dirty="0" smtClean="0"/>
              <a:t>9. Вращение головкой ракетки по восьмерке. Выполнять поочередно правой и левой рукой.</a:t>
            </a:r>
          </a:p>
          <a:p>
            <a:r>
              <a:rPr lang="ru-RU" sz="1200" b="1" i="1" dirty="0" smtClean="0"/>
              <a:t>10. Движение головкой ракетки вверх-вниз. Выполнять поочередно правой и левой рукой.</a:t>
            </a:r>
          </a:p>
          <a:p>
            <a:r>
              <a:rPr lang="ru-RU" sz="1200" b="1" i="1" dirty="0" smtClean="0"/>
              <a:t>11. То же, но </a:t>
            </a:r>
            <a:r>
              <a:rPr lang="ru-RU" sz="1200" b="1" i="1" dirty="0" err="1" smtClean="0"/>
              <a:t>влево-вправо</a:t>
            </a:r>
            <a:r>
              <a:rPr lang="ru-RU" sz="1200" b="1" i="1" dirty="0" smtClean="0"/>
              <a:t>.</a:t>
            </a:r>
          </a:p>
          <a:p>
            <a:r>
              <a:rPr lang="ru-RU" sz="1200" b="1" i="1" dirty="0" smtClean="0"/>
              <a:t>12. Вращение кистью, разворачивая ракетку то открытой, то закрытой стороной вверх. Выполнять поочередно правой и левой рукой.</a:t>
            </a:r>
          </a:p>
          <a:p>
            <a:r>
              <a:rPr lang="ru-RU" sz="1200" b="1" i="1" dirty="0" smtClean="0"/>
              <a:t>13. Вращение кистью, удерживая ракетку, как молоток. Выполнять поочередно правой и левой рукой.</a:t>
            </a:r>
          </a:p>
          <a:p>
            <a:r>
              <a:rPr lang="ru-RU" sz="1200" b="1" i="1" dirty="0" smtClean="0"/>
              <a:t>14. В и.п. ракетка удерживается двумя руками (правой за ручку, а левой за обод головки) и располагается у груди. Наклоняться вперед, вытягивая руки к полу, и возвращаться в и.п. Упражнение может выполняться из разных и.п. (руки вниз, вперед или вверх).</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467600" cy="1143000"/>
          </a:xfrm>
        </p:spPr>
        <p:txBody>
          <a:bodyPr>
            <a:normAutofit fontScale="90000"/>
          </a:bodyPr>
          <a:lstStyle/>
          <a:p>
            <a:pPr algn="ctr"/>
            <a:r>
              <a:rPr lang="ru-RU" dirty="0" smtClean="0">
                <a:solidFill>
                  <a:srgbClr val="FF0000"/>
                </a:solidFill>
              </a:rPr>
              <a:t>Упражнения с ракеткой</a:t>
            </a:r>
            <a:br>
              <a:rPr lang="ru-RU" dirty="0" smtClean="0">
                <a:solidFill>
                  <a:srgbClr val="FF0000"/>
                </a:solidFill>
              </a:rPr>
            </a:br>
            <a:r>
              <a:rPr lang="ru-RU" dirty="0" smtClean="0">
                <a:solidFill>
                  <a:srgbClr val="FF0000"/>
                </a:solidFill>
              </a:rPr>
              <a:t>Разминочные упражнения</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457200" y="1071546"/>
            <a:ext cx="7467600" cy="5643602"/>
          </a:xfrm>
        </p:spPr>
        <p:txBody>
          <a:bodyPr>
            <a:normAutofit fontScale="55000" lnSpcReduction="20000"/>
          </a:bodyPr>
          <a:lstStyle/>
          <a:p>
            <a:r>
              <a:rPr lang="ru-RU" sz="2500" b="1" i="1" dirty="0" smtClean="0"/>
              <a:t>15. И.п.: как в предыдущем упражнении. Поворот вправо, разворачивая плечи и скручивая туловище и выпрямляя руки вперед. Затем вернуться в и.п. и повторить упражнение влево.</a:t>
            </a:r>
          </a:p>
          <a:p>
            <a:r>
              <a:rPr lang="ru-RU" sz="2500" b="1" i="1" dirty="0" smtClean="0"/>
              <a:t>16. И.п.: как в предыдущем упражнении. Наклон вправо, вытягивая руки вверх. Вернуться в и.п. и повторить упражнение влево.</a:t>
            </a:r>
          </a:p>
          <a:p>
            <a:r>
              <a:rPr lang="ru-RU" sz="2500" b="1" i="1" dirty="0" smtClean="0"/>
              <a:t>17. Глубокие приседания. Из и.п.: руки с ракеткой у груди (либо вниз, вперед, или вверх) присесть, вытягивая руки вперед (вверх или сгибая руки и приближая ракетку к груди).</a:t>
            </a:r>
          </a:p>
          <a:p>
            <a:r>
              <a:rPr lang="ru-RU" sz="2500" b="1" i="1" dirty="0" smtClean="0"/>
              <a:t>18. Круговые вращения пяткой правой ноги, при этом стопа носком касается пола. Выполнять поочередно правой и левой ногой. Ракетка произвольно.</a:t>
            </a:r>
          </a:p>
          <a:p>
            <a:r>
              <a:rPr lang="ru-RU" sz="2500" b="1" i="1" dirty="0" smtClean="0"/>
              <a:t>19. Стоя на одной ноге, сгибать и разгибать ногу в голеностопном суставе с одновременным движением головкой ракетки вверх и вниз: а – головка ракетки и носок двигаются в одном направлении; б – в разных направлениях. Выполнять сначала правой рукой и ногой, затем левой.</a:t>
            </a:r>
          </a:p>
          <a:p>
            <a:r>
              <a:rPr lang="ru-RU" sz="2500" b="1" i="1" dirty="0" smtClean="0"/>
              <a:t>20. Одновременно выполнять круговые движения носком правой ноги и головкой ракетки (по 5 вращений в правую и левую стороны). Выполнять сначала правой рукой и ногой, затем левой.</a:t>
            </a:r>
          </a:p>
          <a:p>
            <a:r>
              <a:rPr lang="ru-RU" sz="2500" b="1" i="1" dirty="0" smtClean="0"/>
              <a:t>21. То же, но ракеткой вращать в одну сторону, а носком в другую.</a:t>
            </a:r>
          </a:p>
          <a:p>
            <a:r>
              <a:rPr lang="ru-RU" sz="2500" b="1" i="1" dirty="0" smtClean="0"/>
              <a:t>22. Вращения по «восьмерке» носком правой ноги и головкой ракетки. Выполнять правой рукой и ногой, затем левой.</a:t>
            </a:r>
          </a:p>
          <a:p>
            <a:r>
              <a:rPr lang="ru-RU" sz="2500" b="1" i="1" dirty="0" smtClean="0"/>
              <a:t>23. Прыжки, работая ногами, как со скакалкой, и имитируя ракеткой вращение скакалки. Выполнять поочередно правой и левой рукой.</a:t>
            </a:r>
          </a:p>
          <a:p>
            <a:r>
              <a:rPr lang="ru-RU" sz="2500" b="1" i="1" dirty="0" smtClean="0"/>
              <a:t>24. Бег на месте с высоким подниманием бедра. Ракетка в правой или левой руке.</a:t>
            </a:r>
          </a:p>
          <a:p>
            <a:r>
              <a:rPr lang="ru-RU" sz="2500" b="1" i="1" dirty="0" smtClean="0"/>
              <a:t>25. Бег на месте с захлестыванием голени. Ракетка располагается горизонтально и удерживается двумя руками на уровне пояса.</a:t>
            </a:r>
          </a:p>
          <a:p>
            <a:r>
              <a:rPr lang="ru-RU" sz="2500" b="1" i="1" dirty="0" smtClean="0"/>
              <a:t>26. Прыжки вверх с подтягиванием коленей к груди, или располагая бедра параллельно полу. Ракетка в двух руках или в одной, как в предыдущих упражнениях.</a:t>
            </a:r>
          </a:p>
          <a:p>
            <a:r>
              <a:rPr lang="ru-RU" sz="2500" b="1" i="1" dirty="0" smtClean="0"/>
              <a:t>27. Прыжки вверх с захлестыванием голеней. Ракетка в двух руках или в одной, как в предыдущих упражнениях.</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6">
                    <a:lumMod val="50000"/>
                  </a:schemeClr>
                </a:solidFill>
              </a:rPr>
              <a:t>упражнения по бадминтону удобно проводить в парах.</a:t>
            </a:r>
            <a:endParaRPr lang="ru-RU" dirty="0">
              <a:solidFill>
                <a:schemeClr val="accent6">
                  <a:lumMod val="50000"/>
                </a:schemeClr>
              </a:solidFill>
            </a:endParaRPr>
          </a:p>
        </p:txBody>
      </p:sp>
      <p:sp>
        <p:nvSpPr>
          <p:cNvPr id="3" name="Содержимое 2"/>
          <p:cNvSpPr>
            <a:spLocks noGrp="1"/>
          </p:cNvSpPr>
          <p:nvPr>
            <p:ph idx="1"/>
          </p:nvPr>
        </p:nvSpPr>
        <p:spPr>
          <a:xfrm>
            <a:off x="642910" y="1600200"/>
            <a:ext cx="7467600" cy="5257800"/>
          </a:xfrm>
        </p:spPr>
        <p:txBody>
          <a:bodyPr>
            <a:normAutofit/>
          </a:bodyPr>
          <a:lstStyle/>
          <a:p>
            <a:r>
              <a:rPr lang="ru-RU" sz="1400" dirty="0" smtClean="0"/>
              <a:t>По боковым линиям бадминтонной площадки, расположенной в середине. При этом один ученик из пары встает с одной стороны, а другой – с противоположной. Расстояние между учащимися в шеренге – 1,5–3 м. При выполнении некоторых индивидуальных упражнений учащиеся одной из шеренг (выполняющие в данный момент упражнение) могут располагаться в шахматном порядке, чтобы не мешать друг другу (рис. А: находящиеся друг напротив друга крестик и нолик составляют одну пару).</a:t>
            </a:r>
          </a:p>
          <a:p>
            <a:endParaRPr lang="ru-RU" dirty="0" smtClean="0"/>
          </a:p>
          <a:p>
            <a:endParaRPr lang="ru-RU" dirty="0" smtClean="0"/>
          </a:p>
          <a:p>
            <a:endParaRPr lang="ru-RU" dirty="0" smtClean="0"/>
          </a:p>
          <a:p>
            <a:r>
              <a:rPr lang="ru-RU" dirty="0" smtClean="0"/>
              <a:t>. </a:t>
            </a:r>
            <a:r>
              <a:rPr lang="ru-RU" sz="1500" dirty="0" smtClean="0"/>
              <a:t>Все учащиеся делятся на две большие группы, которые располагаются на разных половинах площадки. Учащиеся одной группы в своих парах встают через сетку, подвешенную поперек спортивного зала (рис. Б). В случае необходимости они тоже могут располагаться в шахматном порядке.</a:t>
            </a:r>
          </a:p>
          <a:p>
            <a:endParaRPr lang="ru-RU" dirty="0"/>
          </a:p>
        </p:txBody>
      </p:sp>
      <p:pic>
        <p:nvPicPr>
          <p:cNvPr id="4" name="Рисунок 3"/>
          <p:cNvPicPr/>
          <p:nvPr/>
        </p:nvPicPr>
        <p:blipFill>
          <a:blip r:embed="rId2" cstate="print"/>
          <a:srcRect/>
          <a:stretch>
            <a:fillRect/>
          </a:stretch>
        </p:blipFill>
        <p:spPr bwMode="auto">
          <a:xfrm>
            <a:off x="2357423" y="3109912"/>
            <a:ext cx="1500197" cy="962030"/>
          </a:xfrm>
          <a:prstGeom prst="rect">
            <a:avLst/>
          </a:prstGeom>
          <a:noFill/>
          <a:ln w="9525">
            <a:solidFill>
              <a:srgbClr val="FF0000"/>
            </a:solidFill>
            <a:miter lim="800000"/>
            <a:headEnd/>
            <a:tailEnd/>
          </a:ln>
        </p:spPr>
      </p:pic>
      <p:pic>
        <p:nvPicPr>
          <p:cNvPr id="6" name="Рисунок 5"/>
          <p:cNvPicPr/>
          <p:nvPr/>
        </p:nvPicPr>
        <p:blipFill>
          <a:blip r:embed="rId3" cstate="print"/>
          <a:srcRect/>
          <a:stretch>
            <a:fillRect/>
          </a:stretch>
        </p:blipFill>
        <p:spPr bwMode="auto">
          <a:xfrm>
            <a:off x="2357423" y="5786454"/>
            <a:ext cx="1428759" cy="928694"/>
          </a:xfrm>
          <a:prstGeom prst="rect">
            <a:avLst/>
          </a:prstGeom>
          <a:noFill/>
          <a:ln w="9525">
            <a:solidFill>
              <a:srgbClr val="FF0000"/>
            </a:solidFill>
            <a:miter lim="800000"/>
            <a:headEnd/>
            <a:tailEnd/>
          </a:ln>
        </p:spPr>
      </p:pic>
      <p:pic>
        <p:nvPicPr>
          <p:cNvPr id="7" name="Рисунок 6"/>
          <p:cNvPicPr/>
          <p:nvPr/>
        </p:nvPicPr>
        <p:blipFill>
          <a:blip r:embed="rId4" cstate="print"/>
          <a:srcRect/>
          <a:stretch>
            <a:fillRect/>
          </a:stretch>
        </p:blipFill>
        <p:spPr bwMode="auto">
          <a:xfrm>
            <a:off x="7500958" y="1"/>
            <a:ext cx="1214446" cy="171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solidFill>
                  <a:schemeClr val="accent5">
                    <a:lumMod val="75000"/>
                  </a:schemeClr>
                </a:solidFill>
              </a:rPr>
              <a:t>Что дают занятия бадминтоном</a:t>
            </a:r>
            <a:br>
              <a:rPr lang="ru-RU" sz="3600" dirty="0" smtClean="0">
                <a:solidFill>
                  <a:schemeClr val="accent5">
                    <a:lumMod val="75000"/>
                  </a:schemeClr>
                </a:solidFill>
              </a:rPr>
            </a:br>
            <a:endParaRPr lang="ru-RU" sz="3600" dirty="0">
              <a:solidFill>
                <a:schemeClr val="accent5">
                  <a:lumMod val="75000"/>
                </a:schemeClr>
              </a:solidFill>
            </a:endParaRPr>
          </a:p>
        </p:txBody>
      </p:sp>
      <p:sp>
        <p:nvSpPr>
          <p:cNvPr id="3" name="Содержимое 2"/>
          <p:cNvSpPr>
            <a:spLocks noGrp="1"/>
          </p:cNvSpPr>
          <p:nvPr>
            <p:ph idx="1"/>
          </p:nvPr>
        </p:nvSpPr>
        <p:spPr>
          <a:xfrm>
            <a:off x="457200" y="1000108"/>
            <a:ext cx="7467600" cy="5473844"/>
          </a:xfrm>
        </p:spPr>
        <p:txBody>
          <a:bodyPr>
            <a:normAutofit fontScale="92500" lnSpcReduction="10000"/>
          </a:bodyPr>
          <a:lstStyle/>
          <a:p>
            <a:r>
              <a:rPr lang="ru-RU" dirty="0" smtClean="0"/>
              <a:t/>
            </a:r>
            <a:br>
              <a:rPr lang="ru-RU" dirty="0" smtClean="0"/>
            </a:br>
            <a:r>
              <a:rPr lang="ru-RU" dirty="0" smtClean="0">
                <a:solidFill>
                  <a:srgbClr val="C00000"/>
                </a:solidFill>
              </a:rPr>
              <a:t>Бадминтон как спортивная игра развивает точность зрительного восприятия, быстроту движений и пространственное ориентирование. Он дает большую нагрузку многим группам мышц, способствует гармоничному развитию тела и эстетическому восприятию игры.</a:t>
            </a:r>
            <a:br>
              <a:rPr lang="ru-RU" dirty="0" smtClean="0">
                <a:solidFill>
                  <a:srgbClr val="C00000"/>
                </a:solidFill>
              </a:rPr>
            </a:br>
            <a:r>
              <a:rPr lang="ru-RU" dirty="0" smtClean="0">
                <a:solidFill>
                  <a:srgbClr val="C00000"/>
                </a:solidFill>
              </a:rPr>
              <a:t>Бадминтон не только на самом высоком уровне удовлетворяет потребность организма в нагрузке через движение, но и позволяет, в силу игрового характера, достигать совершенства движений меньшими усилиями над собой. </a:t>
            </a:r>
            <a:r>
              <a:rPr lang="ru-RU" dirty="0" smtClean="0"/>
              <a:t/>
            </a:r>
            <a:br>
              <a:rPr lang="ru-RU" dirty="0" smtClean="0"/>
            </a:br>
            <a:endParaRPr lang="ru-RU" dirty="0"/>
          </a:p>
        </p:txBody>
      </p:sp>
      <p:pic>
        <p:nvPicPr>
          <p:cNvPr id="4" name="Рисунок 3"/>
          <p:cNvPicPr/>
          <p:nvPr/>
        </p:nvPicPr>
        <p:blipFill>
          <a:blip r:embed="rId2" cstate="print"/>
          <a:srcRect/>
          <a:stretch>
            <a:fillRect/>
          </a:stretch>
        </p:blipFill>
        <p:spPr bwMode="auto">
          <a:xfrm>
            <a:off x="7143768" y="5857892"/>
            <a:ext cx="928694" cy="857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400" dirty="0" smtClean="0">
                <a:solidFill>
                  <a:schemeClr val="accent1">
                    <a:lumMod val="60000"/>
                    <a:lumOff val="40000"/>
                  </a:schemeClr>
                </a:solidFill>
              </a:rPr>
              <a:t>Групповые упражнения</a:t>
            </a:r>
            <a:br>
              <a:rPr lang="ru-RU" sz="4400" dirty="0" smtClean="0">
                <a:solidFill>
                  <a:schemeClr val="accent1">
                    <a:lumMod val="60000"/>
                    <a:lumOff val="40000"/>
                  </a:schemeClr>
                </a:solidFill>
              </a:rPr>
            </a:br>
            <a:endParaRPr lang="ru-RU" sz="4400" dirty="0">
              <a:solidFill>
                <a:schemeClr val="accent1">
                  <a:lumMod val="60000"/>
                  <a:lumOff val="40000"/>
                </a:schemeClr>
              </a:solidFill>
            </a:endParaRPr>
          </a:p>
        </p:txBody>
      </p:sp>
      <p:sp>
        <p:nvSpPr>
          <p:cNvPr id="3" name="Содержимое 2"/>
          <p:cNvSpPr>
            <a:spLocks noGrp="1"/>
          </p:cNvSpPr>
          <p:nvPr>
            <p:ph idx="1"/>
          </p:nvPr>
        </p:nvSpPr>
        <p:spPr>
          <a:xfrm>
            <a:off x="457200" y="1071546"/>
            <a:ext cx="7686700" cy="5402406"/>
          </a:xfrm>
        </p:spPr>
        <p:txBody>
          <a:bodyPr>
            <a:noAutofit/>
          </a:bodyPr>
          <a:lstStyle/>
          <a:p>
            <a:r>
              <a:rPr lang="ru-RU" sz="4400" dirty="0" smtClean="0"/>
              <a:t>1. Игра «Салки </a:t>
            </a:r>
            <a:r>
              <a:rPr lang="ru-RU" sz="4400" dirty="0" err="1" smtClean="0"/>
              <a:t>своланом</a:t>
            </a:r>
            <a:r>
              <a:rPr lang="ru-RU" sz="4400" dirty="0" smtClean="0"/>
              <a:t>».</a:t>
            </a:r>
          </a:p>
          <a:p>
            <a:r>
              <a:rPr lang="ru-RU" sz="4400" dirty="0" smtClean="0"/>
              <a:t>2. Игра «Закинь волан».</a:t>
            </a:r>
          </a:p>
          <a:p>
            <a:r>
              <a:rPr lang="ru-RU" sz="4400" dirty="0" smtClean="0"/>
              <a:t>3. Игра «Очисти свой сад от камней».</a:t>
            </a:r>
          </a:p>
          <a:p>
            <a:r>
              <a:rPr lang="ru-RU" sz="4400" dirty="0" smtClean="0"/>
              <a:t>4. Игра «</a:t>
            </a:r>
            <a:r>
              <a:rPr lang="ru-RU" sz="4400" dirty="0" err="1" smtClean="0"/>
              <a:t>БаскетВол</a:t>
            </a:r>
            <a:r>
              <a:rPr lang="ru-RU" sz="4400" dirty="0" smtClean="0"/>
              <a:t>» – баскетбол с воланом.</a:t>
            </a:r>
            <a:endParaRPr lang="ru-RU" sz="4400" dirty="0"/>
          </a:p>
        </p:txBody>
      </p:sp>
      <p:pic>
        <p:nvPicPr>
          <p:cNvPr id="4" name="Рисунок 3"/>
          <p:cNvPicPr/>
          <p:nvPr/>
        </p:nvPicPr>
        <p:blipFill>
          <a:blip r:embed="rId2" cstate="print"/>
          <a:srcRect/>
          <a:stretch>
            <a:fillRect/>
          </a:stretch>
        </p:blipFill>
        <p:spPr bwMode="auto">
          <a:xfrm>
            <a:off x="7143768" y="3714752"/>
            <a:ext cx="1643074"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chemeClr val="accent1">
                    <a:lumMod val="75000"/>
                  </a:schemeClr>
                </a:solidFill>
              </a:rPr>
              <a:t>Имитационные упражнения</a:t>
            </a:r>
            <a:br>
              <a:rPr lang="ru-RU" dirty="0" smtClean="0">
                <a:solidFill>
                  <a:schemeClr val="accent1">
                    <a:lumMod val="75000"/>
                  </a:schemeClr>
                </a:solidFill>
              </a:rPr>
            </a:br>
            <a:endParaRPr lang="ru-RU" dirty="0">
              <a:solidFill>
                <a:schemeClr val="accent1">
                  <a:lumMod val="75000"/>
                </a:schemeClr>
              </a:solidFill>
            </a:endParaRPr>
          </a:p>
        </p:txBody>
      </p:sp>
      <p:sp>
        <p:nvSpPr>
          <p:cNvPr id="3" name="Содержимое 2"/>
          <p:cNvSpPr>
            <a:spLocks noGrp="1"/>
          </p:cNvSpPr>
          <p:nvPr>
            <p:ph idx="1"/>
          </p:nvPr>
        </p:nvSpPr>
        <p:spPr>
          <a:xfrm>
            <a:off x="457200" y="1142984"/>
            <a:ext cx="7467600" cy="5330968"/>
          </a:xfrm>
        </p:spPr>
        <p:txBody>
          <a:bodyPr>
            <a:normAutofit fontScale="62500" lnSpcReduction="20000"/>
          </a:bodyPr>
          <a:lstStyle/>
          <a:p>
            <a:r>
              <a:rPr lang="ru-RU" dirty="0" smtClean="0">
                <a:solidFill>
                  <a:srgbClr val="FF0000"/>
                </a:solidFill>
              </a:rPr>
              <a:t>1. Удар справа открытой стороной, стоя на месте.</a:t>
            </a:r>
          </a:p>
          <a:p>
            <a:r>
              <a:rPr lang="ru-RU" dirty="0" smtClean="0">
                <a:solidFill>
                  <a:srgbClr val="FF0000"/>
                </a:solidFill>
              </a:rPr>
              <a:t>2. То же с выпадом вправо.</a:t>
            </a:r>
          </a:p>
          <a:p>
            <a:r>
              <a:rPr lang="ru-RU" dirty="0" smtClean="0">
                <a:solidFill>
                  <a:srgbClr val="FF0000"/>
                </a:solidFill>
              </a:rPr>
              <a:t>3. Удар слева закрытой стороной, стоя на месте.</a:t>
            </a:r>
          </a:p>
          <a:p>
            <a:r>
              <a:rPr lang="ru-RU" dirty="0" smtClean="0">
                <a:solidFill>
                  <a:srgbClr val="FF0000"/>
                </a:solidFill>
              </a:rPr>
              <a:t>4. То же с выпадом влево.</a:t>
            </a:r>
          </a:p>
          <a:p>
            <a:r>
              <a:rPr lang="ru-RU" dirty="0" smtClean="0">
                <a:solidFill>
                  <a:srgbClr val="FF0000"/>
                </a:solidFill>
              </a:rPr>
              <a:t>5. Удар снизу закрытой стороной, стоя на месте.</a:t>
            </a:r>
          </a:p>
          <a:p>
            <a:r>
              <a:rPr lang="ru-RU" dirty="0" smtClean="0">
                <a:solidFill>
                  <a:srgbClr val="FF0000"/>
                </a:solidFill>
              </a:rPr>
              <a:t>6. То же с выпадом вперед.</a:t>
            </a:r>
          </a:p>
          <a:p>
            <a:r>
              <a:rPr lang="ru-RU" dirty="0" smtClean="0">
                <a:solidFill>
                  <a:srgbClr val="FF0000"/>
                </a:solidFill>
              </a:rPr>
              <a:t>7. То же с выпадом </a:t>
            </a:r>
            <a:r>
              <a:rPr lang="ru-RU" dirty="0" err="1" smtClean="0">
                <a:solidFill>
                  <a:srgbClr val="FF0000"/>
                </a:solidFill>
              </a:rPr>
              <a:t>вперед-влево</a:t>
            </a:r>
            <a:r>
              <a:rPr lang="ru-RU" dirty="0" smtClean="0">
                <a:solidFill>
                  <a:srgbClr val="FF0000"/>
                </a:solidFill>
              </a:rPr>
              <a:t>.</a:t>
            </a:r>
          </a:p>
          <a:p>
            <a:r>
              <a:rPr lang="ru-RU" dirty="0" smtClean="0">
                <a:solidFill>
                  <a:srgbClr val="FF0000"/>
                </a:solidFill>
              </a:rPr>
              <a:t>8. Удар снизу открытой стороной с выпадом </a:t>
            </a:r>
            <a:r>
              <a:rPr lang="ru-RU" dirty="0" err="1" smtClean="0">
                <a:solidFill>
                  <a:srgbClr val="FF0000"/>
                </a:solidFill>
              </a:rPr>
              <a:t>вперед-вправо</a:t>
            </a:r>
            <a:r>
              <a:rPr lang="ru-RU" dirty="0" smtClean="0">
                <a:solidFill>
                  <a:srgbClr val="FF0000"/>
                </a:solidFill>
              </a:rPr>
              <a:t>.</a:t>
            </a:r>
          </a:p>
          <a:p>
            <a:r>
              <a:rPr lang="ru-RU" dirty="0" smtClean="0">
                <a:solidFill>
                  <a:srgbClr val="FF0000"/>
                </a:solidFill>
              </a:rPr>
              <a:t>9. Удар сверху открытой стороной.</a:t>
            </a:r>
          </a:p>
          <a:p>
            <a:r>
              <a:rPr lang="ru-RU" dirty="0" smtClean="0">
                <a:solidFill>
                  <a:srgbClr val="FF0000"/>
                </a:solidFill>
              </a:rPr>
              <a:t>10. Удар сверху закрытой стороной.</a:t>
            </a:r>
          </a:p>
          <a:p>
            <a:r>
              <a:rPr lang="ru-RU" dirty="0" smtClean="0">
                <a:solidFill>
                  <a:srgbClr val="FF0000"/>
                </a:solidFill>
              </a:rPr>
              <a:t>11. Удар сверху открытой стороной в прыжке, отталкиваясь двумя ногами.</a:t>
            </a:r>
          </a:p>
          <a:p>
            <a:r>
              <a:rPr lang="ru-RU" dirty="0" smtClean="0">
                <a:solidFill>
                  <a:srgbClr val="FF0000"/>
                </a:solidFill>
              </a:rPr>
              <a:t>12. Удар сверху открытой стороной в прыжке, отталкиваясь одной ногой (выполняя шаг толчковой ногой).</a:t>
            </a:r>
          </a:p>
          <a:p>
            <a:r>
              <a:rPr lang="ru-RU" dirty="0" smtClean="0">
                <a:solidFill>
                  <a:srgbClr val="FF0000"/>
                </a:solidFill>
              </a:rPr>
              <a:t>13. Удар сверху открытой стороной после перемещения вперед.</a:t>
            </a:r>
          </a:p>
          <a:p>
            <a:r>
              <a:rPr lang="ru-RU" dirty="0" smtClean="0">
                <a:solidFill>
                  <a:srgbClr val="FF0000"/>
                </a:solidFill>
              </a:rPr>
              <a:t>14. То же назад.</a:t>
            </a:r>
          </a:p>
          <a:p>
            <a:r>
              <a:rPr lang="ru-RU" dirty="0" smtClean="0">
                <a:solidFill>
                  <a:srgbClr val="FF0000"/>
                </a:solidFill>
              </a:rPr>
              <a:t>15. Подача.</a:t>
            </a:r>
          </a:p>
          <a:p>
            <a:endParaRPr lang="ru-RU"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Жонглирование</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457200" y="1071546"/>
            <a:ext cx="7467600" cy="5402406"/>
          </a:xfrm>
        </p:spPr>
        <p:txBody>
          <a:bodyPr>
            <a:normAutofit fontScale="55000" lnSpcReduction="20000"/>
          </a:bodyPr>
          <a:lstStyle/>
          <a:p>
            <a:r>
              <a:rPr lang="ru-RU" dirty="0" smtClean="0">
                <a:solidFill>
                  <a:schemeClr val="accent6">
                    <a:lumMod val="50000"/>
                  </a:schemeClr>
                </a:solidFill>
              </a:rPr>
              <a:t>1. В и.п. игрок находится в игровой стойке, с ракеткой в правой руке, а воланом – в левой. Расположить ракетку горизонтально на уровне пояса, головкой вперед, открытой стороной вверх. Левой рукой положить волан на струны. Движением кисти подкинуть волан головкой ракетки вверх на небольшую высоту и, когда он будет опускаться, поймать его левой рукой. Опять положить волан на ракетку и повторить упражнение.</a:t>
            </a:r>
          </a:p>
          <a:p>
            <a:r>
              <a:rPr lang="ru-RU" dirty="0" smtClean="0">
                <a:solidFill>
                  <a:schemeClr val="accent6">
                    <a:lumMod val="50000"/>
                  </a:schemeClr>
                </a:solidFill>
              </a:rPr>
              <a:t>2. То же, но ракетку расположить закрытой стороной вверх, при этом локоть правой руки отвести немного в сторону.</a:t>
            </a:r>
          </a:p>
          <a:p>
            <a:r>
              <a:rPr lang="ru-RU" dirty="0" smtClean="0">
                <a:solidFill>
                  <a:schemeClr val="accent6">
                    <a:lumMod val="50000"/>
                  </a:schemeClr>
                </a:solidFill>
              </a:rPr>
              <a:t>3. В и.п. ракетка расположена горизонтально на уровне пояса, головкой вперед, открытой стороной вверх, левая рука выпрямлена вперед и удерживает волан на уровне головы над струнами ракетки. Отпустить волан и ударить его вверх коротким движением головки ракетки. Поймать левой рукой опускающийся волан и, приняв и.п., повторить упражнение.</a:t>
            </a:r>
          </a:p>
          <a:p>
            <a:r>
              <a:rPr lang="ru-RU" dirty="0" smtClean="0">
                <a:solidFill>
                  <a:schemeClr val="accent6">
                    <a:lumMod val="50000"/>
                  </a:schemeClr>
                </a:solidFill>
              </a:rPr>
              <a:t>4. То же, но вместо ловли рукой подыграть волан ракеткой еще один раз, а затем поймать.</a:t>
            </a:r>
          </a:p>
          <a:p>
            <a:r>
              <a:rPr lang="ru-RU" dirty="0" smtClean="0">
                <a:solidFill>
                  <a:schemeClr val="accent6">
                    <a:lumMod val="50000"/>
                  </a:schemeClr>
                </a:solidFill>
              </a:rPr>
              <a:t>5. Два предыдущих упражнения, но закрытой стороной.</a:t>
            </a:r>
          </a:p>
          <a:p>
            <a:r>
              <a:rPr lang="ru-RU" dirty="0" smtClean="0">
                <a:solidFill>
                  <a:schemeClr val="accent6">
                    <a:lumMod val="50000"/>
                  </a:schemeClr>
                </a:solidFill>
              </a:rPr>
              <a:t>6. Многократное жонглирование открытой стороной.</a:t>
            </a:r>
          </a:p>
          <a:p>
            <a:r>
              <a:rPr lang="ru-RU" dirty="0" smtClean="0">
                <a:solidFill>
                  <a:schemeClr val="accent6">
                    <a:lumMod val="50000"/>
                  </a:schemeClr>
                </a:solidFill>
              </a:rPr>
              <a:t>7. То же, но закрытой стороной.</a:t>
            </a:r>
          </a:p>
          <a:p>
            <a:r>
              <a:rPr lang="ru-RU" dirty="0" smtClean="0">
                <a:solidFill>
                  <a:schemeClr val="accent6">
                    <a:lumMod val="50000"/>
                  </a:schemeClr>
                </a:solidFill>
              </a:rPr>
              <a:t>8. И.п., как в упражнении 3. Подыграть волан ракеткой два раза, но первый раз – открытой стороной, а второй – закрытой, затем поймать.</a:t>
            </a:r>
          </a:p>
          <a:p>
            <a:r>
              <a:rPr lang="ru-RU" dirty="0" smtClean="0">
                <a:solidFill>
                  <a:schemeClr val="accent6">
                    <a:lumMod val="50000"/>
                  </a:schemeClr>
                </a:solidFill>
              </a:rPr>
              <a:t>9. То же, но наоборот, вначале – закрытой стороной, а затем – открытой.</a:t>
            </a:r>
          </a:p>
          <a:p>
            <a:r>
              <a:rPr lang="ru-RU" dirty="0" smtClean="0">
                <a:solidFill>
                  <a:schemeClr val="accent6">
                    <a:lumMod val="50000"/>
                  </a:schemeClr>
                </a:solidFill>
              </a:rPr>
              <a:t>10. Многократное жонглирование, поочередно открытой и закрытой стороной</a:t>
            </a:r>
            <a:r>
              <a:rPr lang="ru-RU" dirty="0" smtClean="0"/>
              <a:t>.</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Ошибки при жонглировании:</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457200" y="1142984"/>
            <a:ext cx="7467600" cy="5330968"/>
          </a:xfrm>
        </p:spPr>
        <p:txBody>
          <a:bodyPr>
            <a:normAutofit fontScale="77500" lnSpcReduction="20000"/>
          </a:bodyPr>
          <a:lstStyle/>
          <a:p>
            <a:r>
              <a:rPr lang="ru-RU" dirty="0" smtClean="0">
                <a:solidFill>
                  <a:srgbClr val="CC0099"/>
                </a:solidFill>
              </a:rPr>
              <a:t>Неправильный хват.</a:t>
            </a:r>
          </a:p>
          <a:p>
            <a:r>
              <a:rPr lang="ru-RU" dirty="0" smtClean="0">
                <a:solidFill>
                  <a:srgbClr val="CC0099"/>
                </a:solidFill>
              </a:rPr>
              <a:t>Соприкосновение с воланом на уровне головы и выше, а не на уровне пояса, особенно при жонглировании закрытой стороной. Высоко поднят локоть.</a:t>
            </a:r>
          </a:p>
          <a:p>
            <a:r>
              <a:rPr lang="ru-RU" dirty="0" smtClean="0">
                <a:solidFill>
                  <a:srgbClr val="CC0099"/>
                </a:solidFill>
              </a:rPr>
              <a:t>Жонглирование на одном месте, хотя необходимо двигаться, чтобы расположиться более удобно по отношению к волану.</a:t>
            </a:r>
          </a:p>
          <a:p>
            <a:r>
              <a:rPr lang="ru-RU" dirty="0" smtClean="0">
                <a:solidFill>
                  <a:srgbClr val="CC0099"/>
                </a:solidFill>
              </a:rPr>
              <a:t>Отводит взгляд от волана в момент соприкосновения с ним (смотрит в направлении предполагаемого полета волана). При этом, как правило, промахивается либо попадает по волану краем струн или ободом.</a:t>
            </a:r>
          </a:p>
          <a:p>
            <a:r>
              <a:rPr lang="ru-RU" dirty="0" smtClean="0">
                <a:solidFill>
                  <a:srgbClr val="CC0099"/>
                </a:solidFill>
              </a:rPr>
              <a:t>Выполняет резкие движения с неоправданно завышенной скоростью. Нет чувства волана (скорости его движения).</a:t>
            </a:r>
          </a:p>
          <a:p>
            <a:r>
              <a:rPr lang="ru-RU" dirty="0" smtClean="0">
                <a:solidFill>
                  <a:srgbClr val="CC0099"/>
                </a:solidFill>
              </a:rPr>
              <a:t>Волан часто пролетает мимо головки ракетки, на уровне шейки. Нет чувства волана (расстояния до него).</a:t>
            </a:r>
          </a:p>
          <a:p>
            <a:r>
              <a:rPr lang="ru-RU" dirty="0" smtClean="0">
                <a:solidFill>
                  <a:srgbClr val="CC0099"/>
                </a:solidFill>
              </a:rPr>
              <a:t> </a:t>
            </a: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dirty="0" smtClean="0">
                <a:solidFill>
                  <a:srgbClr val="FF0000"/>
                </a:solidFill>
              </a:rPr>
              <a:t>Основные удары в бадминтоне</a:t>
            </a:r>
            <a:r>
              <a:rPr lang="ru-RU" dirty="0" smtClean="0">
                <a:solidFill>
                  <a:schemeClr val="accent6">
                    <a:lumMod val="40000"/>
                    <a:lumOff val="60000"/>
                  </a:schemeClr>
                </a:solidFill>
              </a:rPr>
              <a:t>. </a:t>
            </a:r>
            <a:endParaRPr lang="ru-RU" dirty="0">
              <a:solidFill>
                <a:schemeClr val="accent6">
                  <a:lumMod val="40000"/>
                  <a:lumOff val="60000"/>
                </a:schemeClr>
              </a:solidFill>
            </a:endParaRPr>
          </a:p>
        </p:txBody>
      </p:sp>
      <p:sp>
        <p:nvSpPr>
          <p:cNvPr id="3" name="Содержимое 2"/>
          <p:cNvSpPr>
            <a:spLocks noGrp="1"/>
          </p:cNvSpPr>
          <p:nvPr>
            <p:ph idx="1"/>
          </p:nvPr>
        </p:nvSpPr>
        <p:spPr/>
        <p:txBody>
          <a:bodyPr>
            <a:normAutofit fontScale="70000" lnSpcReduction="20000"/>
          </a:bodyPr>
          <a:lstStyle/>
          <a:p>
            <a:r>
              <a:rPr lang="ru-RU" dirty="0" smtClean="0">
                <a:solidFill>
                  <a:schemeClr val="tx1">
                    <a:lumMod val="95000"/>
                    <a:lumOff val="5000"/>
                  </a:schemeClr>
                </a:solidFill>
              </a:rPr>
              <a:t>В зависимости от высоты полета волана в момент контакта с ракеткой </a:t>
            </a:r>
          </a:p>
          <a:p>
            <a:r>
              <a:rPr lang="ru-RU" dirty="0" smtClean="0">
                <a:solidFill>
                  <a:schemeClr val="tx1">
                    <a:lumMod val="95000"/>
                    <a:lumOff val="5000"/>
                  </a:schemeClr>
                </a:solidFill>
              </a:rPr>
              <a:t>различают: </a:t>
            </a:r>
          </a:p>
          <a:p>
            <a:r>
              <a:rPr lang="ru-RU" dirty="0" smtClean="0">
                <a:solidFill>
                  <a:schemeClr val="tx1">
                    <a:lumMod val="95000"/>
                    <a:lumOff val="5000"/>
                  </a:schemeClr>
                </a:solidFill>
              </a:rPr>
              <a:t>а)удары сверху (выше уровня плеч) </a:t>
            </a:r>
          </a:p>
          <a:p>
            <a:r>
              <a:rPr lang="ru-RU" dirty="0" smtClean="0">
                <a:solidFill>
                  <a:schemeClr val="tx1">
                    <a:lumMod val="95000"/>
                    <a:lumOff val="5000"/>
                  </a:schemeClr>
                </a:solidFill>
              </a:rPr>
              <a:t>б)сбоку (от уровня пояса до плеч) </a:t>
            </a:r>
          </a:p>
          <a:p>
            <a:r>
              <a:rPr lang="ru-RU" dirty="0" smtClean="0">
                <a:solidFill>
                  <a:schemeClr val="tx1">
                    <a:lumMod val="95000"/>
                    <a:lumOff val="5000"/>
                  </a:schemeClr>
                </a:solidFill>
              </a:rPr>
              <a:t>в)снизу (ниже уровня пояса). </a:t>
            </a:r>
          </a:p>
          <a:p>
            <a:r>
              <a:rPr lang="ru-RU" dirty="0" smtClean="0">
                <a:solidFill>
                  <a:schemeClr val="tx1">
                    <a:lumMod val="95000"/>
                    <a:lumOff val="5000"/>
                  </a:schemeClr>
                </a:solidFill>
              </a:rPr>
              <a:t>Все  удары  выполняются  либо  открытой,  либо  закрытой  стороной </a:t>
            </a:r>
          </a:p>
          <a:p>
            <a:r>
              <a:rPr lang="ru-RU" dirty="0" smtClean="0">
                <a:solidFill>
                  <a:schemeClr val="tx1">
                    <a:lumMod val="95000"/>
                    <a:lumOff val="5000"/>
                  </a:schemeClr>
                </a:solidFill>
              </a:rPr>
              <a:t>ракетки. Удары с правой стороны выполняются открытой стороной ракетки, </a:t>
            </a:r>
          </a:p>
          <a:p>
            <a:r>
              <a:rPr lang="ru-RU" dirty="0" smtClean="0">
                <a:solidFill>
                  <a:schemeClr val="tx1">
                    <a:lumMod val="95000"/>
                    <a:lumOff val="5000"/>
                  </a:schemeClr>
                </a:solidFill>
              </a:rPr>
              <a:t>слева, как правило, закрытой стороной ракетки. </a:t>
            </a:r>
          </a:p>
          <a:p>
            <a:r>
              <a:rPr lang="ru-RU" dirty="0" smtClean="0">
                <a:solidFill>
                  <a:schemeClr val="tx1">
                    <a:lumMod val="95000"/>
                    <a:lumOff val="5000"/>
                  </a:schemeClr>
                </a:solidFill>
              </a:rPr>
              <a:t>Удары  сверху -  основные  удары  в  бадминтоне.  При  изучении </a:t>
            </a:r>
          </a:p>
          <a:p>
            <a:r>
              <a:rPr lang="ru-RU" dirty="0" smtClean="0">
                <a:solidFill>
                  <a:schemeClr val="tx1">
                    <a:lumMod val="95000"/>
                    <a:lumOff val="5000"/>
                  </a:schemeClr>
                </a:solidFill>
              </a:rPr>
              <a:t>удара  сверху  внимательно  проследите  за  последовательностью  действий. </a:t>
            </a:r>
            <a:endParaRPr lang="ru-RU"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7467600" cy="857256"/>
          </a:xfrm>
        </p:spPr>
        <p:txBody>
          <a:bodyPr>
            <a:normAutofit fontScale="90000"/>
          </a:bodyPr>
          <a:lstStyle/>
          <a:p>
            <a:pPr algn="ctr"/>
            <a:r>
              <a:rPr lang="ru-RU" dirty="0" smtClean="0">
                <a:solidFill>
                  <a:srgbClr val="FF0000"/>
                </a:solidFill>
              </a:rPr>
              <a:t>Удары</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457200" y="857232"/>
            <a:ext cx="7467600" cy="5616720"/>
          </a:xfrm>
        </p:spPr>
        <p:txBody>
          <a:bodyPr>
            <a:normAutofit/>
          </a:bodyPr>
          <a:lstStyle/>
          <a:p>
            <a:r>
              <a:rPr lang="ru-RU" sz="2000" dirty="0" smtClean="0"/>
              <a:t>По месту нахождения волана в момент соприкосновения с ним ракетки удары подразделяют на: удар сверху, снизу, справа и слева. Кроме того, удары справа и слева еще делят на удары справа сверху, справа снизу, слева сверху, слева снизу. Это разделение идет на уровне пояса игрока.</a:t>
            </a:r>
          </a:p>
          <a:p>
            <a:r>
              <a:rPr lang="ru-RU" sz="2000" dirty="0" smtClean="0"/>
              <a:t>Если круг разделить на 6 равных частей и поместить его центр на поясе игрока, то каждый сектор будет указывать направление ударов </a:t>
            </a:r>
            <a:endParaRPr lang="ru-RU" sz="2000" dirty="0"/>
          </a:p>
        </p:txBody>
      </p:sp>
      <p:pic>
        <p:nvPicPr>
          <p:cNvPr id="4" name="Рисунок 3"/>
          <p:cNvPicPr/>
          <p:nvPr/>
        </p:nvPicPr>
        <p:blipFill>
          <a:blip r:embed="rId2" cstate="print"/>
          <a:srcRect/>
          <a:stretch>
            <a:fillRect/>
          </a:stretch>
        </p:blipFill>
        <p:spPr bwMode="auto">
          <a:xfrm>
            <a:off x="3500437" y="3857628"/>
            <a:ext cx="2286009"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000" dirty="0" smtClean="0">
                <a:solidFill>
                  <a:srgbClr val="FF0000"/>
                </a:solidFill>
              </a:rPr>
              <a:t>удары</a:t>
            </a:r>
            <a:endParaRPr lang="ru-RU" sz="4000" dirty="0">
              <a:solidFill>
                <a:srgbClr val="FF00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5000628" y="1571613"/>
            <a:ext cx="3857652" cy="2786082"/>
          </a:xfrm>
          <a:prstGeom prst="rect">
            <a:avLst/>
          </a:prstGeom>
          <a:noFill/>
          <a:ln w="9525">
            <a:noFill/>
            <a:miter lim="800000"/>
            <a:headEnd/>
            <a:tailEnd/>
          </a:ln>
          <a:effectLst/>
        </p:spPr>
      </p:pic>
      <p:sp>
        <p:nvSpPr>
          <p:cNvPr id="6" name="Прямоугольник 5"/>
          <p:cNvSpPr/>
          <p:nvPr/>
        </p:nvSpPr>
        <p:spPr>
          <a:xfrm>
            <a:off x="214282" y="1500174"/>
            <a:ext cx="4357718" cy="2215991"/>
          </a:xfrm>
          <a:prstGeom prst="rect">
            <a:avLst/>
          </a:prstGeom>
        </p:spPr>
        <p:txBody>
          <a:bodyPr wrap="square">
            <a:spAutoFit/>
          </a:bodyPr>
          <a:lstStyle/>
          <a:p>
            <a:r>
              <a:rPr lang="ru-RU" dirty="0" smtClean="0"/>
              <a:t> </a:t>
            </a:r>
          </a:p>
          <a:p>
            <a:r>
              <a:rPr lang="ru-RU" sz="2400" dirty="0" smtClean="0">
                <a:solidFill>
                  <a:schemeClr val="tx1">
                    <a:lumMod val="95000"/>
                    <a:lumOff val="5000"/>
                  </a:schemeClr>
                </a:solidFill>
              </a:rPr>
              <a:t>1. Короткий удар. </a:t>
            </a:r>
          </a:p>
          <a:p>
            <a:r>
              <a:rPr lang="ru-RU" sz="2400" dirty="0" smtClean="0">
                <a:solidFill>
                  <a:schemeClr val="tx1">
                    <a:lumMod val="95000"/>
                    <a:lumOff val="5000"/>
                  </a:schemeClr>
                </a:solidFill>
              </a:rPr>
              <a:t>2. Высокий удар.  </a:t>
            </a:r>
          </a:p>
          <a:p>
            <a:r>
              <a:rPr lang="ru-RU" sz="2400" dirty="0" smtClean="0">
                <a:solidFill>
                  <a:schemeClr val="tx1">
                    <a:lumMod val="95000"/>
                    <a:lumOff val="5000"/>
                  </a:schemeClr>
                </a:solidFill>
              </a:rPr>
              <a:t>3. Высокий атакующий удар. </a:t>
            </a:r>
          </a:p>
          <a:p>
            <a:r>
              <a:rPr lang="ru-RU" sz="2400" dirty="0" smtClean="0">
                <a:solidFill>
                  <a:schemeClr val="tx1">
                    <a:lumMod val="95000"/>
                    <a:lumOff val="5000"/>
                  </a:schemeClr>
                </a:solidFill>
              </a:rPr>
              <a:t>4. Плоский удар. </a:t>
            </a:r>
          </a:p>
          <a:p>
            <a:r>
              <a:rPr lang="ru-RU" sz="2400" dirty="0" smtClean="0">
                <a:solidFill>
                  <a:schemeClr val="tx1">
                    <a:lumMod val="95000"/>
                    <a:lumOff val="5000"/>
                  </a:schemeClr>
                </a:solidFill>
              </a:rPr>
              <a:t>5. Плоский укороченный удар. </a:t>
            </a:r>
            <a:endParaRPr lang="ru-RU" sz="24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467600" cy="1143000"/>
          </a:xfrm>
        </p:spPr>
        <p:txBody>
          <a:bodyPr>
            <a:normAutofit fontScale="90000"/>
          </a:bodyPr>
          <a:lstStyle/>
          <a:p>
            <a:pPr algn="ctr"/>
            <a:r>
              <a:rPr lang="ru-RU" sz="3600" dirty="0" smtClean="0">
                <a:solidFill>
                  <a:srgbClr val="FF0000"/>
                </a:solidFill>
              </a:rPr>
              <a:t>Удар справа</a:t>
            </a:r>
            <a:br>
              <a:rPr lang="ru-RU" sz="3600" dirty="0" smtClean="0">
                <a:solidFill>
                  <a:srgbClr val="FF0000"/>
                </a:solidFill>
              </a:rPr>
            </a:br>
            <a:r>
              <a:rPr lang="ru-RU" sz="3600" dirty="0" smtClean="0">
                <a:solidFill>
                  <a:srgbClr val="FF0000"/>
                </a:solidFill>
              </a:rPr>
              <a:t>Выполняется открытой стороной.</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214282" y="1142984"/>
            <a:ext cx="8358246" cy="5572164"/>
          </a:xfrm>
        </p:spPr>
        <p:txBody>
          <a:bodyPr>
            <a:normAutofit fontScale="40000" lnSpcReduction="20000"/>
          </a:bodyPr>
          <a:lstStyle/>
          <a:p>
            <a:r>
              <a:rPr lang="ru-RU" sz="3400" dirty="0" smtClean="0">
                <a:solidFill>
                  <a:srgbClr val="FF0000"/>
                </a:solidFill>
              </a:rPr>
              <a:t>Имитация:</a:t>
            </a:r>
          </a:p>
          <a:p>
            <a:r>
              <a:rPr lang="ru-RU" dirty="0" smtClean="0">
                <a:solidFill>
                  <a:schemeClr val="tx1">
                    <a:lumMod val="95000"/>
                    <a:lumOff val="5000"/>
                  </a:schemeClr>
                </a:solidFill>
              </a:rPr>
              <a:t>1. И.п.: игровая стойка. Вытянуть правую руку вправо, слегка разворачивая туловище в ту же сторону. Плоскость ракетки расположена вертикально, головка – на уровне пояса. Взгляд направлен на головку ракетки. Запомнить расстояние до головки ракетки. Это предполагаемое место соприкосновения с воланом. Вернуться в и.п. Повторить 3–5 раз.</a:t>
            </a:r>
          </a:p>
          <a:p>
            <a:r>
              <a:rPr lang="ru-RU" dirty="0" smtClean="0">
                <a:solidFill>
                  <a:schemeClr val="tx1">
                    <a:lumMod val="95000"/>
                    <a:lumOff val="5000"/>
                  </a:schemeClr>
                </a:solidFill>
              </a:rPr>
              <a:t>2. То же, но, вытянув руку, выполнить короткое движение головкой ракетки вперед. Взгляд направлен в место предполагаемой встречи с воланом. Повторить 3–5 раз.</a:t>
            </a:r>
          </a:p>
          <a:p>
            <a:r>
              <a:rPr lang="ru-RU" dirty="0" smtClean="0">
                <a:solidFill>
                  <a:schemeClr val="tx1">
                    <a:lumMod val="95000"/>
                    <a:lumOff val="5000"/>
                  </a:schemeClr>
                </a:solidFill>
              </a:rPr>
              <a:t>3. То же, но место предполагаемой встречи с воланом находится выше или ниже пояса.</a:t>
            </a:r>
          </a:p>
          <a:p>
            <a:r>
              <a:rPr lang="ru-RU" dirty="0" smtClean="0">
                <a:solidFill>
                  <a:schemeClr val="tx1">
                    <a:lumMod val="95000"/>
                    <a:lumOff val="5000"/>
                  </a:schemeClr>
                </a:solidFill>
              </a:rPr>
              <a:t>4. То же, но место предполагаемой встречи с воланом находится ближе к туловищу или дальше от него.</a:t>
            </a:r>
          </a:p>
          <a:p>
            <a:r>
              <a:rPr lang="ru-RU" dirty="0" smtClean="0">
                <a:solidFill>
                  <a:schemeClr val="tx1">
                    <a:lumMod val="95000"/>
                    <a:lumOff val="5000"/>
                  </a:schemeClr>
                </a:solidFill>
              </a:rPr>
              <a:t>5. То же, но с небольшим замахом для удара.</a:t>
            </a:r>
          </a:p>
          <a:p>
            <a:r>
              <a:rPr lang="ru-RU" dirty="0" smtClean="0">
                <a:solidFill>
                  <a:schemeClr val="tx1">
                    <a:lumMod val="95000"/>
                    <a:lumOff val="5000"/>
                  </a:schemeClr>
                </a:solidFill>
              </a:rPr>
              <a:t>6. Удар справа с шагом (выпадом) правой ногой вправо. Каждый раз возвращаться в и.п.</a:t>
            </a:r>
          </a:p>
          <a:p>
            <a:r>
              <a:rPr lang="ru-RU" dirty="0" smtClean="0">
                <a:solidFill>
                  <a:schemeClr val="tx1">
                    <a:lumMod val="95000"/>
                    <a:lumOff val="5000"/>
                  </a:schemeClr>
                </a:solidFill>
              </a:rPr>
              <a:t>В парах. Игроки располагаются напротив друг друга. У одного – волан, у другого – ракетка. Если ракеток много, то они могут быть у обоих игроков. В этом случае игрок с воланом держит ракетку за шейку левой рукой и не выполняет ею никаких действий.</a:t>
            </a:r>
          </a:p>
          <a:p>
            <a:r>
              <a:rPr lang="ru-RU" dirty="0" smtClean="0">
                <a:solidFill>
                  <a:schemeClr val="tx1">
                    <a:lumMod val="95000"/>
                    <a:lumOff val="5000"/>
                  </a:schemeClr>
                </a:solidFill>
              </a:rPr>
              <a:t>7. Второй игрок располагает головку ракетки в место предполагаемой встречи с воланом. Первый бросает волан рукой в головку ракетки (по прямой). Второй располагает головку ракетки на пути волана, не давая ему пролететь дальше. В данном упражнении не должно быть ударных движений. Волан, ударившись о струны, падает на пол рядом со вторым игроком, который рукой возвращает волан первому. Второй, подставляя ракетку, должен смотреть на волан, не отводя взгляда, до тех пор, пока не услышит звук удара о струны. Упражнение учит определять траекторию полета волана и его скорость, чтобы в дальнейшем соразмерять с ними скорость своих движений.</a:t>
            </a:r>
          </a:p>
          <a:p>
            <a:r>
              <a:rPr lang="ru-RU" dirty="0" smtClean="0">
                <a:solidFill>
                  <a:schemeClr val="tx1">
                    <a:lumMod val="95000"/>
                    <a:lumOff val="5000"/>
                  </a:schemeClr>
                </a:solidFill>
              </a:rPr>
              <a:t>8. То же, но отбивая волан первому. Отбивание выполняется с короткого замаха и коротким движением головки.</a:t>
            </a:r>
          </a:p>
          <a:p>
            <a:r>
              <a:rPr lang="ru-RU" dirty="0" smtClean="0">
                <a:solidFill>
                  <a:schemeClr val="tx1">
                    <a:lumMod val="95000"/>
                    <a:lumOff val="5000"/>
                  </a:schemeClr>
                </a:solidFill>
              </a:rPr>
              <a:t>9. То же, но в и.п. игрок с ракеткой в игровой стойке, ракетка спереди головкой вперед. Первый бросает волан в место предполагаемой встречи с воланом у второго игрока (т.е. туда, где была головка ракетки в предыдущем упражнении). Если игрок не может нормально отбить волан, промахивается или делает слишком резкие и большие движения, то ему необходимо дольше задержаться на двух предыдущих упражнениях.</a:t>
            </a:r>
          </a:p>
          <a:p>
            <a:r>
              <a:rPr lang="ru-RU" dirty="0" smtClean="0">
                <a:solidFill>
                  <a:schemeClr val="tx1">
                    <a:lumMod val="95000"/>
                    <a:lumOff val="5000"/>
                  </a:schemeClr>
                </a:solidFill>
              </a:rPr>
              <a:t>10. То же, но, отбивая волан, как бы провожать его головкой ракетки.</a:t>
            </a:r>
          </a:p>
          <a:p>
            <a:r>
              <a:rPr lang="ru-RU" dirty="0" smtClean="0">
                <a:solidFill>
                  <a:schemeClr val="tx1">
                    <a:lumMod val="95000"/>
                    <a:lumOff val="5000"/>
                  </a:schemeClr>
                </a:solidFill>
              </a:rPr>
              <a:t>11. То же, но стараясь отыграть волан точно первому игроку.</a:t>
            </a:r>
          </a:p>
          <a:p>
            <a:r>
              <a:rPr lang="ru-RU" dirty="0" smtClean="0">
                <a:solidFill>
                  <a:schemeClr val="tx1">
                    <a:lumMod val="95000"/>
                    <a:lumOff val="5000"/>
                  </a:schemeClr>
                </a:solidFill>
              </a:rPr>
              <a:t>12. Первый выполняет подачу в правую сторону от партнера, а второй – удар справа.</a:t>
            </a:r>
          </a:p>
          <a:p>
            <a:r>
              <a:rPr lang="ru-RU" dirty="0" smtClean="0">
                <a:solidFill>
                  <a:schemeClr val="tx1">
                    <a:lumMod val="95000"/>
                    <a:lumOff val="5000"/>
                  </a:schemeClr>
                </a:solidFill>
              </a:rPr>
              <a:t> </a:t>
            </a:r>
          </a:p>
          <a:p>
            <a:r>
              <a:rPr lang="ru-RU" dirty="0" smtClean="0">
                <a:solidFill>
                  <a:schemeClr val="tx1">
                    <a:lumMod val="95000"/>
                    <a:lumOff val="5000"/>
                  </a:schemeClr>
                </a:solidFill>
              </a:rPr>
              <a:t>13. Игроки выполняют удары справа, посылая волан друг другу в правую сторону.</a:t>
            </a:r>
          </a:p>
          <a:p>
            <a:endParaRPr lang="ru-RU"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Удар справа</a:t>
            </a:r>
            <a:br>
              <a:rPr lang="ru-RU" dirty="0" smtClean="0">
                <a:solidFill>
                  <a:srgbClr val="FF0000"/>
                </a:solidFill>
              </a:rPr>
            </a:br>
            <a:r>
              <a:rPr lang="ru-RU" dirty="0" smtClean="0">
                <a:solidFill>
                  <a:srgbClr val="FF0000"/>
                </a:solidFill>
              </a:rPr>
              <a:t>Выполняется открытой стороной.</a:t>
            </a:r>
            <a:br>
              <a:rPr lang="ru-RU" dirty="0" smtClean="0">
                <a:solidFill>
                  <a:srgbClr val="FF0000"/>
                </a:solidFill>
              </a:rPr>
            </a:br>
            <a:endParaRPr lang="ru-RU" dirty="0"/>
          </a:p>
        </p:txBody>
      </p:sp>
      <p:sp>
        <p:nvSpPr>
          <p:cNvPr id="3" name="Содержимое 2"/>
          <p:cNvSpPr>
            <a:spLocks noGrp="1"/>
          </p:cNvSpPr>
          <p:nvPr>
            <p:ph idx="1"/>
          </p:nvPr>
        </p:nvSpPr>
        <p:spPr>
          <a:xfrm>
            <a:off x="457200" y="1071546"/>
            <a:ext cx="7467600" cy="5402406"/>
          </a:xfrm>
        </p:spPr>
        <p:txBody>
          <a:bodyPr>
            <a:normAutofit fontScale="47500" lnSpcReduction="20000"/>
          </a:bodyPr>
          <a:lstStyle/>
          <a:p>
            <a:r>
              <a:rPr lang="ru-RU" dirty="0" smtClean="0"/>
              <a:t>14. Первый бросает волан то справа, то слева от второго игрока, который старается угадать направление броска и отыграть волан первому.</a:t>
            </a:r>
          </a:p>
          <a:p>
            <a:r>
              <a:rPr lang="ru-RU" dirty="0" smtClean="0"/>
              <a:t>15. То же, но с подачи.</a:t>
            </a:r>
          </a:p>
          <a:p>
            <a:r>
              <a:rPr lang="ru-RU" dirty="0" smtClean="0"/>
              <a:t>16. Игроки выполняют удары друг другу, посылая волан то справа, то слева от соперника. Чаще надо играть в ту сторону, откуда удар у партнера получается хуже.</a:t>
            </a:r>
          </a:p>
          <a:p>
            <a:r>
              <a:rPr lang="ru-RU" dirty="0" smtClean="0"/>
              <a:t>17. То же, но волан посылают на сторону соперника по низкой траектории.</a:t>
            </a:r>
          </a:p>
          <a:p>
            <a:r>
              <a:rPr lang="ru-RU" dirty="0" smtClean="0"/>
              <a:t>18. То же, но по высокой траектории.</a:t>
            </a:r>
          </a:p>
          <a:p>
            <a:r>
              <a:rPr lang="ru-RU" dirty="0" smtClean="0"/>
              <a:t>19. Один игрок выполняет подачу под правую руку партнера. Второй отыгрывает волан по высокой траектории на заднюю линию площадки. При этом высота полета волана должна быть такой, чтобы первый не мог его достать.</a:t>
            </a:r>
          </a:p>
          <a:p>
            <a:r>
              <a:rPr lang="ru-RU" dirty="0" smtClean="0"/>
              <a:t>Обучение приему волана после удара сверху:</a:t>
            </a:r>
          </a:p>
          <a:p>
            <a:r>
              <a:rPr lang="ru-RU" dirty="0" smtClean="0"/>
              <a:t>20. Игрок с ракеткой в игровой стойке. Первый сильно бросает волан рукой в место предполагаемой встречи с воланом второго игрока. Второй – располагает головку ракетки на пути волана, не давая ему пролететь дальше. В данном упражнении не должно быть ударных движений. Волан, ударившись о струны, падает на пол рядом со вторым игроком. Второй рукой возвращает волан первому. Постепенно расстояние между игроками сокращают.</a:t>
            </a:r>
          </a:p>
          <a:p>
            <a:r>
              <a:rPr lang="ru-RU" dirty="0" smtClean="0"/>
              <a:t>21. То же, но отбивая волан.</a:t>
            </a:r>
          </a:p>
          <a:p>
            <a:r>
              <a:rPr lang="ru-RU" dirty="0" smtClean="0"/>
              <a:t>22. Первый подбрасывает волан вверх перед собой и выполняет удар сверху в правую сторону от второго. Второй отыгрывает волан первому. Постепенно силу удара увеличивают.</a:t>
            </a:r>
          </a:p>
          <a:p>
            <a:r>
              <a:rPr lang="ru-RU" dirty="0" smtClean="0"/>
              <a:t>23. Первый выполняет удары сверху в правую сторону от второго, а второй, отыгрывая волан, набрасывает его для удара первому.</a:t>
            </a:r>
          </a:p>
          <a:p>
            <a:r>
              <a:rPr lang="ru-RU" dirty="0" smtClean="0"/>
              <a:t>24. То же, но удары выполняют в любую сторону (правую или левую).</a:t>
            </a:r>
          </a:p>
          <a:p>
            <a:r>
              <a:rPr lang="ru-RU" dirty="0" smtClean="0"/>
              <a:t>25. Подвижные игры.</a:t>
            </a:r>
          </a:p>
          <a:p>
            <a:r>
              <a:rPr lang="ru-RU" dirty="0" smtClean="0"/>
              <a:t>26. Учебные и соревновательные игры.</a:t>
            </a:r>
          </a:p>
          <a:p>
            <a:endParaRPr lang="ru-R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fontScale="90000"/>
          </a:bodyPr>
          <a:lstStyle/>
          <a:p>
            <a:r>
              <a:rPr lang="ru-RU" dirty="0" smtClean="0"/>
              <a:t>Ошибки при выполнении удара справа:</a:t>
            </a:r>
            <a:endParaRPr lang="ru-RU" dirty="0"/>
          </a:p>
        </p:txBody>
      </p:sp>
      <p:sp>
        <p:nvSpPr>
          <p:cNvPr id="3" name="Содержимое 2"/>
          <p:cNvSpPr>
            <a:spLocks noGrp="1"/>
          </p:cNvSpPr>
          <p:nvPr>
            <p:ph idx="1"/>
          </p:nvPr>
        </p:nvSpPr>
        <p:spPr>
          <a:xfrm>
            <a:off x="457200" y="1071546"/>
            <a:ext cx="7467600" cy="5402406"/>
          </a:xfrm>
        </p:spPr>
        <p:txBody>
          <a:bodyPr>
            <a:normAutofit fontScale="77500" lnSpcReduction="20000"/>
          </a:bodyPr>
          <a:lstStyle/>
          <a:p>
            <a:r>
              <a:rPr lang="ru-RU" dirty="0" smtClean="0">
                <a:solidFill>
                  <a:srgbClr val="C00000"/>
                </a:solidFill>
              </a:rPr>
              <a:t>Неправильный хват.</a:t>
            </a:r>
          </a:p>
          <a:p>
            <a:r>
              <a:rPr lang="ru-RU" dirty="0" smtClean="0">
                <a:solidFill>
                  <a:srgbClr val="C00000"/>
                </a:solidFill>
              </a:rPr>
              <a:t>Меняет хват при выполнении разных ударов.</a:t>
            </a:r>
          </a:p>
          <a:p>
            <a:r>
              <a:rPr lang="ru-RU" dirty="0" smtClean="0">
                <a:solidFill>
                  <a:srgbClr val="C00000"/>
                </a:solidFill>
              </a:rPr>
              <a:t>Отводит взгляд от волана в момент удара или до удара (смотрит в направлении предполагаемого полета волана или на сетку).</a:t>
            </a:r>
          </a:p>
          <a:p>
            <a:r>
              <a:rPr lang="ru-RU" dirty="0" smtClean="0">
                <a:solidFill>
                  <a:srgbClr val="C00000"/>
                </a:solidFill>
              </a:rPr>
              <a:t>Сгибает руку в момент удара, укорачивая ее.</a:t>
            </a:r>
          </a:p>
          <a:p>
            <a:r>
              <a:rPr lang="ru-RU" dirty="0" smtClean="0">
                <a:solidFill>
                  <a:srgbClr val="C00000"/>
                </a:solidFill>
              </a:rPr>
              <a:t>В момент соприкосновения с воланом отклоняет туловище в сторону.</a:t>
            </a:r>
          </a:p>
          <a:p>
            <a:r>
              <a:rPr lang="ru-RU" dirty="0" smtClean="0">
                <a:solidFill>
                  <a:srgbClr val="C00000"/>
                </a:solidFill>
              </a:rPr>
              <a:t>В момент соприкосновения с воланом игрок находится в движении (к волану).</a:t>
            </a:r>
          </a:p>
          <a:p>
            <a:r>
              <a:rPr lang="ru-RU" dirty="0" smtClean="0">
                <a:solidFill>
                  <a:srgbClr val="C00000"/>
                </a:solidFill>
              </a:rPr>
              <a:t>Начинает возвращаться в середину площадки, еще не завершив удар.</a:t>
            </a:r>
          </a:p>
          <a:p>
            <a:r>
              <a:rPr lang="ru-RU" dirty="0" smtClean="0">
                <a:solidFill>
                  <a:srgbClr val="C00000"/>
                </a:solidFill>
              </a:rPr>
              <a:t>Выполняет неоправданно резкие и по большой амплитуде движения, из-за чего промахивается по волану или посылает его далеко в сторону от цели.</a:t>
            </a:r>
          </a:p>
          <a:p>
            <a:r>
              <a:rPr lang="ru-RU" dirty="0" smtClean="0">
                <a:solidFill>
                  <a:srgbClr val="C00000"/>
                </a:solidFill>
              </a:rPr>
              <a:t>Не находится в игровой стойке до удара или не возвращается в стойку после удара.</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28596" y="500042"/>
            <a:ext cx="8001056"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8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Для успеха игры в бадминтон </a:t>
            </a:r>
            <a:r>
              <a:rPr kumimoji="0" lang="ru-RU"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почти каждое движение должно быть «умным» – как на соревнованиях, так и на тренировках. У бадминтонистов есть такая поговорка: «Играй сначала головой, затем – ногами и только потом – рукой». Здесь не надо бежать раньше, чем сообразит голова. Более того, она должна побольше думать, чтобы давать иногда покой ногам. Это способствует расслаблению мышц, восстановлению физических и духовных сил. Нередко спортсмены высокого класса на ответственных соревнованиях заявляют, что умственно устали больше, чем физически.</a:t>
            </a:r>
            <a:r>
              <a:rPr lang="ru-RU" sz="2000" dirty="0" smtClean="0"/>
              <a:t> Значительное интеллектуальное начало бадминтона определяется и тем, что это игра рукой, роль которой в умственном развитии человека общеизвестна. Недаром И. Кант определял значение руки как «вышедшего наружу мозга». </a:t>
            </a:r>
            <a:endParaRPr kumimoji="0" lang="ru-RU" sz="20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a:stretch>
            <a:fillRect/>
          </a:stretch>
        </p:blipFill>
        <p:spPr bwMode="auto">
          <a:xfrm>
            <a:off x="6929454" y="5715016"/>
            <a:ext cx="1143008" cy="85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txBody>
          <a:bodyPr>
            <a:normAutofit fontScale="90000"/>
          </a:bodyPr>
          <a:lstStyle/>
          <a:p>
            <a:pPr algn="ctr"/>
            <a:r>
              <a:rPr lang="ru-RU" dirty="0" smtClean="0"/>
              <a:t>Удар слева</a:t>
            </a:r>
            <a:br>
              <a:rPr lang="ru-RU" dirty="0" smtClean="0"/>
            </a:br>
            <a:r>
              <a:rPr lang="ru-RU" dirty="0" smtClean="0"/>
              <a:t>Выполняется закрытой стороной.</a:t>
            </a:r>
            <a:endParaRPr lang="ru-RU" dirty="0"/>
          </a:p>
        </p:txBody>
      </p:sp>
      <p:sp>
        <p:nvSpPr>
          <p:cNvPr id="3" name="Содержимое 2"/>
          <p:cNvSpPr>
            <a:spLocks noGrp="1"/>
          </p:cNvSpPr>
          <p:nvPr>
            <p:ph idx="1"/>
          </p:nvPr>
        </p:nvSpPr>
        <p:spPr>
          <a:xfrm>
            <a:off x="457200" y="1285860"/>
            <a:ext cx="7467600" cy="5188092"/>
          </a:xfrm>
        </p:spPr>
        <p:txBody>
          <a:bodyPr/>
          <a:lstStyle/>
          <a:p>
            <a:endParaRPr lang="ru-RU" dirty="0" smtClean="0"/>
          </a:p>
          <a:p>
            <a:endParaRPr lang="ru-RU" dirty="0" smtClean="0"/>
          </a:p>
          <a:p>
            <a:r>
              <a:rPr lang="ru-RU" dirty="0" smtClean="0"/>
              <a:t>Методика обучения удару слева аналогична методике обучения удару справа. Поэтому рекомендуется использовать те же упражнения, с поправкой на удар слева.</a:t>
            </a:r>
          </a:p>
          <a:p>
            <a:r>
              <a:rPr lang="ru-RU" dirty="0" smtClean="0"/>
              <a:t>Кроме того, оба удара, как правило, разучиваются параллельно. Выполнив несколько упражнений на один удар, выполняют те же на другой. Затем так же двигаются дальше.</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70"/>
          </a:xfrm>
        </p:spPr>
        <p:txBody>
          <a:bodyPr>
            <a:normAutofit/>
          </a:bodyPr>
          <a:lstStyle/>
          <a:p>
            <a:pPr algn="ctr"/>
            <a:r>
              <a:rPr lang="ru-RU" sz="4000" dirty="0" smtClean="0">
                <a:solidFill>
                  <a:srgbClr val="00B050"/>
                </a:solidFill>
              </a:rPr>
              <a:t>Игры с воланом и ракеткой</a:t>
            </a:r>
            <a:endParaRPr lang="ru-RU" sz="4000" dirty="0">
              <a:solidFill>
                <a:srgbClr val="00B050"/>
              </a:solidFill>
            </a:endParaRPr>
          </a:p>
        </p:txBody>
      </p:sp>
      <p:sp>
        <p:nvSpPr>
          <p:cNvPr id="3" name="Содержимое 2"/>
          <p:cNvSpPr>
            <a:spLocks noGrp="1"/>
          </p:cNvSpPr>
          <p:nvPr>
            <p:ph idx="1"/>
          </p:nvPr>
        </p:nvSpPr>
        <p:spPr>
          <a:xfrm>
            <a:off x="457200" y="1071546"/>
            <a:ext cx="7467600" cy="5572164"/>
          </a:xfrm>
        </p:spPr>
        <p:txBody>
          <a:bodyPr>
            <a:normAutofit fontScale="55000" lnSpcReduction="20000"/>
          </a:bodyPr>
          <a:lstStyle/>
          <a:p>
            <a:r>
              <a:rPr lang="ru-RU" b="1" dirty="0" smtClean="0">
                <a:solidFill>
                  <a:srgbClr val="FF0000"/>
                </a:solidFill>
              </a:rPr>
              <a:t>«Салки с воланами»</a:t>
            </a:r>
            <a:endParaRPr lang="ru-RU" dirty="0" smtClean="0">
              <a:solidFill>
                <a:srgbClr val="FF0000"/>
              </a:solidFill>
            </a:endParaRPr>
          </a:p>
          <a:p>
            <a:r>
              <a:rPr lang="ru-RU" dirty="0" smtClean="0"/>
              <a:t>Выбирается 2–3 и более водящих, в зависимости от количества играющих. Все водящие с воланами в руках. Бросая волан в игроков, водящие стараются осалить их. Бросив волан, водящий в случае промаха бежит за ним, подбирает его и опять бросает, и.т.д.. Броски выполняются с того места, где подобрали волан. В случае попадания игрок меняется ролями с водящим.</a:t>
            </a:r>
          </a:p>
          <a:p>
            <a:r>
              <a:rPr lang="ru-RU" dirty="0" smtClean="0"/>
              <a:t>Вариант. Можно всех участников разделить на две группы: например, на мальчиков и девочек, которые будут играть отдельно, но на одной площадке. В этом случае каждая группа должна иметь воланы разного цвета.</a:t>
            </a:r>
          </a:p>
          <a:p>
            <a:r>
              <a:rPr lang="ru-RU" b="1" dirty="0" smtClean="0">
                <a:solidFill>
                  <a:srgbClr val="FF0000"/>
                </a:solidFill>
              </a:rPr>
              <a:t>«Закинь волан»</a:t>
            </a:r>
            <a:endParaRPr lang="ru-RU" dirty="0" smtClean="0">
              <a:solidFill>
                <a:srgbClr val="FF0000"/>
              </a:solidFill>
            </a:endParaRPr>
          </a:p>
          <a:p>
            <a:r>
              <a:rPr lang="ru-RU" dirty="0" smtClean="0"/>
              <a:t>Площадка разделена бадминтонной сеткой или гимнастическими скамейками на две половины. Учащиеся разбиваются на 2 команды и располагаются в одну шеренгу на своих половинах площадки, на расстоянии 2 м – для начальной школы и 4–5 м – для всех остальных от сетки (скамеек). Игроки одной команды – с </a:t>
            </a:r>
            <a:r>
              <a:rPr lang="ru-RU" dirty="0" err="1" smtClean="0"/>
              <a:t>воланчиками</a:t>
            </a:r>
            <a:r>
              <a:rPr lang="ru-RU" dirty="0" smtClean="0"/>
              <a:t> в руках. По сигналу учителя они выполняют бросок за сетку. Игроки другой команды подбирают </a:t>
            </a:r>
            <a:r>
              <a:rPr lang="ru-RU" dirty="0" err="1" smtClean="0"/>
              <a:t>воланчики</a:t>
            </a:r>
            <a:r>
              <a:rPr lang="ru-RU" dirty="0" smtClean="0"/>
              <a:t> и выстраиваются аналогично первым игрокам. По сигналу вторая команда выполняет бросок. Команда, в которой было больше переброшено </a:t>
            </a:r>
            <a:r>
              <a:rPr lang="ru-RU" dirty="0" err="1" smtClean="0"/>
              <a:t>воланчиков</a:t>
            </a:r>
            <a:r>
              <a:rPr lang="ru-RU" dirty="0" smtClean="0"/>
              <a:t>, получает одно очко. Теперь игроки располагаются на расстоянии 3 м от сетки и повторяют броски. Так с каждым разом игроки отходят от сетки все дальше и дальше. Делают это до тех пор, пока никто не сможет перебросить </a:t>
            </a:r>
            <a:r>
              <a:rPr lang="ru-RU" dirty="0" err="1" smtClean="0"/>
              <a:t>воланчик</a:t>
            </a:r>
            <a:r>
              <a:rPr lang="ru-RU" dirty="0" smtClean="0"/>
              <a:t> или будут перебрасывать лишь отдельные игроки. Затем игра начинается сначала, но броски выполняют левой рукой.</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lstStyle/>
          <a:p>
            <a:pPr algn="ctr"/>
            <a:r>
              <a:rPr lang="ru-RU" sz="3200" dirty="0" smtClean="0">
                <a:solidFill>
                  <a:srgbClr val="00B050"/>
                </a:solidFill>
              </a:rPr>
              <a:t>Игры с воланом и ракеткой</a:t>
            </a:r>
            <a:endParaRPr lang="ru-RU" dirty="0"/>
          </a:p>
        </p:txBody>
      </p:sp>
      <p:sp>
        <p:nvSpPr>
          <p:cNvPr id="3" name="Содержимое 2"/>
          <p:cNvSpPr>
            <a:spLocks noGrp="1"/>
          </p:cNvSpPr>
          <p:nvPr>
            <p:ph idx="1"/>
          </p:nvPr>
        </p:nvSpPr>
        <p:spPr>
          <a:xfrm>
            <a:off x="457200" y="857232"/>
            <a:ext cx="7467600" cy="5857916"/>
          </a:xfrm>
        </p:spPr>
        <p:txBody>
          <a:bodyPr>
            <a:noAutofit/>
          </a:bodyPr>
          <a:lstStyle/>
          <a:p>
            <a:r>
              <a:rPr lang="ru-RU" sz="1200" b="1" dirty="0" smtClean="0">
                <a:solidFill>
                  <a:srgbClr val="FF0000"/>
                </a:solidFill>
              </a:rPr>
              <a:t>«Закинь волан подачей»</a:t>
            </a:r>
          </a:p>
          <a:p>
            <a:r>
              <a:rPr lang="ru-RU" sz="1200" b="1" dirty="0" smtClean="0"/>
              <a:t>Вместо бросков волана выполняется подача.</a:t>
            </a:r>
          </a:p>
          <a:p>
            <a:r>
              <a:rPr lang="ru-RU" sz="1200" b="1" dirty="0" smtClean="0">
                <a:solidFill>
                  <a:srgbClr val="FF0000"/>
                </a:solidFill>
              </a:rPr>
              <a:t>«Очисти свой сад от камней»</a:t>
            </a:r>
          </a:p>
          <a:p>
            <a:r>
              <a:rPr lang="ru-RU" sz="1200" b="1" dirty="0" smtClean="0"/>
              <a:t>Вариант 1. Учащиеся разделены на 2 команды и располагаются на своих половинах площадки. У каждого игрока имеется волан. На средней линии установлены гимнастические скамейки или натянута бадминтонная сетка. По сигналу игроки начинают бросать воланы на сторону противника, стараясь освободить от них свою половину. Волан можно бросать лишь с того места, где его подобрал или поймал. Побеждает команда, у которой после свистка учителя останется меньше воланов.</a:t>
            </a:r>
          </a:p>
          <a:p>
            <a:r>
              <a:rPr lang="ru-RU" sz="1200" b="1" dirty="0" smtClean="0"/>
              <a:t>Вариант 2. Все броски выполняются только с передней линии подачи или с трехметровой линии волейбольной площадки. Подобрав волан, игрок обязан подбежать к линии (в любом ее месте) и лишь оттуда бросать.</a:t>
            </a:r>
          </a:p>
          <a:p>
            <a:r>
              <a:rPr lang="ru-RU" sz="1200" b="1" dirty="0" smtClean="0">
                <a:solidFill>
                  <a:srgbClr val="FF0000"/>
                </a:solidFill>
              </a:rPr>
              <a:t>«Гонка волана»</a:t>
            </a:r>
          </a:p>
          <a:p>
            <a:r>
              <a:rPr lang="ru-RU" sz="1200" b="1" dirty="0" smtClean="0"/>
              <a:t>Все участники разделены на 4–5 команд. Каждая из них располагается за лицевой линией волейбольной площадки, в колонну по одному. В руках у первых игроков в колоннах – </a:t>
            </a:r>
            <a:r>
              <a:rPr lang="ru-RU" sz="1200" b="1" dirty="0" err="1" smtClean="0"/>
              <a:t>воланчики</a:t>
            </a:r>
            <a:r>
              <a:rPr lang="ru-RU" sz="1200" b="1" dirty="0" smtClean="0"/>
              <a:t>. По сигналу первые игроки бросают воланы как можно дальше вперед. Бегут за ними, подбирают их и опять бросают вперед, и так до тех пор, пока волан не коснется противоположной лицевой стены зала. Затем аналогично гонят волан в обратном направлении, но не до касания стены, а передают вторым игрокам в своих колоннах. Второй игрок не имеет права подбирать волан, если он не залетел за лицевую линию, у которой располагается команда. Подобрав или поймав волан, второй игрок выполняет гонку волана. Аналогичным образом выполняют упражнение все игроки команды. Как только волан окажется в руках у первого игрока, он поднимает его вверх. По поднятым вверх воланам определяют места каждой команды.</a:t>
            </a:r>
          </a:p>
          <a:p>
            <a:r>
              <a:rPr lang="ru-RU" sz="1200" b="1" dirty="0" smtClean="0"/>
              <a:t> </a:t>
            </a:r>
          </a:p>
          <a:p>
            <a:r>
              <a:rPr lang="ru-RU" sz="1200" b="1" dirty="0" smtClean="0"/>
              <a:t>	 </a:t>
            </a:r>
          </a:p>
          <a:p>
            <a:endParaRPr lang="ru-RU"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pPr algn="ctr"/>
            <a:r>
              <a:rPr lang="ru-RU" sz="2800" dirty="0" smtClean="0">
                <a:solidFill>
                  <a:srgbClr val="00B050"/>
                </a:solidFill>
              </a:rPr>
              <a:t>Игры с воланом и ракеткой</a:t>
            </a:r>
            <a:endParaRPr lang="ru-RU" dirty="0"/>
          </a:p>
        </p:txBody>
      </p:sp>
      <p:sp>
        <p:nvSpPr>
          <p:cNvPr id="3" name="Содержимое 2"/>
          <p:cNvSpPr>
            <a:spLocks noGrp="1"/>
          </p:cNvSpPr>
          <p:nvPr>
            <p:ph idx="1"/>
          </p:nvPr>
        </p:nvSpPr>
        <p:spPr>
          <a:xfrm>
            <a:off x="457200" y="1142984"/>
            <a:ext cx="7467600" cy="5330968"/>
          </a:xfrm>
        </p:spPr>
        <p:txBody>
          <a:bodyPr>
            <a:normAutofit fontScale="62500" lnSpcReduction="20000"/>
          </a:bodyPr>
          <a:lstStyle/>
          <a:p>
            <a:r>
              <a:rPr lang="ru-RU" b="1" dirty="0" smtClean="0">
                <a:solidFill>
                  <a:srgbClr val="FF0000"/>
                </a:solidFill>
              </a:rPr>
              <a:t>«Гонка волана подачей»</a:t>
            </a:r>
            <a:endParaRPr lang="ru-RU" dirty="0" smtClean="0">
              <a:solidFill>
                <a:srgbClr val="FF0000"/>
              </a:solidFill>
            </a:endParaRPr>
          </a:p>
          <a:p>
            <a:r>
              <a:rPr lang="ru-RU" dirty="0" smtClean="0"/>
              <a:t>Игра аналогична предыдущей, но волан гонят подачей.</a:t>
            </a:r>
          </a:p>
          <a:p>
            <a:r>
              <a:rPr lang="ru-RU" b="1" dirty="0" smtClean="0">
                <a:solidFill>
                  <a:srgbClr val="FF0000"/>
                </a:solidFill>
              </a:rPr>
              <a:t>«Гонка волана ракеткой»</a:t>
            </a:r>
            <a:endParaRPr lang="ru-RU" dirty="0" smtClean="0">
              <a:solidFill>
                <a:srgbClr val="FF0000"/>
              </a:solidFill>
            </a:endParaRPr>
          </a:p>
          <a:p>
            <a:r>
              <a:rPr lang="ru-RU" dirty="0" smtClean="0"/>
              <a:t>Игра подобна двум предыдущим, но игроки выполняют жонглирование с перемещением вперед. Вместо касания воланом противоположной стены игроки за лицевой линией посылают волан за голову, разворачиваются и без остановки начинают движение в обратном направлении. Следующий в колонне игрок должен поймать волан рукой и лишь затем начинать упражнение.</a:t>
            </a:r>
          </a:p>
          <a:p>
            <a:r>
              <a:rPr lang="ru-RU" dirty="0" smtClean="0"/>
              <a:t>Игроки могут быть распределены на пары или тройки и выполнять упражнение поперек площадки (от боковой линии до боковой).</a:t>
            </a:r>
          </a:p>
          <a:p>
            <a:r>
              <a:rPr lang="ru-RU" b="1" dirty="0" smtClean="0">
                <a:solidFill>
                  <a:srgbClr val="FF0000"/>
                </a:solidFill>
              </a:rPr>
              <a:t>«Парная гонка волана»</a:t>
            </a:r>
            <a:endParaRPr lang="ru-RU" dirty="0" smtClean="0">
              <a:solidFill>
                <a:srgbClr val="FF0000"/>
              </a:solidFill>
            </a:endParaRPr>
          </a:p>
          <a:p>
            <a:r>
              <a:rPr lang="ru-RU" dirty="0" smtClean="0"/>
              <a:t>Броски волана друг другу с перемещением к баскетбольному щиту и броском в щит. Выполнив бросок, перемещаются к противоположному щиту и выполняют бросок, и.т.д. Перемещение выполняется без волана, а с воланом в руках игроки стоят на месте. Упражнение выполняют все участники одновременно. Попадание в щит дает паре одно очко. Побеждает пара, набравшая больше очков.</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Рисунок 4"/>
          <p:cNvPicPr>
            <a:picLocks noChangeAspect="1" noChangeArrowheads="1"/>
          </p:cNvPicPr>
          <p:nvPr/>
        </p:nvPicPr>
        <p:blipFill>
          <a:blip r:embed="rId2" cstate="print"/>
          <a:srcRect/>
          <a:stretch>
            <a:fillRect/>
          </a:stretch>
        </p:blipFill>
        <p:spPr bwMode="auto">
          <a:xfrm>
            <a:off x="2357422" y="4071942"/>
            <a:ext cx="2952750" cy="1276350"/>
          </a:xfrm>
          <a:prstGeom prst="rect">
            <a:avLst/>
          </a:prstGeom>
          <a:noFill/>
        </p:spPr>
      </p:pic>
      <p:sp>
        <p:nvSpPr>
          <p:cNvPr id="39939" name="Rectangle 3"/>
          <p:cNvSpPr>
            <a:spLocks noChangeArrowheads="1"/>
          </p:cNvSpPr>
          <p:nvPr/>
        </p:nvSpPr>
        <p:spPr bwMode="auto">
          <a:xfrm>
            <a:off x="0" y="1733550"/>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09675" algn="l"/>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39940" name="Rectangle 4"/>
          <p:cNvSpPr>
            <a:spLocks noChangeArrowheads="1"/>
          </p:cNvSpPr>
          <p:nvPr/>
        </p:nvSpPr>
        <p:spPr bwMode="auto">
          <a:xfrm>
            <a:off x="214282" y="0"/>
            <a:ext cx="821537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«Гонка волана с упражнениями»</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1. Игра проводится в тройках. Тройки располагаются на одном краю площадки (А) или на разных (В). «Крестик» будет гнать волан, «нолик» – выполнять упражнение, а «кружочек» – судить. Все тройки начинают выполнение заданий по общему сигналу.</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«Крестик» выполняет гонку волана (один из вариантов, определенный заранее) до противоположной линии (А или В) и возвращается обратно. Касание «крестиком» финишной линии считается окончанием упражнения. Вариант: «крестик» может гнать волан в одну сторону, но тогда он располагается с противоположной стороны площадки (Б).</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«Нолик» начинает выполнять упражнение на максимальное количество раз до момента касания линии «крестиком». Примеры упражнений: прыжки со скакалкой, выпрыгивание из глубокого приседа, отжимание от пола, поднимание туловища из положения лежа на спине, и т.п. «Нолик» получает столько очков, сколько раз выполнит упражнение.</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«Кружочек» считает количество раз у «нолика» до момента окончания упражнения и следит за правильностью выполнения.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Затем игроки меняются ролями: «кружочек» – гонит волан, «крестик» выполняет упражнение, а «нолик» судит. Потом меняются еще раз. Побеждает тот, у кого больше очков.</a:t>
            </a:r>
            <a:endParaRPr kumimoji="0" lang="ru-RU" sz="1600" b="0" i="0" u="none" strike="noStrike" cap="none" normalizeH="0" baseline="0" dirty="0" smtClean="0">
              <a:ln>
                <a:noFill/>
              </a:ln>
              <a:solidFill>
                <a:schemeClr val="tx1"/>
              </a:solidFill>
              <a:effectLst/>
              <a:latin typeface="Arial" pitchFamily="34" charset="0"/>
            </a:endParaRPr>
          </a:p>
        </p:txBody>
      </p:sp>
      <p:sp>
        <p:nvSpPr>
          <p:cNvPr id="39941" name="Rectangle 5"/>
          <p:cNvSpPr>
            <a:spLocks noChangeArrowheads="1"/>
          </p:cNvSpPr>
          <p:nvPr/>
        </p:nvSpPr>
        <p:spPr bwMode="auto">
          <a:xfrm>
            <a:off x="142844" y="5539976"/>
            <a:ext cx="80010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2. То же, но «крестик» – бежит, а «нолик» выполняет жонглирование (один из вариантов).</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14282" y="0"/>
            <a:ext cx="85011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dirty="0" smtClean="0">
                <a:ln>
                  <a:noFill/>
                </a:ln>
                <a:solidFill>
                  <a:srgbClr val="FF0000"/>
                </a:solidFill>
                <a:effectLst/>
                <a:latin typeface="Calibri" pitchFamily="34" charset="0"/>
                <a:ea typeface="Calibri" pitchFamily="34" charset="0"/>
                <a:cs typeface="Times New Roman" pitchFamily="18" charset="0"/>
              </a:rPr>
              <a:t>«Бой с тенью»</a:t>
            </a:r>
            <a:endParaRPr kumimoji="0" lang="ru-RU" sz="1600" b="1" u="none" strike="noStrike" cap="none" normalizeH="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Игроки поочередно бросают волан, стараясь попасть друг в друга. Броски выполняются с расстояния 2,5–3 м. За каждое попадание игрок получает одно очко. Броски выполняются правой или левой рукой (по заданию). Побеждает игрок, который по окончании времени игры наберет больше очков.</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«Убеги от водящего»</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Первые номера – водящие, вторые – убегающие. Игроки располагаются лицом друг к другу, на расстоянии одного метра, при этом водящие находятся за боковой линией. Между игроками лежат </a:t>
            </a:r>
            <a:r>
              <a:rPr kumimoji="0" lang="ru-RU"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воланчики</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Каждая пара играет самостоятельно. Убегающий выполняет разнообразные упражнения, не сходя с места, а водящий повторяет как можно быстрее. Выбрав момент, убегающий бежит к противоположной боковой линии и, останавливаясь, касается ее рукой. Игрок может бежать только по прямой. Водящий, выполнив последнее показанное упражнение, подбирает волан и с того же места бросает его в убегающего игрока. В случае попадания водящий получает очко. В случае промаха очко получает убегающий. Попадание в убегающего после касания им боковой линии не засчитывается. Затем игроки меняются ролями и начинают сначала. Побеждает тот, кто набрал больше очков по окончании времени игры.</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«Унеси волан»</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Она аналогична предыдущей, но игрок, убегая, должен захватить волан, а водящий – догнать убегающего и осалить его рукой.</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a:stretch>
            <a:fillRect/>
          </a:stretch>
        </p:blipFill>
        <p:spPr bwMode="auto">
          <a:xfrm>
            <a:off x="3786182" y="4857760"/>
            <a:ext cx="3643338"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85720" y="0"/>
            <a:ext cx="842968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«Четные и нечетные»</a:t>
            </a:r>
            <a:endParaRPr kumimoji="0" lang="ru-RU" sz="1600" b="0" i="0" u="none" strike="noStrike" cap="none" normalizeH="0" baseline="0" dirty="0" smtClean="0">
              <a:ln>
                <a:noFill/>
              </a:ln>
              <a:solidFill>
                <a:srgbClr val="FF0000"/>
              </a:solidFill>
              <a:effectLst/>
              <a:latin typeface="Arial" pitchFamily="34" charset="0"/>
            </a:endParaRPr>
          </a:p>
          <a:p>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Она похожа на игру «День и ночь», но добавляется метание воланов. Все игроки располагаются в две шеренги вдоль средней линии, на расстоянии 2–3 м друг от друга. Между ними лежат </a:t>
            </a:r>
            <a:r>
              <a:rPr kumimoji="0" 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воланчики</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на одинаковом расстоянии от игроков противоположных команд. Одна шеренга – четные, другая – нечетные. Учитель называет число (от 1 до 10). Если оно четное – четные подбегают к </a:t>
            </a:r>
            <a:r>
              <a:rPr kumimoji="0" 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воланчику</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берут его и метают в соперника, а нечетные убегают. Если нечетное – наоборот.</a:t>
            </a:r>
            <a:r>
              <a:rPr lang="ru-RU" sz="1400" b="1" dirty="0" smtClean="0"/>
              <a:t> </a:t>
            </a:r>
          </a:p>
          <a:p>
            <a:endParaRPr lang="ru-RU" sz="1400" b="1" dirty="0" smtClean="0"/>
          </a:p>
          <a:p>
            <a:r>
              <a:rPr lang="ru-RU" sz="1400" b="1" dirty="0" smtClean="0">
                <a:solidFill>
                  <a:srgbClr val="FF0000"/>
                </a:solidFill>
              </a:rPr>
              <a:t>«Сбей волан»</a:t>
            </a:r>
            <a:endParaRPr lang="ru-RU" sz="1400" dirty="0" smtClean="0">
              <a:solidFill>
                <a:srgbClr val="FF0000"/>
              </a:solidFill>
            </a:endParaRPr>
          </a:p>
          <a:p>
            <a:r>
              <a:rPr lang="ru-RU" sz="1200" dirty="0" smtClean="0"/>
              <a:t>Играют в паре, у каждого игрока волан. Один игрок бросает волан вверх, а второй старается своим воланом сбить опускающийся волан первого. В случае касания одного волана другим бросающий игрок получает одно очко. Игроки каждый раз меняются ролями. Можно расположить игроков недалеко от стены, чтобы не бегать далеко за воланом.</a:t>
            </a:r>
          </a:p>
          <a:p>
            <a:r>
              <a:rPr lang="ru-RU" sz="1200" b="1" dirty="0" smtClean="0"/>
              <a:t> </a:t>
            </a:r>
            <a:endParaRPr lang="ru-RU" sz="1200" dirty="0" smtClean="0"/>
          </a:p>
          <a:p>
            <a:r>
              <a:rPr lang="ru-RU" sz="1600" b="1" dirty="0" smtClean="0">
                <a:solidFill>
                  <a:srgbClr val="FF0000"/>
                </a:solidFill>
              </a:rPr>
              <a:t>«Кто выше и быстрее?»</a:t>
            </a:r>
            <a:endParaRPr lang="ru-RU" sz="1600" dirty="0" smtClean="0">
              <a:solidFill>
                <a:srgbClr val="FF0000"/>
              </a:solidFill>
            </a:endParaRPr>
          </a:p>
          <a:p>
            <a:r>
              <a:rPr lang="ru-RU" sz="1200" dirty="0" smtClean="0"/>
              <a:t>Игра проводится в парах. Один игрок с воланом в руках. Он бросает его как можно выше вверх и выполняет упражнение на быстроту, пока волан находится в воздухе. В момент касания воланом пола упражнение заканчивается. Игрок получает столько очков, сколько раз выполнит упражнение. Затем выполняет второй игрок. Побеждает тот, у кого будет больше очков. Ниже приводятся некоторые варианты упражнений:</a:t>
            </a:r>
          </a:p>
          <a:p>
            <a:r>
              <a:rPr lang="ru-RU" sz="1200" dirty="0" smtClean="0"/>
              <a:t>1. Последовательно касается правой рукой пола и левого плеча. Учитывается количество касаний плеча.</a:t>
            </a:r>
          </a:p>
          <a:p>
            <a:r>
              <a:rPr lang="ru-RU" sz="1200" dirty="0" smtClean="0"/>
              <a:t>2. Последовательно касается ладонями одноименных коленей и хлопает в ладоши. Учитывается количество хлопков.</a:t>
            </a:r>
          </a:p>
          <a:p>
            <a:r>
              <a:rPr lang="ru-RU" sz="1200" dirty="0" smtClean="0"/>
              <a:t>3. То же, но касается разноименных коленей.</a:t>
            </a:r>
          </a:p>
          <a:p>
            <a:r>
              <a:rPr lang="ru-RU" sz="1200" dirty="0" smtClean="0"/>
              <a:t>4. Имитирует прыжки со скакалкой. Учитывается количество прыжков.</a:t>
            </a:r>
          </a:p>
          <a:p>
            <a:r>
              <a:rPr lang="ru-RU" sz="1200" dirty="0" smtClean="0"/>
              <a:t>5. Прыжки со скакалкой. Перед броском волана скакалка в противоположной руке. Учитывается количество прыжков.</a:t>
            </a:r>
          </a:p>
          <a:p>
            <a:r>
              <a:rPr lang="ru-RU" sz="1200" dirty="0" smtClean="0"/>
              <a:t>6. Глубокие приседания с полным выпрямлением ног в стойке. Учитывается количество полных приседаний.</a:t>
            </a:r>
          </a:p>
          <a:p>
            <a:r>
              <a:rPr lang="ru-RU" sz="1200" dirty="0" smtClean="0"/>
              <a:t>7. Бег на месте. Учитывается количество пар шагов.</a:t>
            </a:r>
          </a:p>
          <a:p>
            <a:r>
              <a:rPr lang="ru-RU" sz="1200" dirty="0" smtClean="0"/>
              <a:t>8. И т.п.</a:t>
            </a:r>
          </a:p>
          <a:p>
            <a:r>
              <a:rPr lang="ru-RU" sz="1200" dirty="0" smtClean="0"/>
              <a:t>«Кто выше и быстрее с ракеткой?»</a:t>
            </a:r>
          </a:p>
          <a:p>
            <a:r>
              <a:rPr lang="ru-RU" sz="1200" dirty="0" smtClean="0"/>
              <a:t>Игра аналогична предыдущей, но вместо броска рукой выполняется удар ракеткой.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42844" y="0"/>
            <a:ext cx="857256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«Охота на волка»</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Класс делится на группы по 3–4 человека, которые играют одновременно по всему залу. У каждой группы есть волан. Один играющий из группы – волк, остальные – охотники. Волк свободно бегает по залу в течение 30 секунд или 1 минуты. Охотники, передавая волан друг другу, стараются догнать волка и подстрелить его (попасть воланом). С воланом в руках можно сделать не более двух шагов, без волана передвижение свободное. При попадании в волка тот не выходит из игры, а лишь получает штрафные очки. По окончании времени волк меняется местами с одним из охотников, и такая смена проводится поочередно, пока каждый не побывает в роли волка. Выигрывает набравший наименьшее число штрафных очков.</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«Падающий волан»</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Один игрок стоит в игровой стойке с воланом в левой руке, вытянутой вперед на уровне плеч. Второй игрок находится в 1–2 м от первого в игровой стойке. Первый отпускает волан, как при подаче, и он свободно падает. Второй игрок старается поймать волан, не дав ему коснуться пола. Если волан поймать не удалось, игрок получает штрафное очко. Игроки каждый раз меняются ролями. Если волан все время ловят, то расстояние между игроками постепенно увеличивают.</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«Падающий волан с ракеткой»</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Игроки располагаются с разных сторон сетки. Один игрок стоит у сетки, второй – на расстоянии 2–3 м от нее. Игрок у сетки вытягивает руку с воланом за сетку и удерживает его на уровне головы или плеч. Второй игрок с ракеткой в руке в игровой стойке. Первый отпускает волан, как при подаче, и он свободно падает. Второй игрок старается подыграть волан ракеткой, не дав ему коснуться пола. Если волан упал на пол, игрок получает штрафное очко. Выполнив упражнение 3–4 раза, игроки меняются ролями. Если волан все время подыгрывают, то расстояние до сетки постепенно увеличивают.</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Игрок должен перебить волан за сетку.</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«Делай, как я, с ракетками»</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Два игрока располагаются напротив друг друга с ракетками в руках. Первый имитирует различные удары, а второй как можно быстрее повторяет. Через некоторое время игроки меняются ролями.</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Игра может выполняться и в зеркальном варианте, когда при выполнении удара справа (слева) одним игроком второй выполняет удар слева (справа).</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85720" y="0"/>
            <a:ext cx="84296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«Имитационный бадминтон»</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Два игрока располагаются напротив друг друга с ракетками в руках. Игра проводится без волана. Первый имитирует подачу. Второй, определив предполагаемое направление удара и высоту, имитирует ответный удар. Аналогичным образом поступает и первый. Таким образом игроки имитируют игру. Она может быть произвольной или с заданиями. При игре с заданиями игроки имитируют определенные удары, например, справа и слева, или сверху и снизу, и т.п. Главное в этой игре – правильная имитация ударов.</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Игра может выполняться в следующих вариантах:</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Без подсчета очков. В этом случае игра почти не прерывается. В случае предполагаемой ошибки опять выполняется подача, и игра продолжается.</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 подсчетом очков. В этом случае игра имитируется полностью.</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«Вышибалы подачей»</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Класс делится на тройки. Два игрока с ракетками располагаются в 9 м друг от друга, третий встает между ними. Он – водящий и должен по возможности оставаться на месте. Двое игроков стараются выбить водящего, выполняя подачу в направлении друг друга. Водящий </a:t>
            </a:r>
            <a:r>
              <a:rPr kumimoji="0" lang="ru-RU"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уворачивается</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 при попадании в него воланом получает штрафное очко, и игра продолжается. Через определенное время водящий меняется с одним из игроков по очереди. Побеждает игрок, получивший наименьшее количество штрафных очков.</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a:stretch>
            <a:fillRect/>
          </a:stretch>
        </p:blipFill>
        <p:spPr bwMode="auto">
          <a:xfrm>
            <a:off x="3143241" y="4500570"/>
            <a:ext cx="2857520" cy="2071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14282" y="0"/>
            <a:ext cx="8501122"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«Вратарь»</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1. Игра проводится у стены, на которой мелом могут быть нарисованы ворота. Играют в паре. Игрок с ракеткой встает в ворота, а другой выполняет броски волана с расстояния 4–5 м. Вратарь старается не пропустить в ворота волан, отбивая его ракеткой.</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Выполнив 5–6 бросков, игроки меняются местами. Существует 2 варианта подсчета очков:</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попадание в ворота дает одно очко бросающему;</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попадание в ворота – два очка, а если вратарь не пропустил волан, но не отбил его бросающему – одно очко.</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2. Броски заменяются подачей с расстояния 5–6 м.</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3. То же, но подача заменяется ударом ракеткой сверху, со своего подбрасывания, с расстояния 5–8 м.</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4. То же, но волан набрасывает вратарь, подачей.</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«Отгони мух»</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1. Подобна игре «Вратарь», но броски выполняют несколько игроков. Они располагаются в колонну по одному. Выполнив бросок, быстро отходят в сторону, подбирают волан и встают в конец колонны. Игроки колонны должны бросать воланы как можно быстрее, с минимальными интервалами. За каждый пропущенный волан водящий получает штрафное очко. Как только игроки колонны выполнят 2–4 круга, водящего заменяют.</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a:stretch>
            <a:fillRect/>
          </a:stretch>
        </p:blipFill>
        <p:spPr bwMode="auto">
          <a:xfrm>
            <a:off x="3105150" y="4857760"/>
            <a:ext cx="2933700"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fontScale="90000"/>
          </a:bodyPr>
          <a:lstStyle/>
          <a:p>
            <a:pPr algn="ctr"/>
            <a:r>
              <a:rPr lang="ru-RU" sz="4000" dirty="0" smtClean="0">
                <a:solidFill>
                  <a:schemeClr val="accent6">
                    <a:lumMod val="75000"/>
                  </a:schemeClr>
                </a:solidFill>
              </a:rPr>
              <a:t>Инвентарь и оборудование</a:t>
            </a:r>
            <a:endParaRPr lang="ru-RU" sz="4000" dirty="0">
              <a:solidFill>
                <a:schemeClr val="accent6">
                  <a:lumMod val="75000"/>
                </a:schemeClr>
              </a:solidFill>
            </a:endParaRPr>
          </a:p>
        </p:txBody>
      </p:sp>
      <p:sp>
        <p:nvSpPr>
          <p:cNvPr id="3" name="Содержимое 2"/>
          <p:cNvSpPr>
            <a:spLocks noGrp="1"/>
          </p:cNvSpPr>
          <p:nvPr>
            <p:ph idx="1"/>
          </p:nvPr>
        </p:nvSpPr>
        <p:spPr>
          <a:xfrm>
            <a:off x="457200" y="1000108"/>
            <a:ext cx="7467600" cy="5473844"/>
          </a:xfrm>
        </p:spPr>
        <p:txBody>
          <a:bodyPr>
            <a:normAutofit fontScale="92500" lnSpcReduction="20000"/>
          </a:bodyPr>
          <a:lstStyle/>
          <a:p>
            <a:r>
              <a:rPr lang="ru-RU" dirty="0" smtClean="0"/>
              <a:t>1</a:t>
            </a:r>
            <a:r>
              <a:rPr lang="ru-RU" dirty="0" smtClean="0">
                <a:solidFill>
                  <a:srgbClr val="FF0000"/>
                </a:solidFill>
              </a:rPr>
              <a:t>.   </a:t>
            </a:r>
            <a:r>
              <a:rPr lang="ru-RU" dirty="0" err="1" smtClean="0">
                <a:solidFill>
                  <a:srgbClr val="FF0000"/>
                </a:solidFill>
              </a:rPr>
              <a:t>Воланчик</a:t>
            </a:r>
            <a:r>
              <a:rPr lang="ru-RU" dirty="0" smtClean="0">
                <a:solidFill>
                  <a:srgbClr val="FF0000"/>
                </a:solidFill>
              </a:rPr>
              <a:t>.</a:t>
            </a:r>
            <a:r>
              <a:rPr lang="ru-RU" dirty="0" smtClean="0"/>
              <a:t> </a:t>
            </a:r>
            <a:r>
              <a:rPr lang="ru-RU" sz="1800" dirty="0" smtClean="0"/>
              <a:t>Воланы лучше использовать пластмассовые, а не перьевые. Они дольше служат, что в школьных условиях немаловажно, и от них меньше мусора. Количество воланов должно в 1,5–2 раза превышать количество занимающихся на уроке. В этом случае можно полноценно проводить учебный процесс и соревнования в течение одного учебного года.</a:t>
            </a:r>
          </a:p>
          <a:p>
            <a:endParaRPr lang="ru-RU" dirty="0" smtClean="0"/>
          </a:p>
          <a:p>
            <a:pPr>
              <a:buNone/>
            </a:pPr>
            <a:r>
              <a:rPr lang="ru-RU" dirty="0" smtClean="0"/>
              <a:t>   2.  </a:t>
            </a:r>
            <a:r>
              <a:rPr lang="ru-RU" dirty="0" smtClean="0">
                <a:solidFill>
                  <a:srgbClr val="FF0000"/>
                </a:solidFill>
              </a:rPr>
              <a:t>Бадминтонная сетка. </a:t>
            </a:r>
            <a:r>
              <a:rPr lang="ru-RU" sz="1600" dirty="0" smtClean="0"/>
              <a:t>Для бадминтона используется специальная сетка с мелкими ячейками. Длина такой сетки примерно 5,5–6,5 м. Поэтому для того, чтобы в спортивном зале школы было удобно вешать сетку и заниматься, необходимо две сетки связать вместе верхними веревками. Таким образом, получается одна удвоенная сетка.</a:t>
            </a:r>
          </a:p>
          <a:p>
            <a:pPr>
              <a:buNone/>
            </a:pPr>
            <a:endParaRPr lang="ru-RU" dirty="0" smtClean="0"/>
          </a:p>
          <a:p>
            <a:endParaRPr lang="ru-RU" dirty="0" smtClean="0"/>
          </a:p>
          <a:p>
            <a:endParaRPr lang="ru-RU" dirty="0" smtClean="0"/>
          </a:p>
          <a:p>
            <a:r>
              <a:rPr lang="ru-RU" dirty="0" smtClean="0"/>
              <a:t>3</a:t>
            </a:r>
            <a:r>
              <a:rPr lang="ru-RU" dirty="0" smtClean="0">
                <a:solidFill>
                  <a:srgbClr val="FF0000"/>
                </a:solidFill>
              </a:rPr>
              <a:t>.  Ракетки. </a:t>
            </a:r>
            <a:r>
              <a:rPr lang="ru-RU" sz="1600" dirty="0" smtClean="0"/>
              <a:t>Ракетка имеет следующие части: головку (1), шейку (2) и рукоятку (3). Головка состоит из обода (4) и струн (5), образующих сетку. На головке различают открытую и закрытую стороны. Когда игрок держит ракетку вертикально, то сторона головки, обращенная к нему, называется открытой, а сторона, обращенная от него наружу, – закрытой.</a:t>
            </a:r>
          </a:p>
          <a:p>
            <a:endParaRPr lang="ru-RU" dirty="0" smtClean="0"/>
          </a:p>
          <a:p>
            <a:endParaRPr lang="ru-RU" dirty="0" smtClean="0"/>
          </a:p>
        </p:txBody>
      </p:sp>
      <p:pic>
        <p:nvPicPr>
          <p:cNvPr id="6" name="Рисунок 5"/>
          <p:cNvPicPr/>
          <p:nvPr/>
        </p:nvPicPr>
        <p:blipFill>
          <a:blip r:embed="rId2" cstate="print"/>
          <a:srcRect/>
          <a:stretch>
            <a:fillRect/>
          </a:stretch>
        </p:blipFill>
        <p:spPr bwMode="auto">
          <a:xfrm>
            <a:off x="6786578" y="4000504"/>
            <a:ext cx="1857388"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85720" y="0"/>
            <a:ext cx="828680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r>
              <a:rPr kumimoji="0" lang="ru-RU" sz="16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БаскетВол</a:t>
            </a: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Баскетбол с воланом. Игроки одной команды, передавая волан друг другу, стараются забросить его в кольцо противоположной команды. Перемещения с воланом в руках запрещены. Нельзя вырывать волан из рук соперника, можно только перехватывать.</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Игра может проводиться одним или двумя воланами, в зависимости от количества игроков. Либо все участники разделены на две самостоятельные группы, которые одновременно играют на одной площадке.</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«Лапта бадминтонистов»</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Игра проводится по правилам лапты с тремя изменениями: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Играют воланом.</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Удар – бадминтонной ракеткой. Необходимо предусмотреть мат, на который кладут ракетку.</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Не учитывается ловля с лёта.</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«Бадминтон левыми руками»</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Игра проводится по правилам бадминтона, но левой (слабейшей) рукой. Это могут быть игры на уменьшенных или обычных площадках.</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«Двурукий бадминтон»</a:t>
            </a:r>
            <a:endParaRPr kumimoji="0" lang="ru-RU" sz="16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Игра проводится по правилам бадминтона, но левой рукой играют слева, а правой – справа, передавая ракетку из руки в руку. Или играют двумя ракетками.</a:t>
            </a:r>
            <a:endParaRPr kumimoji="0" lang="ru-RU"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Вариант. Левой рукой играют справа, а правой – слева. Другими словами, играют все время закрытыми сторонами.</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214282" y="0"/>
            <a:ext cx="842968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«Учебные игры с круговой сменой»</a:t>
            </a:r>
            <a:endParaRPr kumimoji="0" lang="ru-RU"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Расположение учащихся показано на рисунке. Игроки, расположенные около одной сетки, объединены в одну группу. Учащиеся, расположенные на одной площадке, играют между собой на счет в течение 2 минут. Затем производится смена на одно место влево, и опять играют в течение 2 минут и т.д. По окончании 2 минут победивший игрок получает 2 очка, а проигравший – 1 очко. Когда закончится время, отведенное на игры, побеждает игрок, набравший больше очков.</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Если количество учащихся превышает 16, смена производится по кругу, но через скамейки (см. рис.).</a:t>
            </a:r>
            <a:endParaRPr kumimoji="0" lang="ru-RU" b="0" i="0" u="none" strike="noStrike" cap="none" normalizeH="0" baseline="0" dirty="0" smtClean="0">
              <a:ln>
                <a:noFill/>
              </a:ln>
              <a:solidFill>
                <a:schemeClr val="tx1"/>
              </a:solidFill>
              <a:effectLst/>
              <a:latin typeface="Arial" pitchFamily="34" charset="0"/>
            </a:endParaRPr>
          </a:p>
        </p:txBody>
      </p:sp>
      <p:pic>
        <p:nvPicPr>
          <p:cNvPr id="3" name="Рисунок 2"/>
          <p:cNvPicPr/>
          <p:nvPr/>
        </p:nvPicPr>
        <p:blipFill>
          <a:blip r:embed="rId2" cstate="print"/>
          <a:srcRect/>
          <a:stretch>
            <a:fillRect/>
          </a:stretch>
        </p:blipFill>
        <p:spPr bwMode="auto">
          <a:xfrm>
            <a:off x="3095625" y="3429000"/>
            <a:ext cx="2952750" cy="22145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57760"/>
            <a:ext cx="7467600" cy="1500198"/>
          </a:xfrm>
        </p:spPr>
        <p:txBody>
          <a:bodyPr>
            <a:normAutofit/>
          </a:bodyPr>
          <a:lstStyle/>
          <a:p>
            <a:pPr algn="ctr"/>
            <a:r>
              <a:rPr lang="ru-RU" sz="3200" b="1" dirty="0" smtClean="0">
                <a:solidFill>
                  <a:srgbClr val="C00000"/>
                </a:solidFill>
                <a:effectLst>
                  <a:outerShdw blurRad="38100" dist="38100" dir="2700000" algn="tl">
                    <a:srgbClr val="000000">
                      <a:alpha val="43137"/>
                    </a:srgbClr>
                  </a:outerShdw>
                </a:effectLst>
              </a:rPr>
              <a:t>Спасибо за внимание!</a:t>
            </a:r>
            <a:br>
              <a:rPr lang="ru-RU" sz="3200" b="1" dirty="0" smtClean="0">
                <a:solidFill>
                  <a:srgbClr val="C00000"/>
                </a:solidFill>
                <a:effectLst>
                  <a:outerShdw blurRad="38100" dist="38100" dir="2700000" algn="tl">
                    <a:srgbClr val="000000">
                      <a:alpha val="43137"/>
                    </a:srgbClr>
                  </a:outerShdw>
                </a:effectLst>
              </a:rPr>
            </a:br>
            <a:endParaRPr lang="ru-RU" dirty="0"/>
          </a:p>
        </p:txBody>
      </p:sp>
      <p:pic>
        <p:nvPicPr>
          <p:cNvPr id="3" name="Рисунок 2"/>
          <p:cNvPicPr/>
          <p:nvPr/>
        </p:nvPicPr>
        <p:blipFill>
          <a:blip r:embed="rId2" cstate="print"/>
          <a:srcRect/>
          <a:stretch>
            <a:fillRect/>
          </a:stretch>
        </p:blipFill>
        <p:spPr bwMode="auto">
          <a:xfrm>
            <a:off x="6500826" y="2428869"/>
            <a:ext cx="2357454" cy="2143140"/>
          </a:xfrm>
          <a:prstGeom prst="rect">
            <a:avLst/>
          </a:prstGeom>
          <a:noFill/>
          <a:ln w="9525">
            <a:noFill/>
            <a:miter lim="800000"/>
            <a:headEnd/>
            <a:tailEnd/>
          </a:ln>
        </p:spPr>
      </p:pic>
      <p:sp>
        <p:nvSpPr>
          <p:cNvPr id="6" name="Прямоугольник 5"/>
          <p:cNvSpPr/>
          <p:nvPr/>
        </p:nvSpPr>
        <p:spPr>
          <a:xfrm>
            <a:off x="928662" y="428604"/>
            <a:ext cx="4420345" cy="461665"/>
          </a:xfrm>
          <a:prstGeom prst="rect">
            <a:avLst/>
          </a:prstGeom>
        </p:spPr>
        <p:txBody>
          <a:bodyPr wrap="square">
            <a:spAutoFit/>
          </a:bodyPr>
          <a:lstStyle/>
          <a:p>
            <a:r>
              <a:rPr lang="ru-RU" sz="2400" dirty="0" smtClean="0">
                <a:solidFill>
                  <a:srgbClr val="FF0000"/>
                </a:solidFill>
              </a:rPr>
              <a:t>Литература:</a:t>
            </a:r>
            <a:r>
              <a:rPr lang="ru-RU" dirty="0" smtClean="0"/>
              <a:t> </a:t>
            </a:r>
            <a:endParaRPr lang="ru-RU" dirty="0"/>
          </a:p>
        </p:txBody>
      </p:sp>
      <p:sp>
        <p:nvSpPr>
          <p:cNvPr id="7" name="Прямоугольник 6"/>
          <p:cNvSpPr/>
          <p:nvPr/>
        </p:nvSpPr>
        <p:spPr>
          <a:xfrm>
            <a:off x="928662" y="857233"/>
            <a:ext cx="5929338" cy="369332"/>
          </a:xfrm>
          <a:prstGeom prst="rect">
            <a:avLst/>
          </a:prstGeom>
        </p:spPr>
        <p:txBody>
          <a:bodyPr wrap="square">
            <a:spAutoFit/>
          </a:bodyPr>
          <a:lstStyle/>
          <a:p>
            <a:r>
              <a:rPr lang="en-US" dirty="0" smtClean="0"/>
              <a:t>http://www.egf.tsure.ru/egf_files/11_504.doc</a:t>
            </a:r>
            <a:endParaRPr lang="ru-RU" dirty="0"/>
          </a:p>
        </p:txBody>
      </p:sp>
      <p:sp>
        <p:nvSpPr>
          <p:cNvPr id="8" name="Прямоугольник 7"/>
          <p:cNvSpPr/>
          <p:nvPr/>
        </p:nvSpPr>
        <p:spPr>
          <a:xfrm>
            <a:off x="1000100" y="1285860"/>
            <a:ext cx="4933843" cy="369332"/>
          </a:xfrm>
          <a:prstGeom prst="rect">
            <a:avLst/>
          </a:prstGeom>
        </p:spPr>
        <p:txBody>
          <a:bodyPr wrap="square">
            <a:spAutoFit/>
          </a:bodyPr>
          <a:lstStyle/>
          <a:p>
            <a:r>
              <a:rPr lang="ru-RU" dirty="0" smtClean="0"/>
              <a:t>http://www.badminton.ru/</a:t>
            </a:r>
            <a:endParaRPr lang="ru-RU" dirty="0"/>
          </a:p>
        </p:txBody>
      </p:sp>
      <p:sp>
        <p:nvSpPr>
          <p:cNvPr id="9" name="Прямоугольник 8"/>
          <p:cNvSpPr/>
          <p:nvPr/>
        </p:nvSpPr>
        <p:spPr>
          <a:xfrm>
            <a:off x="928662" y="1643050"/>
            <a:ext cx="5929338" cy="923330"/>
          </a:xfrm>
          <a:prstGeom prst="rect">
            <a:avLst/>
          </a:prstGeom>
        </p:spPr>
        <p:txBody>
          <a:bodyPr wrap="square">
            <a:spAutoFit/>
          </a:bodyPr>
          <a:lstStyle/>
          <a:p>
            <a:endParaRPr lang="ru-RU" dirty="0" smtClean="0"/>
          </a:p>
          <a:p>
            <a:r>
              <a:rPr lang="ru-RU" dirty="0" smtClean="0"/>
              <a:t>Бадминтон. Спортивная игра: учебно-методическое пособие Щербаков А. В.Год издания: 2010</a:t>
            </a:r>
            <a:endParaRPr lang="ru-RU" dirty="0"/>
          </a:p>
        </p:txBody>
      </p:sp>
      <p:sp>
        <p:nvSpPr>
          <p:cNvPr id="10" name="Прямоугольник 9"/>
          <p:cNvSpPr/>
          <p:nvPr/>
        </p:nvSpPr>
        <p:spPr>
          <a:xfrm>
            <a:off x="928662" y="2500306"/>
            <a:ext cx="5696207" cy="646331"/>
          </a:xfrm>
          <a:prstGeom prst="rect">
            <a:avLst/>
          </a:prstGeom>
        </p:spPr>
        <p:txBody>
          <a:bodyPr wrap="square">
            <a:spAutoFit/>
          </a:bodyPr>
          <a:lstStyle/>
          <a:p>
            <a:endParaRPr lang="ru-RU" dirty="0" smtClean="0"/>
          </a:p>
          <a:p>
            <a:r>
              <a:rPr lang="ru-RU" dirty="0" smtClean="0"/>
              <a:t>Азы бадминтона ; Костин В.А. ; 2007</a:t>
            </a:r>
            <a:endParaRPr lang="ru-RU" dirty="0"/>
          </a:p>
        </p:txBody>
      </p:sp>
      <p:sp>
        <p:nvSpPr>
          <p:cNvPr id="11" name="Прямоугольник 10"/>
          <p:cNvSpPr/>
          <p:nvPr/>
        </p:nvSpPr>
        <p:spPr>
          <a:xfrm>
            <a:off x="928662" y="3357562"/>
            <a:ext cx="5929338" cy="369332"/>
          </a:xfrm>
          <a:prstGeom prst="rect">
            <a:avLst/>
          </a:prstGeom>
        </p:spPr>
        <p:txBody>
          <a:bodyPr wrap="square">
            <a:spAutoFit/>
          </a:bodyPr>
          <a:lstStyle/>
          <a:p>
            <a:r>
              <a:rPr lang="ru-RU" dirty="0" smtClean="0"/>
              <a:t>Смирнов Ю.П. Бадминтон/ </a:t>
            </a:r>
            <a:r>
              <a:rPr lang="ru-RU" dirty="0" err="1" smtClean="0"/>
              <a:t>Уч-к</a:t>
            </a:r>
            <a:r>
              <a:rPr lang="ru-RU" dirty="0" smtClean="0"/>
              <a:t> для ИФК. – 1990.</a:t>
            </a:r>
            <a:endParaRPr lang="ru-RU" dirty="0"/>
          </a:p>
        </p:txBody>
      </p:sp>
      <p:sp>
        <p:nvSpPr>
          <p:cNvPr id="12" name="Прямоугольник 11"/>
          <p:cNvSpPr/>
          <p:nvPr/>
        </p:nvSpPr>
        <p:spPr>
          <a:xfrm>
            <a:off x="928662" y="3929066"/>
            <a:ext cx="5929338" cy="646331"/>
          </a:xfrm>
          <a:prstGeom prst="rect">
            <a:avLst/>
          </a:prstGeom>
        </p:spPr>
        <p:txBody>
          <a:bodyPr wrap="square">
            <a:spAutoFit/>
          </a:bodyPr>
          <a:lstStyle/>
          <a:p>
            <a:r>
              <a:rPr lang="ru-RU" dirty="0" smtClean="0"/>
              <a:t> Жбанков О.В. «Специальная и физическая подготовка в бадминтоне» М.: </a:t>
            </a:r>
            <a:endParaRPr lang="ru-RU" dirty="0"/>
          </a:p>
        </p:txBody>
      </p:sp>
      <p:sp>
        <p:nvSpPr>
          <p:cNvPr id="13" name="Прямоугольник 12"/>
          <p:cNvSpPr/>
          <p:nvPr/>
        </p:nvSpPr>
        <p:spPr>
          <a:xfrm>
            <a:off x="4214810" y="4214818"/>
            <a:ext cx="2438080" cy="646331"/>
          </a:xfrm>
          <a:prstGeom prst="rect">
            <a:avLst/>
          </a:prstGeom>
        </p:spPr>
        <p:txBody>
          <a:bodyPr wrap="square">
            <a:spAutoFit/>
          </a:bodyPr>
          <a:lstStyle/>
          <a:p>
            <a:r>
              <a:rPr lang="ru-RU" dirty="0" smtClean="0"/>
              <a:t>Изд-во МГТУ им Н.Э. Баумана 1997.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solidFill>
                  <a:schemeClr val="accent4">
                    <a:lumMod val="50000"/>
                  </a:schemeClr>
                </a:solidFill>
              </a:rPr>
              <a:t>Правила безопасности</a:t>
            </a:r>
            <a:endParaRPr lang="ru-RU" sz="4400" dirty="0">
              <a:solidFill>
                <a:schemeClr val="accent4">
                  <a:lumMod val="50000"/>
                </a:schemeClr>
              </a:solidFill>
            </a:endParaRPr>
          </a:p>
        </p:txBody>
      </p:sp>
      <p:sp>
        <p:nvSpPr>
          <p:cNvPr id="3" name="Содержимое 2"/>
          <p:cNvSpPr>
            <a:spLocks noGrp="1"/>
          </p:cNvSpPr>
          <p:nvPr>
            <p:ph idx="1"/>
          </p:nvPr>
        </p:nvSpPr>
        <p:spPr/>
        <p:txBody>
          <a:bodyPr>
            <a:normAutofit fontScale="55000" lnSpcReduction="20000"/>
          </a:bodyPr>
          <a:lstStyle/>
          <a:p>
            <a:r>
              <a:rPr lang="ru-RU" b="1" dirty="0" smtClean="0">
                <a:solidFill>
                  <a:srgbClr val="C00000"/>
                </a:solidFill>
              </a:rPr>
              <a:t>1.Не допускайте ношения посторонних предметов.</a:t>
            </a:r>
          </a:p>
          <a:p>
            <a:r>
              <a:rPr lang="ru-RU" b="1" dirty="0" smtClean="0">
                <a:solidFill>
                  <a:srgbClr val="C00000"/>
                </a:solidFill>
              </a:rPr>
              <a:t>2.Ногти должны быть коротко острижены.</a:t>
            </a:r>
          </a:p>
          <a:p>
            <a:r>
              <a:rPr lang="ru-RU" b="1" dirty="0" smtClean="0">
                <a:solidFill>
                  <a:srgbClr val="C00000"/>
                </a:solidFill>
              </a:rPr>
              <a:t>3.Используйте обувь, предотвращающую соскальзывание. Не играйте на сыром полу.</a:t>
            </a:r>
          </a:p>
          <a:p>
            <a:r>
              <a:rPr lang="ru-RU" b="1" dirty="0" smtClean="0">
                <a:solidFill>
                  <a:srgbClr val="C00000"/>
                </a:solidFill>
              </a:rPr>
              <a:t>4.Перед началом игры проверьте наличие посторонних предметов на площадке и выступающих частей оборудования на площадке.</a:t>
            </a:r>
          </a:p>
          <a:p>
            <a:r>
              <a:rPr lang="ru-RU" b="1" dirty="0" smtClean="0">
                <a:solidFill>
                  <a:srgbClr val="C00000"/>
                </a:solidFill>
              </a:rPr>
              <a:t>5.Рассчитывайте скорость передвижения, чтобы предотвратить столкновение. </a:t>
            </a:r>
          </a:p>
          <a:p>
            <a:r>
              <a:rPr lang="ru-RU" b="1" dirty="0" smtClean="0">
                <a:solidFill>
                  <a:srgbClr val="C00000"/>
                </a:solidFill>
              </a:rPr>
              <a:t>6.Запрещается выставлять руки вперед для предотвращения столкновения.</a:t>
            </a:r>
          </a:p>
          <a:p>
            <a:r>
              <a:rPr lang="ru-RU" b="1" dirty="0" smtClean="0">
                <a:solidFill>
                  <a:srgbClr val="C00000"/>
                </a:solidFill>
              </a:rPr>
              <a:t>7.По свистку немедленно прекращайте все игровые действия и повернитесь лицом к учителю.</a:t>
            </a:r>
          </a:p>
          <a:p>
            <a:r>
              <a:rPr lang="ru-RU" b="1" dirty="0" smtClean="0">
                <a:solidFill>
                  <a:srgbClr val="C00000"/>
                </a:solidFill>
              </a:rPr>
              <a:t>8.Четко соблюдайте правила игры – это предотвращает травматизм</a:t>
            </a:r>
          </a:p>
          <a:p>
            <a:r>
              <a:rPr lang="ru-RU" b="1" dirty="0" smtClean="0">
                <a:solidFill>
                  <a:srgbClr val="C00000"/>
                </a:solidFill>
              </a:rPr>
              <a:t>9.Не висните на сетке и не облокачивайтесь на нее.</a:t>
            </a:r>
          </a:p>
          <a:p>
            <a:r>
              <a:rPr lang="ru-RU" b="1" dirty="0" smtClean="0">
                <a:solidFill>
                  <a:srgbClr val="C00000"/>
                </a:solidFill>
              </a:rPr>
              <a:t>10.Соблюдайте осторожность при выполнении упражнений с ракеткой. Помните о том, что рядом занимаются другие.</a:t>
            </a:r>
          </a:p>
          <a:p>
            <a:r>
              <a:rPr lang="ru-RU" b="1" dirty="0" smtClean="0">
                <a:solidFill>
                  <a:srgbClr val="C00000"/>
                </a:solidFill>
              </a:rPr>
              <a:t>11.Используйте ракетку только по назначению.</a:t>
            </a:r>
          </a:p>
          <a:p>
            <a:r>
              <a:rPr lang="ru-RU" b="1" dirty="0" smtClean="0">
                <a:solidFill>
                  <a:srgbClr val="C00000"/>
                </a:solidFill>
              </a:rPr>
              <a:t>12.Держите ракетку так, чтобы она не вылетала из рук, как при выполнении упражнений, так и во время объяснений.</a:t>
            </a:r>
          </a:p>
          <a:p>
            <a:r>
              <a:rPr lang="ru-RU" b="1" dirty="0" smtClean="0">
                <a:solidFill>
                  <a:srgbClr val="C00000"/>
                </a:solidFill>
              </a:rPr>
              <a:t> </a:t>
            </a:r>
            <a:endParaRPr lang="ru-RU" b="1" dirty="0">
              <a:solidFill>
                <a:srgbClr val="C00000"/>
              </a:solidFill>
            </a:endParaRPr>
          </a:p>
        </p:txBody>
      </p:sp>
      <p:pic>
        <p:nvPicPr>
          <p:cNvPr id="5" name="Рисунок 4"/>
          <p:cNvPicPr/>
          <p:nvPr/>
        </p:nvPicPr>
        <p:blipFill>
          <a:blip r:embed="rId2" cstate="print"/>
          <a:srcRect/>
          <a:stretch>
            <a:fillRect/>
          </a:stretch>
        </p:blipFill>
        <p:spPr bwMode="auto">
          <a:xfrm>
            <a:off x="7286644" y="214290"/>
            <a:ext cx="1428760" cy="1214446"/>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7143768" y="5857892"/>
            <a:ext cx="928694" cy="85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dirty="0" smtClean="0"/>
              <a:t> </a:t>
            </a:r>
            <a:r>
              <a:rPr lang="ru-RU" dirty="0" smtClean="0">
                <a:solidFill>
                  <a:srgbClr val="CC0099"/>
                </a:solidFill>
              </a:rPr>
              <a:t>правила игры </a:t>
            </a:r>
            <a:endParaRPr lang="ru-RU" dirty="0">
              <a:solidFill>
                <a:srgbClr val="CC0099"/>
              </a:solidFill>
            </a:endParaRPr>
          </a:p>
        </p:txBody>
      </p:sp>
      <p:sp>
        <p:nvSpPr>
          <p:cNvPr id="3" name="Содержимое 2"/>
          <p:cNvSpPr>
            <a:spLocks noGrp="1"/>
          </p:cNvSpPr>
          <p:nvPr>
            <p:ph idx="1"/>
          </p:nvPr>
        </p:nvSpPr>
        <p:spPr>
          <a:xfrm>
            <a:off x="457200" y="1000108"/>
            <a:ext cx="8229600" cy="5309252"/>
          </a:xfrm>
        </p:spPr>
        <p:txBody>
          <a:bodyPr>
            <a:normAutofit fontScale="62500" lnSpcReduction="20000"/>
          </a:bodyPr>
          <a:lstStyle/>
          <a:p>
            <a:r>
              <a:rPr lang="ru-RU" dirty="0" smtClean="0"/>
              <a:t>•  Игра  начинается  подачей  с  правого  поля.  Волан  вводится  в  игру </a:t>
            </a:r>
          </a:p>
          <a:p>
            <a:r>
              <a:rPr lang="ru-RU" dirty="0" smtClean="0"/>
              <a:t>ударом ракетки снизу. </a:t>
            </a:r>
          </a:p>
          <a:p>
            <a:r>
              <a:rPr lang="ru-RU" dirty="0" smtClean="0"/>
              <a:t>•  В момент удара рамка ракетки не должна быть выше пояса или кисти </a:t>
            </a:r>
          </a:p>
          <a:p>
            <a:r>
              <a:rPr lang="ru-RU" dirty="0" smtClean="0"/>
              <a:t>руки,  которая  держит  ракетку.  Промах  ракеткой  при  подаче  не  является </a:t>
            </a:r>
          </a:p>
          <a:p>
            <a:r>
              <a:rPr lang="ru-RU" dirty="0" smtClean="0"/>
              <a:t>ошибкой,  и  подача  повторяется. При  четном  числе  очков  у  подающего,  он </a:t>
            </a:r>
          </a:p>
          <a:p>
            <a:r>
              <a:rPr lang="ru-RU" dirty="0" smtClean="0"/>
              <a:t>подает только справа, а при нечетном – только слева. </a:t>
            </a:r>
          </a:p>
          <a:p>
            <a:r>
              <a:rPr lang="ru-RU" dirty="0" smtClean="0"/>
              <a:t>•  Все  встречи  одиночные  и  парные,  играются  до 21  очка.  Если  счёт </a:t>
            </a:r>
          </a:p>
          <a:p>
            <a:r>
              <a:rPr lang="ru-RU" dirty="0" smtClean="0"/>
              <a:t>становится 20 : 20,  то  игра  продолжается  до  преимущества  одного  из </a:t>
            </a:r>
          </a:p>
          <a:p>
            <a:r>
              <a:rPr lang="ru-RU" dirty="0" smtClean="0"/>
              <a:t>соперников в 2 очка (например, 22 : 20), но до 29 очков. </a:t>
            </a:r>
          </a:p>
          <a:p>
            <a:r>
              <a:rPr lang="ru-RU" dirty="0" smtClean="0"/>
              <a:t>•  Каждая  встреча  проводится  до  двух  побед  в  партиях.  В  каждой </a:t>
            </a:r>
          </a:p>
          <a:p>
            <a:r>
              <a:rPr lang="ru-RU" dirty="0" smtClean="0"/>
              <a:t>следующей подает победитель. Перед решающей, третьей партией, разрешен </a:t>
            </a:r>
          </a:p>
          <a:p>
            <a:r>
              <a:rPr lang="ru-RU" dirty="0" smtClean="0"/>
              <a:t>перерыв  в  пять  минут.  В  этой  партии  при  счете 11  игроки  меняются </a:t>
            </a:r>
          </a:p>
          <a:p>
            <a:r>
              <a:rPr lang="ru-RU" dirty="0" smtClean="0"/>
              <a:t>сторонами. </a:t>
            </a:r>
            <a:endParaRPr lang="ru-RU" dirty="0"/>
          </a:p>
        </p:txBody>
      </p:sp>
      <p:sp>
        <p:nvSpPr>
          <p:cNvPr id="4" name="Прямоугольник 3"/>
          <p:cNvSpPr/>
          <p:nvPr/>
        </p:nvSpPr>
        <p:spPr>
          <a:xfrm>
            <a:off x="785786" y="4929198"/>
            <a:ext cx="7572428" cy="1754326"/>
          </a:xfrm>
          <a:prstGeom prst="rect">
            <a:avLst/>
          </a:prstGeom>
        </p:spPr>
        <p:txBody>
          <a:bodyPr wrap="square">
            <a:spAutoFit/>
          </a:bodyPr>
          <a:lstStyle/>
          <a:p>
            <a:r>
              <a:rPr lang="ru-RU" dirty="0" smtClean="0"/>
              <a:t>•  На усмотрение организаторов соревнований допускается проведение </a:t>
            </a:r>
          </a:p>
          <a:p>
            <a:r>
              <a:rPr lang="ru-RU" dirty="0" smtClean="0"/>
              <a:t>турниров, в которых встреча состоит из одной партии до 21 очка. При этом </a:t>
            </a:r>
          </a:p>
          <a:p>
            <a:r>
              <a:rPr lang="ru-RU" dirty="0" smtClean="0"/>
              <a:t>смена сторон производится при счете 11. </a:t>
            </a:r>
          </a:p>
          <a:p>
            <a:r>
              <a:rPr lang="ru-RU" dirty="0" smtClean="0"/>
              <a:t>•  Каждая  встреча не должна прерываться  с первой подачи и до конца </a:t>
            </a:r>
          </a:p>
          <a:p>
            <a:r>
              <a:rPr lang="ru-RU" dirty="0" smtClean="0"/>
              <a:t>встречи. Исключение составляет перерыв перед третьей партией. Перерывы в </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100" dirty="0" smtClean="0">
                <a:solidFill>
                  <a:schemeClr val="accent5">
                    <a:lumMod val="75000"/>
                  </a:schemeClr>
                </a:solidFill>
              </a:rPr>
              <a:t>Методику обучения бадминтону можно разделить на следующие части:</a:t>
            </a:r>
            <a:r>
              <a:rPr lang="ru-RU" dirty="0" smtClean="0"/>
              <a:t/>
            </a:r>
            <a:br>
              <a:rPr lang="ru-RU" dirty="0" smtClean="0"/>
            </a:br>
            <a:endParaRPr lang="ru-RU" dirty="0"/>
          </a:p>
        </p:txBody>
      </p:sp>
      <p:sp>
        <p:nvSpPr>
          <p:cNvPr id="3" name="Содержимое 2"/>
          <p:cNvSpPr>
            <a:spLocks noGrp="1"/>
          </p:cNvSpPr>
          <p:nvPr>
            <p:ph idx="1"/>
          </p:nvPr>
        </p:nvSpPr>
        <p:spPr>
          <a:xfrm>
            <a:off x="457200" y="1071546"/>
            <a:ext cx="7467600" cy="5786454"/>
          </a:xfrm>
        </p:spPr>
        <p:txBody>
          <a:bodyPr>
            <a:normAutofit lnSpcReduction="10000"/>
          </a:bodyPr>
          <a:lstStyle/>
          <a:p>
            <a:r>
              <a:rPr lang="ru-RU" dirty="0" smtClean="0"/>
              <a:t>1. </a:t>
            </a:r>
            <a:r>
              <a:rPr lang="ru-RU" dirty="0" smtClean="0">
                <a:solidFill>
                  <a:srgbClr val="FF0000"/>
                </a:solidFill>
              </a:rPr>
              <a:t>Подготовка к обучению</a:t>
            </a:r>
            <a:r>
              <a:rPr lang="ru-RU" dirty="0" smtClean="0"/>
              <a:t>.( </a:t>
            </a:r>
            <a:r>
              <a:rPr lang="ru-RU" sz="1900" dirty="0" smtClean="0"/>
              <a:t>подготовительные упражнения, развивающие чувство волана, подготавливающие мышцы и связки к выполнению основных упражнений, развивающие ловкость и быстроту).</a:t>
            </a:r>
          </a:p>
          <a:p>
            <a:endParaRPr lang="ru-RU" dirty="0" smtClean="0"/>
          </a:p>
          <a:p>
            <a:r>
              <a:rPr lang="ru-RU" dirty="0" smtClean="0"/>
              <a:t>2. </a:t>
            </a:r>
            <a:r>
              <a:rPr lang="ru-RU" dirty="0" smtClean="0">
                <a:solidFill>
                  <a:srgbClr val="FF0000"/>
                </a:solidFill>
              </a:rPr>
              <a:t>Обучение технике и тактике</a:t>
            </a:r>
            <a:r>
              <a:rPr lang="ru-RU" dirty="0" smtClean="0"/>
              <a:t>.( </a:t>
            </a:r>
            <a:r>
              <a:rPr lang="ru-RU" sz="1900" dirty="0" smtClean="0"/>
              <a:t>подводящие и имитационные упражнения, сами приемы игры, а также упражнения на закрепление полученных навыков Все эти упражнения входят в основную часть </a:t>
            </a:r>
            <a:r>
              <a:rPr lang="ru-RU" sz="1900" dirty="0" err="1" smtClean="0"/>
              <a:t>занятия.Обучение</a:t>
            </a:r>
            <a:r>
              <a:rPr lang="ru-RU" sz="1900" dirty="0" smtClean="0"/>
              <a:t> тактике. Учебные игры и упражнения на этапе закрепления техники).</a:t>
            </a:r>
          </a:p>
          <a:p>
            <a:pPr>
              <a:buNone/>
            </a:pPr>
            <a:endParaRPr lang="ru-RU" sz="1900" dirty="0" smtClean="0"/>
          </a:p>
          <a:p>
            <a:pPr>
              <a:buNone/>
            </a:pPr>
            <a:r>
              <a:rPr lang="ru-RU" dirty="0" smtClean="0"/>
              <a:t>   3. </a:t>
            </a:r>
            <a:r>
              <a:rPr lang="ru-RU" dirty="0" smtClean="0">
                <a:solidFill>
                  <a:srgbClr val="FF0000"/>
                </a:solidFill>
              </a:rPr>
              <a:t>Совершенствование приемов игры и тактических действий</a:t>
            </a:r>
            <a:r>
              <a:rPr lang="ru-RU" dirty="0" smtClean="0"/>
              <a:t>.( </a:t>
            </a:r>
            <a:r>
              <a:rPr lang="ru-RU" sz="1900" dirty="0" smtClean="0"/>
              <a:t>включает более сложные упражнения с воланом и ракеткой, имитационные упражнения по сигналам, отработку отдельных приемов игры и тактических комбинаций, учебные и соревновательные игры, развитие силы и быстроты работающих мышц.)</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7467600" cy="1357290"/>
          </a:xfrm>
        </p:spPr>
        <p:txBody>
          <a:bodyPr>
            <a:normAutofit fontScale="90000"/>
          </a:bodyPr>
          <a:lstStyle/>
          <a:p>
            <a:pPr algn="ctr"/>
            <a:r>
              <a:rPr lang="ru-RU" sz="3100" dirty="0" smtClean="0">
                <a:solidFill>
                  <a:schemeClr val="accent4">
                    <a:lumMod val="50000"/>
                  </a:schemeClr>
                </a:solidFill>
              </a:rPr>
              <a:t>Структура урока на занятиях бадминтоном следующая.</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7467600" cy="5545282"/>
          </a:xfrm>
        </p:spPr>
        <p:txBody>
          <a:bodyPr>
            <a:normAutofit fontScale="92500" lnSpcReduction="10000"/>
          </a:bodyPr>
          <a:lstStyle/>
          <a:p>
            <a:r>
              <a:rPr lang="ru-RU" dirty="0" smtClean="0">
                <a:solidFill>
                  <a:srgbClr val="FF0000"/>
                </a:solidFill>
              </a:rPr>
              <a:t>Разминка.</a:t>
            </a:r>
            <a:r>
              <a:rPr lang="ru-RU" dirty="0" smtClean="0"/>
              <a:t> Равномерный бег или подвижная игра с бегом в течение 6 минут. ОРУ, упражнения с воланом, ракеткой или воланом и ракеткой.</a:t>
            </a:r>
          </a:p>
          <a:p>
            <a:r>
              <a:rPr lang="ru-RU" dirty="0" smtClean="0">
                <a:solidFill>
                  <a:srgbClr val="FF0000"/>
                </a:solidFill>
              </a:rPr>
              <a:t>Основная часть</a:t>
            </a:r>
            <a:r>
              <a:rPr lang="ru-RU" dirty="0" smtClean="0"/>
              <a:t>. Включает обучение, закрепление и совершенствование техники и тактики игры, а также развитие физических качеств. Она должна строиться с учетом возможностей учащихся.</a:t>
            </a:r>
          </a:p>
          <a:p>
            <a:r>
              <a:rPr lang="ru-RU" dirty="0" smtClean="0">
                <a:solidFill>
                  <a:srgbClr val="FF0000"/>
                </a:solidFill>
              </a:rPr>
              <a:t>Заключительная часть</a:t>
            </a:r>
            <a:r>
              <a:rPr lang="ru-RU" dirty="0" smtClean="0"/>
              <a:t>. Спокойные упражнения (например, подача на технику или на точность). Собирают (сдают) ракетки и воланы. Снимают, если необходимо, сетки. Подведение итогов занятия.</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784</TotalTime>
  <Words>8146</Words>
  <Application>Microsoft Office PowerPoint</Application>
  <PresentationFormat>Экран (4:3)</PresentationFormat>
  <Paragraphs>440</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Апекс</vt:lpstr>
      <vt:lpstr>Слайд 1</vt:lpstr>
      <vt:lpstr>Слайд 2</vt:lpstr>
      <vt:lpstr>Что дают занятия бадминтоном </vt:lpstr>
      <vt:lpstr>Слайд 4</vt:lpstr>
      <vt:lpstr>Инвентарь и оборудование</vt:lpstr>
      <vt:lpstr>Правила безопасности</vt:lpstr>
      <vt:lpstr> правила игры </vt:lpstr>
      <vt:lpstr>Методику обучения бадминтону можно разделить на следующие части: </vt:lpstr>
      <vt:lpstr>Структура урока на занятиях бадминтоном следующая. </vt:lpstr>
      <vt:lpstr>Ступени освоения техники: </vt:lpstr>
      <vt:lpstr> Распределение материала по классам</vt:lpstr>
      <vt:lpstr>Распределение материала по классам</vt:lpstr>
      <vt:lpstr> Как держать ракетку </vt:lpstr>
      <vt:lpstr>Хват ракетки</vt:lpstr>
      <vt:lpstr>Ошибки при выполнении хвата: </vt:lpstr>
      <vt:lpstr>Упражнения для развития гибкости   </vt:lpstr>
      <vt:lpstr>Упражнения для развития силы мышц плечевого пояса   и подвижности в суставах </vt:lpstr>
      <vt:lpstr>Упражнения для мышц рук и плечевого пояса, которые можно применять для  повышения скорости выполнения ударов. </vt:lpstr>
      <vt:lpstr>  Примерный комплекс упражнений для развития физических  качеств.   </vt:lpstr>
      <vt:lpstr>Упражнения для развития скорости передвижения. </vt:lpstr>
      <vt:lpstr>Стойка бадминтониста - это исходная позиция перед игрой. </vt:lpstr>
      <vt:lpstr>Основы тактики для начинающих игроков </vt:lpstr>
      <vt:lpstr>Подготовка к обучению технике, индивидуальные упражнения </vt:lpstr>
      <vt:lpstr>Индивидуальные упражнения</vt:lpstr>
      <vt:lpstr>Индивидуальные упражнения </vt:lpstr>
      <vt:lpstr>Разминочные упражнения. Игроки выполняют друг другу передачи без остановки, при этом делают разнообразные упражнения сразу после удара по волану. </vt:lpstr>
      <vt:lpstr>Упражнения с ракеткой, разминочные упражнения. </vt:lpstr>
      <vt:lpstr>Упражнения с ракеткой Разминочные упражнения </vt:lpstr>
      <vt:lpstr>упражнения по бадминтону удобно проводить в парах.</vt:lpstr>
      <vt:lpstr>Групповые упражнения </vt:lpstr>
      <vt:lpstr>Имитационные упражнения </vt:lpstr>
      <vt:lpstr>Жонглирование </vt:lpstr>
      <vt:lpstr>Ошибки при жонглировании: </vt:lpstr>
      <vt:lpstr> Основные удары в бадминтоне. </vt:lpstr>
      <vt:lpstr>Удары </vt:lpstr>
      <vt:lpstr>удары</vt:lpstr>
      <vt:lpstr>Удар справа Выполняется открытой стороной. </vt:lpstr>
      <vt:lpstr>Удар справа Выполняется открытой стороной. </vt:lpstr>
      <vt:lpstr>Ошибки при выполнении удара справа:</vt:lpstr>
      <vt:lpstr>Удар слева Выполняется закрытой стороной.</vt:lpstr>
      <vt:lpstr>Игры с воланом и ракеткой</vt:lpstr>
      <vt:lpstr>Игры с воланом и ракеткой</vt:lpstr>
      <vt:lpstr>Игры с воланом и ракеткой</vt:lpstr>
      <vt:lpstr>Слайд 44</vt:lpstr>
      <vt:lpstr>Слайд 45</vt:lpstr>
      <vt:lpstr>Слайд 46</vt:lpstr>
      <vt:lpstr>Слайд 47</vt:lpstr>
      <vt:lpstr>Слайд 48</vt:lpstr>
      <vt:lpstr>Слайд 49</vt:lpstr>
      <vt:lpstr>Слайд 50</vt:lpstr>
      <vt:lpstr>Слайд 51</vt:lpstr>
      <vt:lpstr>Спасибо за внимание! </vt:lpstr>
    </vt:vector>
  </TitlesOfParts>
  <Company>Microsoft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Bill Gates</dc:creator>
  <cp:lastModifiedBy>ноут</cp:lastModifiedBy>
  <cp:revision>80</cp:revision>
  <dcterms:created xsi:type="dcterms:W3CDTF">2010-04-01T11:29:42Z</dcterms:created>
  <dcterms:modified xsi:type="dcterms:W3CDTF">2015-01-22T14:34:02Z</dcterms:modified>
</cp:coreProperties>
</file>