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8" autoAdjust="0"/>
  </p:normalViewPr>
  <p:slideViewPr>
    <p:cSldViewPr>
      <p:cViewPr varScale="1">
        <p:scale>
          <a:sx n="74" d="100"/>
          <a:sy n="74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24" y="120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979A-8653-4B5F-B8B7-88AA3D4B6025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DA08-2791-49A6-B1F1-69367E11F5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94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ru-RU" dirty="0" smtClean="0"/>
              <a:t>Внешняя политика – не самоцель, а средство обеспечения подъема страны. </a:t>
            </a:r>
            <a:r>
              <a:rPr lang="en-US" dirty="0" smtClean="0"/>
              <a:t> </a:t>
            </a:r>
            <a:r>
              <a:rPr lang="ru-RU" dirty="0" smtClean="0"/>
              <a:t>Дефолт 17 августа 1998 нанес удар по внешнеполитическим позициям России. На 1 января 2000 внешний долг составил 60% ВВП (132,8</a:t>
            </a:r>
            <a:r>
              <a:rPr lang="ru-RU" baseline="0" dirty="0" smtClean="0"/>
              <a:t> млрд. долларов, а ежегодный платеж – 13 млрд. долларов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8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СССР был крупным кредитором развивающихся стран. У</a:t>
            </a:r>
            <a:r>
              <a:rPr lang="ru-RU" baseline="0" dirty="0" smtClean="0"/>
              <a:t> России как правопреемницы СССР состояли на учете 57 стран-должников (около 150 млрд. долларов), однако большая часть этих долгов оказалась бесперспективной. 25% пришлось списать.</a:t>
            </a:r>
          </a:p>
          <a:p>
            <a:r>
              <a:rPr lang="ru-RU" baseline="0" dirty="0" smtClean="0"/>
              <a:t>Для погашения долга использовали благоприятную рыночную конъюнктуру, стабилизационный фонд, профицит бюджета и положительное сальдо торгового баланса. К 2006 году Россия избавилась от самых обременительных (15%) долгов и расплатилась с МВФ и Парижским клубом кредиторов.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24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Цель России - сохранение паритета по ядерным вооружениям</a:t>
            </a:r>
            <a:r>
              <a:rPr lang="ru-RU" dirty="0" smtClean="0"/>
              <a:t>. После  </a:t>
            </a:r>
            <a:r>
              <a:rPr lang="ru-RU" dirty="0" smtClean="0"/>
              <a:t>11 сентября 2001 </a:t>
            </a:r>
            <a:r>
              <a:rPr lang="ru-RU" dirty="0" smtClean="0"/>
              <a:t>(теракты </a:t>
            </a:r>
            <a:r>
              <a:rPr lang="ru-RU" dirty="0" smtClean="0"/>
              <a:t>в </a:t>
            </a:r>
            <a:r>
              <a:rPr lang="ru-RU" dirty="0" smtClean="0"/>
              <a:t>Нью-Йорке)  </a:t>
            </a:r>
            <a:r>
              <a:rPr lang="ru-RU" dirty="0" smtClean="0"/>
              <a:t>главным врагом для США стал международный терроризм и Аль-Каида. </a:t>
            </a:r>
            <a:r>
              <a:rPr lang="ru-RU" dirty="0" smtClean="0"/>
              <a:t>США активизировали свою политику на постсоветском пространстве,</a:t>
            </a:r>
            <a:r>
              <a:rPr lang="ru-RU" baseline="0" dirty="0" smtClean="0"/>
              <a:t> стремясь включить в зону своего влияния Черноморско-каспийский регион. </a:t>
            </a:r>
            <a:r>
              <a:rPr lang="ru-RU" dirty="0" smtClean="0"/>
              <a:t>Россия </a:t>
            </a:r>
            <a:r>
              <a:rPr lang="ru-RU" dirty="0" smtClean="0"/>
              <a:t>предоставила свои военные базы и воздушное пространство для подавления террористических формирований в Афганистане.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23-27 сентября 2003 визит Путина в США. «Прорыва» не получилось. НАТО взял курс на продвижение на Восток, принимая в свой состав новых членов бывшего</a:t>
            </a:r>
            <a:r>
              <a:rPr lang="ru-RU" baseline="0" dirty="0" smtClean="0"/>
              <a:t> социалистического содружества (Эстония, Латвия, Литва, Румыния, Болгария, Словения, Словакия). Кроме того, после антитеррористической операции в Афганистане военное присутствие НАТО в Узбекистане, Таджикистане и Киргизии сохранилось.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189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52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Чтобы урегулировать вопрос о границе Россия уступила Китаю остров </a:t>
            </a:r>
            <a:r>
              <a:rPr lang="ru-RU" dirty="0" err="1" smtClean="0"/>
              <a:t>Тарабаров</a:t>
            </a:r>
            <a:r>
              <a:rPr lang="ru-RU" dirty="0" smtClean="0"/>
              <a:t>, и часть Большого Уссурийского острова. </a:t>
            </a:r>
          </a:p>
          <a:p>
            <a:r>
              <a:rPr lang="ru-RU" dirty="0" smtClean="0"/>
              <a:t>Граница прошла по фарватеру реки Амур.</a:t>
            </a:r>
          </a:p>
          <a:p>
            <a:r>
              <a:rPr lang="ru-RU" dirty="0" smtClean="0"/>
              <a:t>ШОС – члены Россия, Китай, Казахстан, Киргизия, Таджикистан, Узбекистан наблюдатели – Иран, Индия, Монголия, Пакистан.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Обеспечение международной энергетической безопасности – главная тема саммита «Большой восьмерки» в Петербурге в 2006 году. Россия строит свою энергетическую политику в соответствии с национальными интересами</a:t>
            </a:r>
            <a:r>
              <a:rPr lang="ru-RU" baseline="0" dirty="0" smtClean="0"/>
              <a:t> с учетом возможностей сотрудничества и становления взаимозависимости.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Итоги выборов показали, что большинство россиян поддерживает курс Путина и доверяет его преемникам.</a:t>
            </a:r>
          </a:p>
          <a:p>
            <a:r>
              <a:rPr lang="ru-RU" dirty="0" smtClean="0"/>
              <a:t>Из послания Медведева Федеральному собранию «были приняты решения о выстраивании современного партнерства, основанного на принципах неделимости безопасности, взаимного доверия, </a:t>
            </a:r>
            <a:r>
              <a:rPr lang="ru-RU" dirty="0" err="1" smtClean="0"/>
              <a:t>транспарентности</a:t>
            </a:r>
            <a:r>
              <a:rPr lang="ru-RU" dirty="0" smtClean="0"/>
              <a:t> и предсказуемости. Нам необходимо наращивать экономическую дипломатию, прямо соотнося ее результаты с практической отдачей для модернизации, прежде всего для модернизации. Внешняя политика должна выражаться сейчас не только в ракетах, но и в конкретных и понятных нашим гражданам достижениях: в создании на территории России совместных предприятий и появлении качественных, недорогих товаров, в увеличении числа современных рабочих мест и упрощении визового режима. прагматичный подход находит понимание у наших зарубежных партнеров, они готовы делиться и своим опытом инновационного развития. Я считаю, что нам нужно </a:t>
            </a:r>
            <a:r>
              <a:rPr lang="ru-RU" dirty="0" err="1" smtClean="0"/>
              <a:t>адресно</a:t>
            </a:r>
            <a:r>
              <a:rPr lang="ru-RU" dirty="0" smtClean="0"/>
              <a:t> работать и с теми странами, и с теми компаниями, которые к этому готовы. Благодаря такой взаимной заинтересованности у нас уже складываются, по сути, </a:t>
            </a:r>
            <a:r>
              <a:rPr lang="ru-RU" dirty="0" err="1" smtClean="0"/>
              <a:t>модернизационные</a:t>
            </a:r>
            <a:r>
              <a:rPr lang="ru-RU" dirty="0" smtClean="0"/>
              <a:t> партнерства, скажем, с Германией и Францией. Большой потенциал в наращивании инновационной составляющей сотрудничества с Китаем, Индией, Бразилией, Республикой Корея, Сингапуром, Японией, Канадой, Италией, Финляндией, Украиной, Казахстаном, некоторыми другими странами. Эти партнерства будут ориентированы на пять приоритетов технологической модернизации России. прагматичный подход находит понимание у наших зарубежных партнеров, они готовы делиться и своим опытом инновационного развития. Я считаю, что нам нужно </a:t>
            </a:r>
            <a:r>
              <a:rPr lang="ru-RU" dirty="0" err="1" smtClean="0"/>
              <a:t>адресно</a:t>
            </a:r>
            <a:r>
              <a:rPr lang="ru-RU" dirty="0" smtClean="0"/>
              <a:t> работать и с теми странами, и с теми компаниями, которые к этому готовы. Благодаря такой взаимной заинтересованности у нас уже складываются, по сути, </a:t>
            </a:r>
            <a:r>
              <a:rPr lang="ru-RU" dirty="0" err="1" smtClean="0"/>
              <a:t>модернизационные</a:t>
            </a:r>
            <a:r>
              <a:rPr lang="ru-RU" dirty="0" smtClean="0"/>
              <a:t> партнерства, скажем, с Германией и Францией. Большой потенциал в наращивании инновационной составляющей сотрудничества с Китаем, Индией, Бразилией, Республикой Корея, Сингапуром, Японией, Канадой, Италией, Финляндией, Украиной, Казахстаном, некоторыми другими странами. </a:t>
            </a:r>
            <a:r>
              <a:rPr lang="ru-RU" smtClean="0"/>
              <a:t>Эти партнерства будут ориентированы на пять приоритетов технологической модернизации России.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DA08-2791-49A6-B1F1-69367E11F5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8D5686-42AC-4220-AFE5-A5A9DF7756F6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2768A8-C078-44BE-9848-447E64197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yandex.ru/yandsearch?text=%D0%B2%D0%BE%D0%B5%D0%BD%D0%BD%D1%8B%D0%B5%20%D0%B1%D0%B0%D0%B7%D1%8B%20%D0%BD%D0%B0%D1%82%D0%BE%20%D0%B2%D0%BE%D0%BA%D1%80%D1%83%D0%B3%20%D1%80%D0%BE%D1%81%D1%81%D0%B8%D0%B8&amp;img_url=http%3A%2F%2Fimg.beta.rian.ru%2Fimages%2F60011%2F11%2F600111163.jpg&amp;pos=28&amp;rpt=simage&amp;nojs=1" TargetMode="External"/><Relationship Id="rId7" Type="http://schemas.openxmlformats.org/officeDocument/2006/relationships/hyperlink" Target="http://images.yandex.ru/yandsearch?p=5&amp;text=%D0%B2%D0%BE%D0%B5%D0%BD%D0%BD%D1%8B%D0%B5%20%D0%B1%D0%B0%D0%B7%D1%8B%20%D0%BD%D0%B0%D1%82%D0%BE%20%D0%B2%D0%BE%D0%BA%D1%80%D1%83%D0%B3%20%D1%80%D0%BE%D1%81%D1%81%D0%B8%D0%B8&amp;img_url=http%3A%2F%2Fi55.tinypic.com%2F166ggvq.jpg&amp;pos=161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text=%D0%B2%D0%BE%D0%B5%D0%BD%D0%BD%D1%8B%D0%B5%20%D0%B1%D0%B0%D0%B7%D1%8B%20%D0%BD%D0%B0%D1%82%D0%BE%20%D0%B2%D0%BE%D0%BA%D1%80%D1%83%D0%B3%20%D1%80%D0%BE%D1%81%D1%81%D0%B8%D0%B8&amp;img_url=http%3A%2F%2Fwww.arms-expo.ru%2Fim.xp%2F050056051048048056048.jpg&amp;pos=0&amp;rpt=simage&amp;nojs=1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p=5&amp;text=%D0%B2%D0%BE%D0%B5%D0%BD%D0%BD%D1%8B%D0%B5%20%D0%B1%D0%B0%D0%B7%D1%8B%20%D0%BD%D0%B0%D1%82%D0%BE%20%D0%B2%D0%BE%D0%BA%D1%80%D1%83%D0%B3%20%D1%80%D0%BE%D1%81%D1%81%D0%B8%D0%B8&amp;img_url=http%3A%2F%2Fk.img.com.ua%2Fimg%2Fforall%2Fa%2F4826%2F12.jpg&amp;pos=174&amp;rpt=simage&amp;nojs=1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13" Type="http://schemas.openxmlformats.org/officeDocument/2006/relationships/hyperlink" Target="http://images.yandex.ru/yandsearch?img_url=http://img.nr2.ru/pict/arts1/36/32/363248.jpg&amp;iorient=&amp;ih=&amp;icolor=&amp;p=15&amp;site=&amp;text=%D0%9C%D0%B5%D1%81%D1%82%D0%BE%20%D1%80%D0%BE%D1%81%D1%81%D0%B8%D0%B8%20%D0%B2%20%D1%81%D0%BE%D0%B2%D1%80%D0%B5%D0%BC%D0%B5%D0%BD%D0%BD%D0%BE%D0%BC%20%D0%BC%D0%B8%D1%80%D0%B5&amp;iw=&amp;wp=&amp;pos=471&amp;recent=&amp;type=&amp;isize=&amp;rpt=simage&amp;itype=&amp;nojs=1" TargetMode="External"/><Relationship Id="rId3" Type="http://schemas.openxmlformats.org/officeDocument/2006/relationships/hyperlink" Target="http://images.yandex.ru/yandsearch?img_url=http://img.vz.ru/upimg/218/218526.gif&amp;iorient=&amp;ih=&amp;icolor=&amp;site=&amp;text=%D0%9C%D0%B5%D1%81%D1%82%D0%BE%20%D1%80%D0%BE%D1%81%D1%81%D0%B8%D0%B8%20%D0%B2%20%D1%81%D0%BE%D0%B2%D1%80%D0%B5%D0%BC%D0%B5%D0%BD%D0%BD%D0%BE%D0%BC%20%D0%BC%D0%B8%D1%80%D0%B5&amp;iw=&amp;wp=&amp;pos=1&amp;recent=&amp;type=&amp;isize=&amp;rpt=simage&amp;itype=&amp;nojs=1" TargetMode="External"/><Relationship Id="rId7" Type="http://schemas.openxmlformats.org/officeDocument/2006/relationships/hyperlink" Target="http://images.yandex.ru/yandsearch?img_url=http://img1.labirint.ru/books/187587/big.jpg&amp;iorient=&amp;ih=&amp;icolor=&amp;p=1&amp;site=&amp;text=%D0%9C%D0%B5%D1%81%D1%82%D0%BE%20%D1%80%D0%BE%D1%81%D1%81%D0%B8%D0%B8%20%D0%B2%20%D1%81%D0%BE%D0%B2%D1%80%D0%B5%D0%BC%D0%B5%D0%BD%D0%BD%D0%BE%D0%BC%20%D0%BC%D0%B8%D1%80%D0%B5&amp;iw=&amp;wp=&amp;pos=34&amp;recent=&amp;type=&amp;isize=&amp;rpt=simage&amp;itype=&amp;nojs=1" TargetMode="External"/><Relationship Id="rId12" Type="http://schemas.openxmlformats.org/officeDocument/2006/relationships/image" Target="../media/image5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11" Type="http://schemas.openxmlformats.org/officeDocument/2006/relationships/hyperlink" Target="http://images.yandex.ru/yandsearch?img_url=http://upload.wikimedia.org/wikipedia/ru/e/ea/IPSSRF.png&amp;iorient=&amp;ih=&amp;icolor=&amp;p=10&amp;site=&amp;text=%D0%9C%D0%B5%D1%81%D1%82%D0%BE%20%D1%80%D0%BE%D1%81%D1%81%D0%B8%D0%B8%20%D0%B2%20%D1%81%D0%BE%D0%B2%D1%80%D0%B5%D0%BC%D0%B5%D0%BD%D0%BD%D0%BE%D0%BC%20%D0%BC%D0%B8%D1%80%D0%B5&amp;iw=&amp;wp=&amp;pos=308&amp;recent=&amp;type=&amp;isize=&amp;rpt=simage&amp;itype=&amp;nojs=1" TargetMode="External"/><Relationship Id="rId5" Type="http://schemas.openxmlformats.org/officeDocument/2006/relationships/hyperlink" Target="http://images.yandex.ru/yandsearch?img_url=http://www.ereport.ru/articles/weconomy/pictures/russia1.gif&amp;iorient=&amp;ih=&amp;icolor=&amp;site=&amp;text=%D0%9C%D0%B5%D1%81%D1%82%D0%BE%20%D1%80%D0%BE%D1%81%D1%81%D0%B8%D0%B8%20%D0%B2%20%D1%81%D0%BE%D0%B2%D1%80%D0%B5%D0%BC%D0%B5%D0%BD%D0%BD%D0%BE%D0%BC%20%D0%BC%D0%B8%D1%80%D0%B5&amp;iw=&amp;wp=&amp;pos=9&amp;recent=&amp;type=&amp;isize=&amp;rpt=simage&amp;itype=&amp;nojs=1" TargetMode="External"/><Relationship Id="rId10" Type="http://schemas.openxmlformats.org/officeDocument/2006/relationships/image" Target="../media/image55.jpeg"/><Relationship Id="rId4" Type="http://schemas.openxmlformats.org/officeDocument/2006/relationships/image" Target="../media/image52.jpeg"/><Relationship Id="rId9" Type="http://schemas.openxmlformats.org/officeDocument/2006/relationships/hyperlink" Target="http://images.yandex.ru/yandsearch?img_url=http://img12.nnm.ru/5/0/5/e/2/3c13d9964799aefddfefaaeb01a.jpg&amp;iorient=&amp;ih=&amp;icolor=&amp;p=9&amp;site=&amp;text=%D0%9C%D0%B5%D1%81%D1%82%D0%BE%20%D1%80%D0%BE%D1%81%D1%81%D0%B8%D0%B8%20%D0%B2%20%D1%81%D0%BE%D0%B2%D1%80%D0%B5%D0%BC%D0%B5%D0%BD%D0%BD%D0%BE%D0%BC%20%D0%BC%D0%B8%D1%80%D0%B5&amp;iw=&amp;wp=&amp;pos=272&amp;recent=&amp;type=&amp;isize=&amp;rpt=simage&amp;itype=&amp;nojs=1" TargetMode="External"/><Relationship Id="rId14" Type="http://schemas.openxmlformats.org/officeDocument/2006/relationships/image" Target="../media/image5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jpeg"/><Relationship Id="rId13" Type="http://schemas.openxmlformats.org/officeDocument/2006/relationships/hyperlink" Target="http://images.yandex.ru/yandsearch?img_url=http%3A%2F%2Fcs9233.userapi.com%2Fu1350694%2F116307992%2Fm_5186e2ea.jpg&amp;iorient=&amp;ih=&amp;icolor=&amp;site=&amp;text=%D0%B7%D1%8E%D0%B3%D0%B0%D0%BD%D0%BE%D0%B2&amp;iw=&amp;wp=&amp;pos=24&amp;recent=&amp;type=&amp;isize=&amp;rpt=simage&amp;itype=&amp;nojs=1" TargetMode="External"/><Relationship Id="rId18" Type="http://schemas.openxmlformats.org/officeDocument/2006/relationships/image" Target="../media/image65.jpeg"/><Relationship Id="rId3" Type="http://schemas.openxmlformats.org/officeDocument/2006/relationships/hyperlink" Target="http://images.yandex.ru/yandsearch?img_url=http%3A%2F%2Fwww.apsny.ge%2Fupload%2Fputin-medvedev-392.jpg&amp;iorient=&amp;ih=&amp;icolor=&amp;site=&amp;text=%D0%92%20%D0%BF%D1%83%D1%82%D0%B8%D0%BD%20%D0%BC%D0%B5%D0%B4%D0%B2%D0%B5%D0%B4%D0%B5%D0%B2&amp;iw=&amp;wp=&amp;pos=6&amp;recent=&amp;type=&amp;isize=&amp;rpt=simage&amp;itype=&amp;nojs=1" TargetMode="External"/><Relationship Id="rId7" Type="http://schemas.openxmlformats.org/officeDocument/2006/relationships/hyperlink" Target="http://images.yandex.ru/yandsearch?img_url=http%3A%2F%2Fkp.ru%2Ff%2F12%2Fimage%2F54%2F83%2F2958354.jpg&amp;iorient=&amp;ih=&amp;icolor=&amp;site=&amp;text=%D1%8D%D0%BC%D0%B1%D0%BB%D0%B5%D0%BC%D0%B0%20%D0%9A%D0%9F%D0%A0%D0%A4&amp;iw=&amp;wp=&amp;pos=0&amp;recent=&amp;type=&amp;isize=&amp;rpt=simage&amp;itype=&amp;nojs=1" TargetMode="External"/><Relationship Id="rId12" Type="http://schemas.openxmlformats.org/officeDocument/2006/relationships/image" Target="../media/image62.jpeg"/><Relationship Id="rId17" Type="http://schemas.openxmlformats.org/officeDocument/2006/relationships/hyperlink" Target="http://images.yandex.ru/yandsearch?img_url=http%3A%2F%2Fstatic.diary.ru%2Fuserdir%2F4%2F3%2F2%2F0%2F432025%2F53789381.jpg&amp;iorient=&amp;ih=&amp;icolor=&amp;site=&amp;text=%D0%90%20%D0%B1%D0%BE%D0%B3%D0%B4%D0%B0%D0%BD%D0%BE%D0%B2&amp;iw=&amp;wp=&amp;pos=29&amp;recent=&amp;type=&amp;isize=&amp;rpt=simage&amp;itype=&amp;nojs=1" TargetMode="Externa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eg"/><Relationship Id="rId11" Type="http://schemas.openxmlformats.org/officeDocument/2006/relationships/hyperlink" Target="http://images.yandex.ru/yandsearch?img_url=http%3A%2F%2Fimg.lenta.ru%2Farticles%2F2009%2F08%2F11%2Fmessage%2Fpicture.jpg&amp;iorient=&amp;ih=&amp;icolor=&amp;site=&amp;text=%D0%BC%D0%B5%D0%B4%D0%B2%D0%B5%D0%B4%D0%B5%D0%B2&amp;iw=&amp;wp=&amp;pos=4&amp;recent=&amp;type=&amp;isize=&amp;rpt=simage&amp;itype=&amp;nojs=1" TargetMode="External"/><Relationship Id="rId5" Type="http://schemas.openxmlformats.org/officeDocument/2006/relationships/hyperlink" Target="http://images.yandex.ru/yandsearch?img_url=http%3A%2F%2Fimage.newsru.com%2Fpict%2Fid%2F1249860_20100219123522.gif&amp;iorient=&amp;ih=&amp;icolor=&amp;site=&amp;text=%D1%8D%D0%BC%D0%B1%D0%BB%D0%B5%D0%BC%D0%B0%20%D0%B5%D0%B4%D0%B8%D0%BD%D0%BE%D0%B9%20%D1%80%D0%BE%D1%81%D1%81%D0%B8%D0%B8&amp;iw=&amp;wp=&amp;pos=1&amp;recent=&amp;type=&amp;isize=&amp;rpt=simage&amp;itype=&amp;nojs=1" TargetMode="External"/><Relationship Id="rId15" Type="http://schemas.openxmlformats.org/officeDocument/2006/relationships/hyperlink" Target="http://images.yandex.ru/yandsearch?img_url=http%3A%2F%2Fstatic2.aif.ru%2Fpublic%2Fdossier%2F917%2F84455a214a4ba13152039b98c6cbb2fe.jpg&amp;iorient=&amp;ih=&amp;icolor=&amp;site=&amp;text=%D0%B6%D0%B8%D1%80%D0%B8%D0%BD%D0%BE%D0%B2%D1%81%D0%BA%D0%B8%D0%B9&amp;iw=&amp;wp=&amp;pos=12&amp;recent=&amp;type=&amp;isize=&amp;rpt=simage&amp;itype=&amp;nojs=1" TargetMode="External"/><Relationship Id="rId10" Type="http://schemas.openxmlformats.org/officeDocument/2006/relationships/image" Target="../media/image61.jpeg"/><Relationship Id="rId19" Type="http://schemas.openxmlformats.org/officeDocument/2006/relationships/image" Target="../media/image66.jpeg"/><Relationship Id="rId4" Type="http://schemas.openxmlformats.org/officeDocument/2006/relationships/image" Target="../media/image58.jpeg"/><Relationship Id="rId9" Type="http://schemas.openxmlformats.org/officeDocument/2006/relationships/hyperlink" Target="http://images.yandex.ru/yandsearch?img_url=http%3A%2F%2Fcs309117.userapi.com%2Fg20480425%2Fe_65c35fb4.jpg&amp;iorient=&amp;ih=&amp;icolor=&amp;site=&amp;text=%D1%8D%D0%BC%D0%B1%D0%BB%D0%B5%D0%BC%D0%B0%20%D1%81%D0%BF%D1%80%D0%B0%D0%B2%D0%B5%D0%B4%D0%BB%D0%B8%D0%B2%D0%BE%D0%B9%20%D1%80%D0%BE%D1%81%D1%81%D0%B8%D0%B8&amp;iw=&amp;wp=&amp;pos=5&amp;recent=&amp;type=&amp;isize=&amp;rpt=simage&amp;itype=&amp;nojs=1" TargetMode="External"/><Relationship Id="rId14" Type="http://schemas.openxmlformats.org/officeDocument/2006/relationships/image" Target="../media/image6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mages.yandex.ru/yandsearch?img_url=http://www.superbroker.ru/images/ec/payment.gif&amp;iorient=&amp;ih=&amp;icolor=&amp;site=&amp;text=%D0%B2%D0%BD%D0%B5%D1%88%D0%BD%D0%B8%D0%B9%20%D0%B4%D0%BE%D0%BB%D0%B3%20%D1%80%D0%BE%D1%81%D1%81%D0%B8%D0%B8&amp;iw=&amp;wp=&amp;pos=11&amp;recent=&amp;type=&amp;isize=&amp;rpt=simage&amp;itype=&amp;nojs=1" TargetMode="External"/><Relationship Id="rId7" Type="http://schemas.openxmlformats.org/officeDocument/2006/relationships/hyperlink" Target="http://images.yandex.ru/yandsearch?img_url=http://www.chtivo.ru/getpic3d/16775388/350/207803.jpg&amp;iorient=&amp;ih=&amp;icolor=&amp;p=6&amp;site=&amp;text=%D0%B2%D0%BD%D0%B5%D1%88%D0%BD%D0%B8%D0%B9%20%D0%B4%D0%BE%D0%BB%D0%B3%20%D1%80%D0%BE%D1%81%D1%81%D0%B8%D0%B8&amp;iw=&amp;wp=&amp;pos=184&amp;recent=&amp;type=&amp;isize=&amp;rpt=simage&amp;itype=&amp;nojs=1" TargetMode="External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images.yandex.ru/yandsearch?img_url=http://image3.examiner.com/images/blog/EXID4514/images/dollar-sign.jpg&amp;iorient=&amp;ih=&amp;icolor=&amp;p=6&amp;site=&amp;text=%D0%B2%D0%BD%D0%B5%D1%88%D0%BD%D0%B8%D0%B9%20%D0%B4%D0%BE%D0%BB%D0%B3%20%D1%80%D0%BE%D1%81%D1%81%D0%B8%D0%B8&amp;iw=&amp;wp=&amp;pos=199&amp;recent=&amp;type=&amp;isize=&amp;rpt=simage&amp;itype=&amp;nojs=1" TargetMode="External"/><Relationship Id="rId5" Type="http://schemas.openxmlformats.org/officeDocument/2006/relationships/hyperlink" Target="http://images.yandex.ru/yandsearch?img_url=http://www.vedi.ru/m_fm/picts/fm05060203.gif&amp;iorient=&amp;ih=&amp;icolor=&amp;p=6&amp;site=&amp;text=%D0%B2%D0%BD%D0%B5%D1%88%D0%BD%D0%B8%D0%B9%20%D0%B4%D0%BE%D0%BB%D0%B3%20%D1%80%D0%BE%D1%81%D1%81%D0%B8%D0%B8&amp;iw=&amp;wp=&amp;pos=183&amp;recent=&amp;type=&amp;isize=&amp;rpt=simage&amp;itype=&amp;nojs=1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images.yandex.ru/yandsearch?img_url=http://www.bestreferat.ru/images/paper/68/32/5883268.jpeg&amp;iorient=&amp;ih=&amp;icolor=&amp;p=6&amp;site=&amp;text=%D0%B2%D0%BD%D0%B5%D1%88%D0%BD%D0%B8%D0%B9%20%D0%B4%D0%BE%D0%BB%D0%B3%20%D1%80%D0%BE%D1%81%D1%81%D0%B8%D0%B8&amp;iw=&amp;wp=&amp;pos=189&amp;recent=&amp;type=&amp;isize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yandex.ru/yandsearch?img_url=http://gdb.rferl.org/54A78B4F-1154-4EAE-BB8A-94266D929F1A_w640_r1_s.jpg&amp;iorient=&amp;ih=&amp;icolor=&amp;site=&amp;text=%D0%A0%D0%BE%D1%81%D1%81%D0%B8%D1%8F%20%D0%B8%20%D0%A1%D0%A8%D0%90%20%D0%B2%D1%81%D1%82%D1%80%D0%B5%D1%87%D0%B8%20%D0%BB%D0%B8%D0%B4%D0%B5%D1%80%D0%BE%D0%B2&amp;iw=&amp;wp=&amp;pos=0&amp;recent=&amp;type=&amp;isize=&amp;rpt=simage&amp;itype=&amp;nojs=1" TargetMode="External"/><Relationship Id="rId7" Type="http://schemas.openxmlformats.org/officeDocument/2006/relationships/hyperlink" Target="http://images.yandex.ru/yandsearch?img_url=http://www.kremlin.ru/media/events/photos/medium/41d3f7d7d65e2e94a762.jpeg&amp;iorient=&amp;ih=&amp;icolor=&amp;p=2&amp;site=&amp;text=%D0%A0%D0%BE%D1%81%D1%81%D0%B8%D1%8F%20%D0%B8%20%D0%A1%D0%A8%D0%90%20%D0%B2%D1%81%D1%82%D1%80%D0%B5%D1%87%D0%B8%20%D0%BB%D0%B8%D0%B4%D0%B5%D1%80%D0%BE%D0%B2&amp;iw=&amp;wp=&amp;pos=71&amp;recent=&amp;type=&amp;isize=&amp;rpt=simage&amp;itype=&amp;nojs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hyperlink" Target="http://images.yandex.ru/yandsearch?img_url=http://pics.top.rbc.ru/top_pics/uniora/46/1177398172_0646.250x200.jpeg&amp;iorient=&amp;ih=&amp;icolor=&amp;site=&amp;text=%D0%A0%D0%BE%D1%81%D1%81%D0%B8%D1%8F%20%D0%B8%20%D0%A1%D0%A8%D0%90%20%D0%B2%D1%81%D1%82%D1%80%D0%B5%D1%87%D0%B8%20%D0%BB%D0%B8%D0%B4%D0%B5%D1%80%D0%BE%D0%B2&amp;iw=&amp;wp=&amp;pos=22&amp;recent=&amp;type=&amp;isize=&amp;rpt=simage&amp;itype=&amp;nojs=1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images.yandex.ru/yandsearch?img_url=http://dic.academic.ru/pictures/wiki/files/83/Sergeilavrov.jpg&amp;iorient=&amp;ih=&amp;icolor=&amp;site=&amp;text=%D0%BB%D0%B0%D0%B2%D1%80%D0%BE%D0%B2%20%D1%81%D0%B5%D1%80%D0%B3%D0%B5%D0%B9%20%D0%B2%D0%B8%D0%BA%D1%82%D0%BE%D1%80%D0%BE%D0%B2%D0%B8%D1%87&amp;iw=&amp;wp=&amp;pos=11&amp;recent=&amp;type=&amp;isize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p=15&amp;text=%D0%B2%D0%BE%D0%B5%D0%BD%D0%BD%D1%8B%D0%B5%20%D0%B1%D0%B0%D0%B7%D1%8B%20%D0%BD%D0%B0%D1%82%D0%BE%20%D0%B2%D0%BE%D0%BA%D1%80%D1%83%D0%B3%20%D1%80%D0%BE%D1%81%D1%81%D0%B8%D0%B8&amp;img_url=http%3A%2F%2Fcuamckuykot.ru%2Fuploads%2F2011%2F11%2Fpro.jpg&amp;pos=479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grani.ru/files/17340.jpg&amp;iorient=&amp;ih=&amp;icolor=&amp;p=2&amp;site=&amp;text=%D0%BF%D1%83%D1%82%D0%B8%D0%BD%20%D0%B8%20%D0%BB%D0%B8%D0%B4%D0%B5%D1%80%D1%8B%20%D0%B1%D0%BB%D0%B8%D0%B6%D0%BD%D0%B5%D0%B3%D0%BE%20%D0%B7%D0%B0%D1%80%D1%83%D0%B1%D0%B5%D0%B6%D1%8C%D1%8F&amp;iw=&amp;wp=&amp;pos=71&amp;recent=&amp;type=&amp;isize=&amp;rpt=simage&amp;itype=&amp;nojs=1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images.yandex.ru/yandsearch?img_url=http://img2.russia.ru/upimg/news/6064/content.jpg&amp;iorient=&amp;ih=&amp;icolor=&amp;p=4&amp;site=&amp;text=%D0%BF%D1%83%D1%82%D0%B8%D0%BD%20%D0%B8%20%D0%BB%D0%B8%D0%B4%D0%B5%D1%80%D1%8B%20%D0%B1%D0%BB%D0%B8%D0%B6%D0%BD%D0%B5%D0%B3%D0%BE%20%D0%B7%D0%B0%D1%80%D1%83%D0%B1%D0%B5%D0%B6%D1%8C%D1%8F&amp;iw=&amp;wp=&amp;pos=133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upload.wikimedia.org/wikipedia/commons/e/e6/PostSoviet_Regions_Map.png&amp;iorient=&amp;ih=&amp;icolor=&amp;p=1&amp;site=&amp;text=%D1%80%D0%BE%D1%81%D1%81%D0%B8%D1%8F%20%D0%B8%20%20%D0%B1%D0%BB%D0%B8%D0%B6%D0%BD%D0%B5%D0%B5%20%D0%B7%D0%B0%D1%80%D1%83%D0%B1%D0%B5%D0%B6%D1%8C%D0%B5%20%D0%BA%D0%B0%D1%80%D1%82%D0%B0&amp;iw=&amp;wp=&amp;pos=41&amp;recent=&amp;type=&amp;isize=&amp;rpt=simage&amp;itype=&amp;nojs=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img_url=http://static.newsland.ru/news_images/1045/big_1045451.jpg&amp;iorient=&amp;ih=&amp;icolor=&amp;p=4&amp;site=&amp;text=%D0%BF%D1%83%D1%82%D0%B8%D0%BD%20%D0%B8%20%D0%BB%D0%B8%D0%B4%D0%B5%D1%80%D1%8B%20%D0%B1%D0%BB%D0%B8%D0%B6%D0%BD%D0%B5%D0%B3%D0%BE%20%D0%B7%D0%B0%D1%80%D1%83%D0%B1%D0%B5%D0%B6%D1%8C%D1%8F&amp;iw=&amp;wp=&amp;pos=134&amp;recent=&amp;type=&amp;isize=&amp;rpt=simage&amp;itype=&amp;nojs=1" TargetMode="External"/><Relationship Id="rId9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hyperlink" Target="http://images.yandex.ru/yandsearch?img_url=http://www.calend.ru/img/content_events/i4/4462_small.gif&amp;iorient=&amp;ih=&amp;icolor=&amp;site=&amp;text=%D1%8D%D0%BC%D0%B1%D0%BB%D0%B5%D0%BC%D0%B0%D0%A1%D0%9D%D0%93&amp;iw=&amp;wp=&amp;pos=1&amp;recent=&amp;type=&amp;isize=&amp;rpt=simage&amp;itype=&amp;nojs=1" TargetMode="External"/><Relationship Id="rId18" Type="http://schemas.openxmlformats.org/officeDocument/2006/relationships/image" Target="../media/image30.jpeg"/><Relationship Id="rId3" Type="http://schemas.openxmlformats.org/officeDocument/2006/relationships/hyperlink" Target="http://images.yandex.ru/yandsearch?img_url=http://img.rl0.ru/a19030907b2c9bffeaad7c291d7fec66/432x288/m.ruvr.ru/data/2012/05/30/1293464321/4Euroasian_Union.jpg&amp;iorient=&amp;ih=&amp;icolor=&amp;p=3&amp;site=&amp;text=%D0%BF%D1%83%D1%82%D0%B8%D0%BD%20%D0%B8%20%D0%BB%D0%B8%D0%B4%D0%B5%D1%80%D1%8B%20%D0%B1%D0%BB%D0%B8%D0%B6%D0%BD%D0%B5%D0%B3%D0%BE%20%D0%B7%D0%B0%D1%80%D1%83%D0%B1%D0%B5%D0%B6%D1%8C%D1%8F&amp;iw=&amp;wp=&amp;pos=103&amp;recent=&amp;type=&amp;isize=&amp;rpt=simage&amp;itype=&amp;nojs=1" TargetMode="External"/><Relationship Id="rId7" Type="http://schemas.openxmlformats.org/officeDocument/2006/relationships/hyperlink" Target="http://images.yandex.ru/yandsearch?img_url=http://img2.russia.ru/upimg/news/1593/content.jpg&amp;iorient=&amp;ih=&amp;icolor=&amp;p=7&amp;site=&amp;text=%D0%BF%D1%83%D1%82%D0%B8%D0%BD%20%D0%B8%20%D0%BB%D0%B8%D0%B4%D0%B5%D1%80%D1%8B%20%D0%B1%D0%BB%D0%B8%D0%B6%D0%BD%D0%B5%D0%B3%D0%BE%20%D0%B7%D0%B0%D1%80%D1%83%D0%B1%D0%B5%D0%B6%D1%8C%D1%8F&amp;iw=&amp;wp=&amp;pos=219&amp;recent=&amp;type=&amp;isize=&amp;rpt=simage&amp;itype=&amp;nojs=1" TargetMode="External"/><Relationship Id="rId12" Type="http://schemas.openxmlformats.org/officeDocument/2006/relationships/image" Target="../media/image27.jpeg"/><Relationship Id="rId17" Type="http://schemas.openxmlformats.org/officeDocument/2006/relationships/hyperlink" Target="http://images.yandex.ru/yandsearch?img_url=http://dic.academic.ru/pictures/wiki/files/1045/8751d7e8819f087601811d73eb28484a.png&amp;iorient=&amp;ih=&amp;icolor=&amp;site=&amp;text=%D1%8D%D0%BC%D0%B1%D0%BB%D0%B5%D0%BC%D0%B0%20%D0%95%D0%B2%D1%80%D0%B0%D0%B7%D1%8D%D1%81&amp;iw=&amp;wp=&amp;pos=3&amp;recent=&amp;type=&amp;isize=&amp;rpt=simage&amp;itype=&amp;nojs=1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hyperlink" Target="http://images.yandex.ru/yandsearch?img_url=http://content.izvestia.ru/media/3/news/2011/10/504081/RIAN_00632647.LR.ru.jpg&amp;iorient=&amp;ih=&amp;icolor=&amp;p=5&amp;site=&amp;text=%D0%BF%D1%83%D1%82%D0%B8%D0%BD%20%D0%B8%20%D0%BB%D0%B8%D0%B4%D0%B5%D1%80%D1%8B%20%D0%B1%D0%BB%D0%B8%D0%B6%D0%BD%D0%B5%D0%B3%D0%BE%20%D0%B7%D0%B0%D1%80%D1%83%D0%B1%D0%B5%D0%B6%D1%8C%D1%8F&amp;iw=&amp;wp=&amp;pos=168&amp;recent=&amp;type=&amp;isize=&amp;rpt=simage&amp;itype=&amp;nojs=1" TargetMode="External"/><Relationship Id="rId5" Type="http://schemas.openxmlformats.org/officeDocument/2006/relationships/hyperlink" Target="http://images.yandex.ru/yandsearch?img_url=http://kp.ru/f/12/image/62/05/240562.jpg&amp;iorient=&amp;ih=&amp;icolor=&amp;p=1&amp;site=&amp;text=%D0%BF%D1%83%D1%82%D0%B8%D0%BD%20%D0%B8%20%D0%BB%D0%B8%D0%B4%D0%B5%D1%80%D1%8B%20%D0%B1%D0%BB%D0%B8%D0%B6%D0%BD%D0%B5%D0%B3%D0%BE%20%D0%B7%D0%B0%D1%80%D1%83%D0%B1%D0%B5%D0%B6%D1%8C%D1%8F&amp;iw=&amp;wp=&amp;pos=43&amp;recent=&amp;type=&amp;isize=&amp;rpt=simage&amp;itype=&amp;nojs=1" TargetMode="External"/><Relationship Id="rId15" Type="http://schemas.openxmlformats.org/officeDocument/2006/relationships/hyperlink" Target="http://images.yandex.ru/yandsearch?img_url=http://gdb.rferl.org/013C3CCB-FC74-48F4-A697-739E04DF8C4F_mw1024_n_s.jpg&amp;iorient=&amp;ih=&amp;icolor=&amp;site=&amp;text=%D1%8D%D0%BC%D0%B1%D0%BB%D0%B5%D0%BC%D0%B0%20%D0%BE%D0%B4%D0%BA%D0%B1&amp;iw=&amp;wp=&amp;pos=12&amp;recent=&amp;type=&amp;isize=&amp;rpt=simage&amp;itype=&amp;nojs=1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hyperlink" Target="http://images.yandex.ru/yandsearch?img_url=http://img04.rl0.ru/pgc/432x288/50a3b239-b1f3-61f0-b1f3-61ff12d1306c.photo.0.jpg&amp;iorient=&amp;ih=&amp;icolor=&amp;p=4&amp;site=&amp;text=%D0%BF%D1%83%D1%82%D0%B8%D0%BD%20%D0%B8%20%D0%BB%D0%B8%D0%B4%D0%B5%D1%80%D1%8B%20%D0%B1%D0%BB%D0%B8%D0%B6%D0%BD%D0%B5%D0%B3%D0%BE%20%D0%B7%D0%B0%D1%80%D1%83%D0%B1%D0%B5%D0%B6%D1%8C%D1%8F&amp;iw=&amp;wp=&amp;pos=138&amp;recent=&amp;type=&amp;isize=&amp;rpt=simage&amp;itype=&amp;nojs=1" TargetMode="External"/><Relationship Id="rId1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uamckuykot.ru/uploads/2012/12/5-550x322.jpg" TargetMode="External"/><Relationship Id="rId13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3.jpeg"/><Relationship Id="rId12" Type="http://schemas.openxmlformats.org/officeDocument/2006/relationships/hyperlink" Target="http://images.yandex.ru/yandsearch?img_url=http://demoscope.ru/weekly/2012/0513/img/t_graf04.gif&amp;iorient=&amp;ih=&amp;icolor=&amp;p=3&amp;site=&amp;text=%D1%8D%D0%BC%D0%B8%D0%B3%D1%80%D0%B0%D1%86%D0%B8%D1%8F%20%D0%B8%D0%B7%20%D1%80%D0%BE%D1%81%D1%81%D0%B8%D0%B8&amp;iw=&amp;wp=&amp;pos=91&amp;recent=&amp;type=&amp;isize=&amp;rpt=simage&amp;itype=&amp;nojs=1" TargetMode="External"/><Relationship Id="rId2" Type="http://schemas.openxmlformats.org/officeDocument/2006/relationships/hyperlink" Target="http://images.yandex.ru/yandsearch?img_url=http://s3.smi2.net/img/120x90/537272.jpeg&amp;iorient=&amp;ih=&amp;icolor=&amp;p=1&amp;site=&amp;text=%D1%80%D1%83%D1%81%D1%81%D0%BA%D0%B8%D0%B5%20%D0%B7%D0%B0%20%D1%80%D1%83%D0%B1%D0%B5%D0%B6%D0%BE%D0%BC&amp;iw=&amp;wp=&amp;pos=56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pics.top.rbc.ru/top_pics/uniora/86/1205696263_0286.200x160.jpeg&amp;iorient=&amp;ih=&amp;icolor=&amp;p=7&amp;site=&amp;text=%D1%80%D1%83%D1%81%D1%81%D0%BA%D0%B8%D0%B5%20%D0%B7%D0%B0%20%D1%80%D1%83%D0%B1%D0%B5%D0%B6%D0%BE%D0%BC&amp;iw=&amp;wp=&amp;pos=214&amp;recent=&amp;type=&amp;isize=&amp;rpt=simage&amp;itype=&amp;nojs=1" TargetMode="External"/><Relationship Id="rId11" Type="http://schemas.openxmlformats.org/officeDocument/2006/relationships/image" Target="../media/image35.jpeg"/><Relationship Id="rId5" Type="http://schemas.openxmlformats.org/officeDocument/2006/relationships/image" Target="../media/image32.jpeg"/><Relationship Id="rId15" Type="http://schemas.openxmlformats.org/officeDocument/2006/relationships/image" Target="../media/image37.jpeg"/><Relationship Id="rId10" Type="http://schemas.openxmlformats.org/officeDocument/2006/relationships/hyperlink" Target="http://images.yandex.ru/yandsearch?img_url=http://ruspropaganda.ru/wp-content/uploads/2011/11/iz_rossii_dalnee.gif&amp;iorient=&amp;ih=&amp;icolor=&amp;site=&amp;text=%D1%8D%D0%BC%D0%B8%D0%B3%D1%80%D0%B0%D1%86%D0%B8%D1%8F%20%D0%B8%D0%B7%20%D1%80%D0%BE%D1%81%D1%81%D0%B8%D0%B8&amp;iw=&amp;wp=&amp;pos=25&amp;recent=&amp;type=&amp;isize=&amp;rpt=simage&amp;itype=&amp;nojs=1" TargetMode="External"/><Relationship Id="rId4" Type="http://schemas.openxmlformats.org/officeDocument/2006/relationships/hyperlink" Target="http://images.yandex.ru/yandsearch?img_url=http://cs10172.userapi.com/u112817824/128112184/s_e16320df.jpg&amp;iorient=&amp;ih=&amp;icolor=&amp;p=3&amp;site=&amp;text=%D1%80%D1%83%D1%81%D1%81%D0%BA%D0%B8%D0%B5%20%D0%B7%D0%B0%20%D1%80%D1%83%D0%B1%D0%B5%D0%B6%D0%BE%D0%BC&amp;iw=&amp;wp=&amp;pos=95&amp;recent=&amp;type=&amp;isize=&amp;rpt=simage&amp;itype=&amp;nojs=1" TargetMode="External"/><Relationship Id="rId9" Type="http://schemas.openxmlformats.org/officeDocument/2006/relationships/image" Target="../media/image34.jpeg"/><Relationship Id="rId14" Type="http://schemas.openxmlformats.org/officeDocument/2006/relationships/hyperlink" Target="http://images.yandex.ru/yandsearch?img_url=http://www.stihi.ru/pics/2009/08/19/5229.jpg&amp;iorient=&amp;ih=&amp;icolor=&amp;p=3&amp;site=&amp;text=%D1%8D%D0%BC%D0%B8%D0%B3%D1%80%D0%B0%D1%86%D0%B8%D1%8F%20%D0%B8%D0%B7%20%D1%80%D0%BE%D1%81%D1%81%D0%B8%D0%B8&amp;iw=&amp;wp=&amp;pos=98&amp;recent=&amp;type=&amp;isize=&amp;rpt=simage&amp;itype=&amp;nojs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calend.ru/img/content_events/i4/4462_small.gif&amp;iorient=&amp;ih=&amp;icolor=&amp;site=&amp;text=%D1%8D%D0%BC%D0%B1%D0%BB%D0%B5%D0%BC%D0%B0%D0%A1%D0%9D%D0%93&amp;iw=&amp;wp=&amp;pos=1&amp;recent=&amp;type=&amp;isize=&amp;rpt=simage&amp;itype=&amp;nojs=1" TargetMode="External"/><Relationship Id="rId13" Type="http://schemas.openxmlformats.org/officeDocument/2006/relationships/image" Target="../media/image41.jpeg"/><Relationship Id="rId18" Type="http://schemas.openxmlformats.org/officeDocument/2006/relationships/hyperlink" Target="http://images.yandex.ru/yandsearch?img_url=http://images.china.cn/images1/200607/348834.jpg&amp;iorient=&amp;ih=&amp;icolor=&amp;site=&amp;text=%D1%8D%D0%BC%D0%B1%D0%BB%D0%B5%D0%BC%D0%B0%20%D0%B1%D0%BE%D0%BB%D1%8C%D1%88%D0%B0%D1%8F%20%D0%B2%D0%BE%D1%81%D1%8C%D0%BC%D0%B5%D1%80%D0%BA%D0%B0&amp;iw=&amp;wp=&amp;pos=2&amp;recent=&amp;type=&amp;isize=&amp;rpt=simage&amp;itype=&amp;nojs=1" TargetMode="External"/><Relationship Id="rId3" Type="http://schemas.openxmlformats.org/officeDocument/2006/relationships/image" Target="../media/image38.jpeg"/><Relationship Id="rId21" Type="http://schemas.openxmlformats.org/officeDocument/2006/relationships/image" Target="../media/image44.jpeg"/><Relationship Id="rId7" Type="http://schemas.openxmlformats.org/officeDocument/2006/relationships/image" Target="../media/image40.jpeg"/><Relationship Id="rId12" Type="http://schemas.openxmlformats.org/officeDocument/2006/relationships/hyperlink" Target="http://images.yandex.ru/yandsearch?img_url=http://www.pbs.org/newshour/updates/imagebank/logos/wto.jpg&amp;iorient=&amp;ih=&amp;icolor=&amp;site=&amp;text=%D1%8D%D0%BC%D0%B1%D0%BB%D0%B5%D0%BC%D0%B0%20%D0%92%D0%A2%D0%9E&amp;iw=&amp;wp=&amp;pos=10&amp;recent=&amp;type=&amp;isize=&amp;rpt=simage&amp;itype=&amp;nojs=1" TargetMode="External"/><Relationship Id="rId17" Type="http://schemas.openxmlformats.org/officeDocument/2006/relationships/image" Target="../media/image30.jpeg"/><Relationship Id="rId2" Type="http://schemas.openxmlformats.org/officeDocument/2006/relationships/hyperlink" Target="http://images.yandex.ru/yandsearch?img_url=http://www.un.org/ga/images/logo.jpg&amp;iorient=&amp;ih=&amp;icolor=&amp;site=&amp;text=%D1%8D%D0%BC%D0%B1%D0%BB%D0%B5%D0%BC%D1%8B%20%D0%BC%D0%B5%D0%B6%D0%B4%D1%83%D0%BD%D0%B0%D1%80%D0%BE%D0%B4%D0%BD%D1%8B%D1%85%20%D0%BE%D1%80%D0%B3%D0%B0%D0%BD%D0%B8%D0%B7%D0%B0%D1%86%D0%B8%D0%B9&amp;iw=&amp;wp=&amp;pos=2&amp;recent=&amp;type=&amp;isize=&amp;rpt=simage&amp;itype=&amp;nojs=1" TargetMode="External"/><Relationship Id="rId16" Type="http://schemas.openxmlformats.org/officeDocument/2006/relationships/hyperlink" Target="http://images.yandex.ru/yandsearch?img_url=http://dic.academic.ru/pictures/wiki/files/1045/8751d7e8819f087601811d73eb28484a.png&amp;iorient=&amp;ih=&amp;icolor=&amp;site=&amp;text=%D1%8D%D0%BC%D0%B1%D0%BB%D0%B5%D0%BC%D0%B0%20%D0%95%D0%B2%D1%80%D0%B0%D0%B7%D1%8D%D1%81&amp;iw=&amp;wp=&amp;pos=3&amp;recent=&amp;type=&amp;isize=&amp;rpt=simage&amp;itype=&amp;nojs=1" TargetMode="External"/><Relationship Id="rId20" Type="http://schemas.openxmlformats.org/officeDocument/2006/relationships/hyperlink" Target="http://images.yandex.ru/yandsearch?img_url=http://gdb.rferl.org/AC6DC49B-2DC5-4B9C-934D-BE34A1796639_mw1024_n_s.jpg&amp;iorient=&amp;ih=&amp;icolor=&amp;site=&amp;text=%D1%8D%D0%BC%D0%B1%D0%BB%D0%B5%D0%BC%D0%B0%20%D1%81%D0%BE%D0%B2%D0%B5%D1%82%20%D0%B5%D0%B2%D1%80%D0%BE%D0%BF%D1%8B&amp;iw=&amp;wp=&amp;pos=0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img.tyt.by/n/it/00/3/98565b.jpg&amp;iorient=&amp;ih=&amp;icolor=&amp;site=&amp;text=%D1%8D%D0%BC%D0%B1%D0%BB%D0%B5%D0%BC%D0%B0%20%D0%B5%D0%B2%D1%80%D0%BE%D1%81%D0%BE%D1%8E%D0%B7&amp;iw=&amp;wp=&amp;pos=1&amp;recent=&amp;type=&amp;isize=&amp;rpt=simage&amp;itype=&amp;nojs=1" TargetMode="External"/><Relationship Id="rId11" Type="http://schemas.openxmlformats.org/officeDocument/2006/relationships/image" Target="../media/image29.jpeg"/><Relationship Id="rId5" Type="http://schemas.openxmlformats.org/officeDocument/2006/relationships/image" Target="../media/image39.jpeg"/><Relationship Id="rId15" Type="http://schemas.openxmlformats.org/officeDocument/2006/relationships/image" Target="../media/image42.jpeg"/><Relationship Id="rId23" Type="http://schemas.openxmlformats.org/officeDocument/2006/relationships/image" Target="../media/image45.jpeg"/><Relationship Id="rId10" Type="http://schemas.openxmlformats.org/officeDocument/2006/relationships/hyperlink" Target="http://images.yandex.ru/yandsearch?img_url=http://gdb.rferl.org/013C3CCB-FC74-48F4-A697-739E04DF8C4F_mw1024_n_s.jpg&amp;iorient=&amp;ih=&amp;icolor=&amp;site=&amp;text=%D1%8D%D0%BC%D0%B1%D0%BB%D0%B5%D0%BC%D0%B0%20%D0%BE%D0%B4%D0%BA%D0%B1&amp;iw=&amp;wp=&amp;pos=12&amp;recent=&amp;type=&amp;isize=&amp;rpt=simage&amp;itype=&amp;nojs=1" TargetMode="External"/><Relationship Id="rId19" Type="http://schemas.openxmlformats.org/officeDocument/2006/relationships/image" Target="../media/image43.jpeg"/><Relationship Id="rId4" Type="http://schemas.openxmlformats.org/officeDocument/2006/relationships/hyperlink" Target="http://images.yandex.ru/yandsearch?img_url=http://www.calend.ru/img/content_events/i6/6028.jpg&amp;iorient=&amp;ih=&amp;icolor=&amp;site=&amp;text=%D1%8D%D0%BC%D0%B1%D0%BB%D0%B5%D0%BC%D1%8B%20%D0%BC%D0%B5%D0%B6%D0%B4%D1%83%D0%BD%D0%B0%D1%80%D0%BE%D0%B4%D0%BD%D1%8B%D1%85%20%D0%BE%D1%80%D0%B3%D0%B0%D0%BD%D0%B8%D0%B7%D0%B0%D1%86%D0%B8%D0%B9&amp;iw=&amp;wp=&amp;pos=3&amp;recent=&amp;type=&amp;isize=&amp;rpt=simage&amp;itype=&amp;nojs=1" TargetMode="External"/><Relationship Id="rId9" Type="http://schemas.openxmlformats.org/officeDocument/2006/relationships/image" Target="../media/image28.jpeg"/><Relationship Id="rId14" Type="http://schemas.openxmlformats.org/officeDocument/2006/relationships/hyperlink" Target="http://images.yandex.ru/yandsearch?img_url=http://files.expopromoter.com/data/images/events/logo/44730.jpg&amp;iorient=&amp;ih=&amp;icolor=&amp;site=&amp;text=%D1%8D%D0%BC%D0%B1%D0%BB%D0%B5%D0%BC%D0%B0%20%D0%A1%D0%91%D0%A1%D0%95&amp;iw=&amp;wp=&amp;pos=3&amp;recent=&amp;type=&amp;isize=&amp;rpt=simage&amp;itype=&amp;nojs=1" TargetMode="External"/><Relationship Id="rId22" Type="http://schemas.openxmlformats.org/officeDocument/2006/relationships/hyperlink" Target="http://images.yandex.ru/yandsearch?img_url=http://images.vector-images.com/122/e708_custombelarus.gif&amp;iorient=&amp;ih=&amp;icolor=&amp;site=&amp;text=%D1%8D%D0%BC%D0%B1%D0%BB%D0%B5%D0%BC%D0%B0%20%D0%BC%D0%B5%D0%B6%D0%B4%D1%83%D0%BD%D0%B0%D1%80%D0%BE%D0%B4%D0%BD%D1%8B%D0%B9%20%D0%BE%D0%BB%D0%B8%D0%BC%D0%BF%D0%B8%D0%B9%D1%81%D0%BA%D0%B8%D0%B9%20%D0%BA%D0%BE%D0%BC%D0%B8%D1%82%D0%B5%D1%82&amp;iw=&amp;wp=&amp;pos=9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13" Type="http://schemas.openxmlformats.org/officeDocument/2006/relationships/hyperlink" Target="http://images.yandex.ru/yandsearch?img_url=http://img.nr2.ru/pict/arts1/18/62/186244.jpg&amp;iorient=&amp;ih=&amp;icolor=&amp;p=4&amp;site=&amp;text=%D0%A0%D0%BE%D1%81%D1%81%D0%B8%D1%8F%20%D0%B8%20%D0%9A%D0%B8%D1%82%D0%B0%D0%B9&amp;iw=&amp;wp=&amp;pos=121&amp;recent=&amp;type=&amp;isize=&amp;rpt=simage&amp;itype=&amp;nojs=1" TargetMode="External"/><Relationship Id="rId3" Type="http://schemas.openxmlformats.org/officeDocument/2006/relationships/hyperlink" Target="http://images.yandex.ru/yandsearch?img_url=http://img0.liveinternet.ru/images/attach/c/2/70/889/70889629_087c605e181940f98e1767709ee73cd1.jpg&amp;iorient=&amp;ih=&amp;icolor=&amp;site=&amp;text=%D0%A0%D0%BE%D1%81%D1%81%D0%B8%D1%8F%20%D0%B8%20%D0%9A%D0%B8%D1%82%D0%B0%D0%B9&amp;iw=&amp;wp=&amp;pos=2&amp;recent=&amp;type=&amp;isize=&amp;rpt=simage&amp;itype=&amp;nojs=1" TargetMode="External"/><Relationship Id="rId7" Type="http://schemas.openxmlformats.org/officeDocument/2006/relationships/hyperlink" Target="http://images.yandex.ru/yandsearch?img_url=http://pioss.net/uploads/images/f/d/e/1/3/bbf8bb4452.jpg&amp;iorient=&amp;ih=&amp;icolor=&amp;site=&amp;text=%D0%A0%D0%BE%D1%81%D1%81%D0%B8%D1%8F%20%D0%B8%20%D0%9A%D0%B8%D1%82%D0%B0%D0%B9&amp;iw=&amp;wp=&amp;pos=22&amp;recent=&amp;type=&amp;isize=&amp;rpt=simage&amp;itype=&amp;nojs=1" TargetMode="External"/><Relationship Id="rId12" Type="http://schemas.openxmlformats.org/officeDocument/2006/relationships/image" Target="../media/image5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11" Type="http://schemas.openxmlformats.org/officeDocument/2006/relationships/hyperlink" Target="http://images.yandex.ru/yandsearch?img_url=http://creative.allmedia.ru/arc/photo_30986_%7bF36C3AFC-9A3A-4053-9EF0-49833BFA1671%7d.jpg&amp;iorient=&amp;ih=&amp;icolor=&amp;p=3&amp;site=&amp;text=%D0%A0%D0%BE%D1%81%D1%81%D0%B8%D1%8F%20%D0%B8%20%D0%9A%D0%B8%D1%82%D0%B0%D0%B9&amp;iw=&amp;wp=&amp;pos=105&amp;recent=&amp;type=&amp;isize=&amp;rpt=simage&amp;itype=&amp;nojs=1" TargetMode="External"/><Relationship Id="rId5" Type="http://schemas.openxmlformats.org/officeDocument/2006/relationships/hyperlink" Target="http://images.yandex.ru/yandsearch?img_url=http://img.nr2.ru/pict/arts1/35/57/355799.jpg&amp;iorient=&amp;ih=&amp;icolor=&amp;site=&amp;text=%D0%A0%D0%BE%D1%81%D1%81%D0%B8%D1%8F%20%D0%B8%20%D0%9A%D0%B8%D1%82%D0%B0%D0%B9&amp;iw=&amp;wp=&amp;pos=0&amp;recent=&amp;type=&amp;isize=&amp;rpt=simage&amp;itype=&amp;nojs=1" TargetMode="External"/><Relationship Id="rId10" Type="http://schemas.openxmlformats.org/officeDocument/2006/relationships/image" Target="../media/image49.jpeg"/><Relationship Id="rId4" Type="http://schemas.openxmlformats.org/officeDocument/2006/relationships/image" Target="../media/image46.jpeg"/><Relationship Id="rId9" Type="http://schemas.openxmlformats.org/officeDocument/2006/relationships/hyperlink" Target="http://images.yandex.ru/yandsearch?img_url=http://www.profi-forex.org/system/news/A19_3.jpg&amp;iorient=&amp;ih=&amp;icolor=&amp;p=2&amp;site=&amp;text=%D0%A0%D0%BE%D1%81%D1%81%D0%B8%D1%8F%20%D0%B8%20%D0%9A%D0%B8%D1%82%D0%B0%D0%B9&amp;iw=&amp;wp=&amp;pos=64&amp;recent=&amp;type=&amp;isize=&amp;rpt=simage&amp;itype=&amp;nojs=1" TargetMode="External"/><Relationship Id="rId14" Type="http://schemas.openxmlformats.org/officeDocument/2006/relationships/image" Target="../media/image5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Восстановление позиций России во внешней политике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История России. 11 класс</a:t>
            </a:r>
            <a:endParaRPr lang="ru-RU" dirty="0"/>
          </a:p>
        </p:txBody>
      </p:sp>
      <p:pic>
        <p:nvPicPr>
          <p:cNvPr id="15362" name="Picture 2" descr="http://im2-tub-ru.yandex.net/i?id=556984890-0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28"/>
            <a:ext cx="3714776" cy="2786082"/>
          </a:xfrm>
          <a:prstGeom prst="rect">
            <a:avLst/>
          </a:prstGeom>
          <a:noFill/>
        </p:spPr>
      </p:pic>
      <p:pic>
        <p:nvPicPr>
          <p:cNvPr id="15364" name="Picture 4" descr="http://im2-tub-ru.yandex.net/i?id=270709781-71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4572008"/>
            <a:ext cx="1981200" cy="1428750"/>
          </a:xfrm>
          <a:prstGeom prst="rect">
            <a:avLst/>
          </a:prstGeom>
          <a:noFill/>
        </p:spPr>
      </p:pic>
      <p:pic>
        <p:nvPicPr>
          <p:cNvPr id="15366" name="Picture 6" descr="http://im4-tub-ru.yandex.net/i?id=272131395-4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3" y="285728"/>
            <a:ext cx="4340573" cy="3500462"/>
          </a:xfrm>
          <a:prstGeom prst="rect">
            <a:avLst/>
          </a:prstGeom>
          <a:noFill/>
        </p:spPr>
      </p:pic>
      <p:pic>
        <p:nvPicPr>
          <p:cNvPr id="15368" name="Picture 8" descr="http://im8-tub-ru.yandex.net/i?id=227006677-37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b="4999"/>
          <a:stretch>
            <a:fillRect/>
          </a:stretch>
        </p:blipFill>
        <p:spPr bwMode="auto">
          <a:xfrm>
            <a:off x="142844" y="3143248"/>
            <a:ext cx="1928826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8671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Место России на международной арене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71612"/>
            <a:ext cx="7388376" cy="45243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Энергетическая дипломатия</a:t>
            </a:r>
          </a:p>
          <a:p>
            <a:r>
              <a:rPr lang="ru-RU" dirty="0" smtClean="0"/>
              <a:t>Демонтаж образа врага – открытость:</a:t>
            </a:r>
          </a:p>
          <a:p>
            <a:pPr>
              <a:buNone/>
            </a:pPr>
            <a:r>
              <a:rPr lang="ru-RU" dirty="0" smtClean="0"/>
              <a:t>2007 – право проведения Зимней олимпиады в Сочи-2014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im7-tub-ru.yandex.net/i?id=18808999-7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0288" t="5000" b="30000"/>
          <a:stretch>
            <a:fillRect/>
          </a:stretch>
        </p:blipFill>
        <p:spPr bwMode="auto">
          <a:xfrm>
            <a:off x="7358082" y="1928802"/>
            <a:ext cx="1785918" cy="928694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198697308-6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66174"/>
            <a:ext cx="3214679" cy="2191826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63610403-55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29586" y="0"/>
            <a:ext cx="1214414" cy="1897522"/>
          </a:xfrm>
          <a:prstGeom prst="rect">
            <a:avLst/>
          </a:prstGeom>
          <a:noFill/>
        </p:spPr>
      </p:pic>
      <p:pic>
        <p:nvPicPr>
          <p:cNvPr id="1034" name="Picture 10" descr="http://im8-tub-ru.yandex.net/i?id=488929484-14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43636" y="4802956"/>
            <a:ext cx="3000364" cy="2055043"/>
          </a:xfrm>
          <a:prstGeom prst="rect">
            <a:avLst/>
          </a:prstGeom>
          <a:noFill/>
        </p:spPr>
      </p:pic>
      <p:pic>
        <p:nvPicPr>
          <p:cNvPr id="1036" name="Picture 12" descr="http://im4-tub-ru.yandex.net/i?id=16979183-65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43306" y="5429250"/>
            <a:ext cx="2152650" cy="1428750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314221441-47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 t="10000" b="4999"/>
          <a:stretch>
            <a:fillRect/>
          </a:stretch>
        </p:blipFill>
        <p:spPr bwMode="auto">
          <a:xfrm>
            <a:off x="0" y="428604"/>
            <a:ext cx="1790700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носка 1 20"/>
          <p:cNvSpPr/>
          <p:nvPr/>
        </p:nvSpPr>
        <p:spPr>
          <a:xfrm>
            <a:off x="3786150" y="5429264"/>
            <a:ext cx="5143568" cy="1071570"/>
          </a:xfrm>
          <a:prstGeom prst="borderCallout1">
            <a:avLst>
              <a:gd name="adj1" fmla="val 1924"/>
              <a:gd name="adj2" fmla="val 180"/>
              <a:gd name="adj3" fmla="val 13947"/>
              <a:gd name="adj4" fmla="val -245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Преемственность внешнеполитического курса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Выборы в Госдуму 2007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63%                     </a:t>
            </a:r>
            <a:r>
              <a:rPr lang="ru-RU" dirty="0" smtClean="0">
                <a:solidFill>
                  <a:srgbClr val="FF0000"/>
                </a:solidFill>
              </a:rPr>
              <a:t>Выборы Президента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2008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11,7%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8%</a:t>
            </a:r>
            <a:endParaRPr lang="ru-RU" dirty="0"/>
          </a:p>
        </p:txBody>
      </p:sp>
      <p:pic>
        <p:nvPicPr>
          <p:cNvPr id="29698" name="Picture 2" descr="http://im0-tub-ru.yandex.net/i?id=46383935-1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28603"/>
            <a:ext cx="2571736" cy="1928803"/>
          </a:xfrm>
          <a:prstGeom prst="rect">
            <a:avLst/>
          </a:prstGeom>
          <a:noFill/>
        </p:spPr>
      </p:pic>
      <p:pic>
        <p:nvPicPr>
          <p:cNvPr id="29700" name="Picture 4" descr="http://im5-tub-ru.yandex.net/i?id=406528954-22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29999" t="20000" r="28751" b="14999"/>
          <a:stretch>
            <a:fillRect/>
          </a:stretch>
        </p:blipFill>
        <p:spPr bwMode="auto">
          <a:xfrm>
            <a:off x="0" y="2000240"/>
            <a:ext cx="785818" cy="928694"/>
          </a:xfrm>
          <a:prstGeom prst="rect">
            <a:avLst/>
          </a:prstGeom>
          <a:noFill/>
        </p:spPr>
      </p:pic>
      <p:pic>
        <p:nvPicPr>
          <p:cNvPr id="29702" name="Picture 6" descr="http://im3-tub-ru.yandex.net/i?id=459247622-13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000372"/>
            <a:ext cx="785786" cy="879612"/>
          </a:xfrm>
          <a:prstGeom prst="rect">
            <a:avLst/>
          </a:prstGeom>
          <a:noFill/>
        </p:spPr>
      </p:pic>
      <p:pic>
        <p:nvPicPr>
          <p:cNvPr id="29704" name="Picture 8" descr="http://im6-tub-ru.yandex.net/i?id=318857763-67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23256" t="10000" r="27325"/>
          <a:stretch>
            <a:fillRect/>
          </a:stretch>
        </p:blipFill>
        <p:spPr bwMode="auto">
          <a:xfrm>
            <a:off x="0" y="4000504"/>
            <a:ext cx="809637" cy="857256"/>
          </a:xfrm>
          <a:prstGeom prst="rect">
            <a:avLst/>
          </a:prstGeom>
          <a:noFill/>
        </p:spPr>
      </p:pic>
      <p:pic>
        <p:nvPicPr>
          <p:cNvPr id="29706" name="Picture 10" descr="http://im7-tub-ru.yandex.net/i?id=166086240-12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26250" r="17499"/>
          <a:stretch>
            <a:fillRect/>
          </a:stretch>
        </p:blipFill>
        <p:spPr bwMode="auto">
          <a:xfrm>
            <a:off x="3000364" y="3214686"/>
            <a:ext cx="1071570" cy="1428750"/>
          </a:xfrm>
          <a:prstGeom prst="rect">
            <a:avLst/>
          </a:prstGeom>
          <a:noFill/>
        </p:spPr>
      </p:pic>
      <p:pic>
        <p:nvPicPr>
          <p:cNvPr id="29708" name="Picture 12" descr="http://im6-tub-ru.yandex.net/i?id=35332376-23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57686" y="3214686"/>
            <a:ext cx="1071570" cy="1428750"/>
          </a:xfrm>
          <a:prstGeom prst="rect">
            <a:avLst/>
          </a:prstGeom>
          <a:noFill/>
        </p:spPr>
      </p:pic>
      <p:pic>
        <p:nvPicPr>
          <p:cNvPr id="29710" name="Picture 14" descr="http://im8-tub-ru.yandex.net/i?id=642785251-61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72132" y="3214686"/>
            <a:ext cx="1143000" cy="1428750"/>
          </a:xfrm>
          <a:prstGeom prst="rect">
            <a:avLst/>
          </a:prstGeom>
          <a:noFill/>
        </p:spPr>
      </p:pic>
      <p:pic>
        <p:nvPicPr>
          <p:cNvPr id="29712" name="Picture 16" descr="http://im5-tub-ru.yandex.net/i?id=78200713-01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58016" y="3214686"/>
            <a:ext cx="1104900" cy="1428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1802" y="47863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70,3%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47863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17,7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47863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9,35%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47863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1,3%</a:t>
            </a:r>
            <a:endParaRPr lang="ru-RU" sz="2400" dirty="0"/>
          </a:p>
        </p:txBody>
      </p:sp>
      <p:pic>
        <p:nvPicPr>
          <p:cNvPr id="29714" name="Picture 18" descr=" Фото: &quot;РГ&quot;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928662" y="4786322"/>
            <a:ext cx="1547810" cy="1934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786182" y="5357826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Наши приоритеты во внешней политике – партнерство для модернизации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308304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Решение проблемы внешнего долга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13704" y="1600200"/>
            <a:ext cx="3544258" cy="5097178"/>
          </a:xfrm>
        </p:spPr>
        <p:txBody>
          <a:bodyPr/>
          <a:lstStyle/>
          <a:p>
            <a:r>
              <a:rPr lang="ru-RU" dirty="0" smtClean="0"/>
              <a:t>Давление со стороны кредиторов</a:t>
            </a:r>
          </a:p>
          <a:p>
            <a:r>
              <a:rPr lang="ru-RU" dirty="0" smtClean="0"/>
              <a:t>Внутренняя финансовая нестабильность</a:t>
            </a:r>
          </a:p>
          <a:p>
            <a:r>
              <a:rPr lang="ru-RU" dirty="0" smtClean="0"/>
              <a:t>Отсутствие внешних активов для покрытия долга</a:t>
            </a:r>
            <a:endParaRPr lang="ru-RU" dirty="0"/>
          </a:p>
        </p:txBody>
      </p:sp>
      <p:pic>
        <p:nvPicPr>
          <p:cNvPr id="7170" name="Picture 2" descr="http://im8-tub-ru.yandex.net/i?id=30202975-4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961" y="1571612"/>
            <a:ext cx="3664932" cy="2721484"/>
          </a:xfrm>
          <a:prstGeom prst="rect">
            <a:avLst/>
          </a:prstGeom>
          <a:noFill/>
        </p:spPr>
      </p:pic>
      <p:pic>
        <p:nvPicPr>
          <p:cNvPr id="7172" name="Picture 4" descr="http://im8-tub-ru.yandex.net/i?id=72062570-61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7962" y="4253452"/>
            <a:ext cx="3681700" cy="2604548"/>
          </a:xfrm>
          <a:prstGeom prst="rect">
            <a:avLst/>
          </a:prstGeom>
          <a:noFill/>
        </p:spPr>
      </p:pic>
      <p:pic>
        <p:nvPicPr>
          <p:cNvPr id="7174" name="Picture 6" descr="http://im5-tub-ru.yandex.net/i?id=83415171-0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924944"/>
            <a:ext cx="1913704" cy="1913704"/>
          </a:xfrm>
          <a:prstGeom prst="rect">
            <a:avLst/>
          </a:prstGeom>
          <a:noFill/>
        </p:spPr>
      </p:pic>
      <p:pic>
        <p:nvPicPr>
          <p:cNvPr id="7176" name="Picture 8" descr="http://im6-tub-ru.yandex.net/i?id=523008555-51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085184"/>
            <a:ext cx="1934633" cy="1612194"/>
          </a:xfrm>
          <a:prstGeom prst="rect">
            <a:avLst/>
          </a:prstGeom>
          <a:noFill/>
        </p:spPr>
      </p:pic>
      <p:pic>
        <p:nvPicPr>
          <p:cNvPr id="7178" name="Picture 10" descr="http://im0-tub-ru.yandex.net/i?id=2180002-50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5749" y="-9940"/>
            <a:ext cx="1939453" cy="2718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74" y="273050"/>
            <a:ext cx="6183037" cy="869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Российско-американские отношения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-30487" y="2438400"/>
            <a:ext cx="4674495" cy="358288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Договор ПРО (1972)</a:t>
            </a:r>
          </a:p>
          <a:p>
            <a:r>
              <a:rPr lang="ru-RU" sz="2400" dirty="0" smtClean="0"/>
              <a:t>Продвижение НАТО на Восток</a:t>
            </a:r>
          </a:p>
          <a:p>
            <a:r>
              <a:rPr lang="ru-RU" sz="2400" dirty="0" smtClean="0"/>
              <a:t>Присутствие НАТО в постсоветской Азии</a:t>
            </a:r>
          </a:p>
          <a:p>
            <a:r>
              <a:rPr lang="ru-RU" sz="2400" dirty="0" smtClean="0"/>
              <a:t>Дискриминация </a:t>
            </a:r>
            <a:r>
              <a:rPr lang="ru-RU" sz="2400" dirty="0" err="1" smtClean="0"/>
              <a:t>Роскорпораций</a:t>
            </a:r>
            <a:r>
              <a:rPr lang="ru-RU" sz="2400" dirty="0" smtClean="0"/>
              <a:t> на мировом рынке</a:t>
            </a:r>
          </a:p>
          <a:p>
            <a:r>
              <a:rPr lang="ru-RU" sz="2400" dirty="0" smtClean="0"/>
              <a:t>Нестратегическая</a:t>
            </a:r>
          </a:p>
          <a:p>
            <a:pPr marL="0" indent="0">
              <a:buNone/>
            </a:pPr>
            <a:r>
              <a:rPr lang="ru-RU" sz="2400" dirty="0" smtClean="0"/>
              <a:t>     ПРО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НПРО 2002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8" y="2438400"/>
            <a:ext cx="4499992" cy="2990850"/>
          </a:xfrm>
        </p:spPr>
        <p:txBody>
          <a:bodyPr/>
          <a:lstStyle/>
          <a:p>
            <a:r>
              <a:rPr lang="ru-RU" dirty="0" smtClean="0"/>
              <a:t>Ядерное разоружение (2000 – договор СНВ-2, 2002 – договор СНП)</a:t>
            </a:r>
          </a:p>
          <a:p>
            <a:r>
              <a:rPr lang="ru-RU" dirty="0" smtClean="0"/>
              <a:t>Борьба с международным терроризмом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Возможности </a:t>
            </a:r>
            <a:endParaRPr lang="ru-RU" dirty="0"/>
          </a:p>
        </p:txBody>
      </p:sp>
      <p:pic>
        <p:nvPicPr>
          <p:cNvPr id="6146" name="Picture 2" descr="http://im6-tub-ru.yandex.net/i?id=174176572-6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62812" y="5508156"/>
            <a:ext cx="1933575" cy="1428750"/>
          </a:xfrm>
          <a:prstGeom prst="rect">
            <a:avLst/>
          </a:prstGeom>
          <a:noFill/>
        </p:spPr>
      </p:pic>
      <p:pic>
        <p:nvPicPr>
          <p:cNvPr id="6148" name="Picture 4" descr="http://im8-tub-ru.yandex.net/i?id=133866915-39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9563" y="29888"/>
            <a:ext cx="1954437" cy="1526904"/>
          </a:xfrm>
          <a:prstGeom prst="rect">
            <a:avLst/>
          </a:prstGeom>
          <a:noFill/>
        </p:spPr>
      </p:pic>
      <p:pic>
        <p:nvPicPr>
          <p:cNvPr id="6152" name="Picture 8" descr="http://im6-tub-ru.yandex.net/i?id=104456205-4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1830" y="5508156"/>
            <a:ext cx="2143125" cy="1428750"/>
          </a:xfrm>
          <a:prstGeom prst="rect">
            <a:avLst/>
          </a:prstGeom>
          <a:noFill/>
        </p:spPr>
      </p:pic>
      <p:pic>
        <p:nvPicPr>
          <p:cNvPr id="6154" name="Picture 10" descr="http://im6-tub-ru.yandex.net/i?id=294163092-28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122" y="29888"/>
            <a:ext cx="1058653" cy="1526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20"/>
          <a:stretch/>
        </p:blipFill>
        <p:spPr bwMode="auto">
          <a:xfrm>
            <a:off x="3563888" y="577517"/>
            <a:ext cx="2232248" cy="155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Рост международной напряженности</a:t>
            </a:r>
            <a:endParaRPr lang="ru-RU" b="1" dirty="0"/>
          </a:p>
        </p:txBody>
      </p:sp>
      <p:sp>
        <p:nvSpPr>
          <p:cNvPr id="10" name="Пятиугольник 9"/>
          <p:cNvSpPr/>
          <p:nvPr/>
        </p:nvSpPr>
        <p:spPr>
          <a:xfrm rot="10800000">
            <a:off x="4644008" y="1700808"/>
            <a:ext cx="3816424" cy="86409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827584" y="1700808"/>
            <a:ext cx="381642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5163" y="180968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Россия и Китай – резкая критика политики США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827584" y="2924944"/>
            <a:ext cx="381642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820616" y="4221088"/>
            <a:ext cx="381642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иугольник 13"/>
          <p:cNvSpPr/>
          <p:nvPr/>
        </p:nvSpPr>
        <p:spPr>
          <a:xfrm>
            <a:off x="841594" y="5517232"/>
            <a:ext cx="381642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иугольник 14"/>
          <p:cNvSpPr/>
          <p:nvPr/>
        </p:nvSpPr>
        <p:spPr>
          <a:xfrm rot="10800000">
            <a:off x="4658018" y="2924944"/>
            <a:ext cx="3816424" cy="86409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иугольник 15"/>
          <p:cNvSpPr/>
          <p:nvPr/>
        </p:nvSpPr>
        <p:spPr>
          <a:xfrm rot="10800000">
            <a:off x="4644008" y="4221088"/>
            <a:ext cx="3816424" cy="86409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 rot="10800000">
            <a:off x="4658018" y="5517232"/>
            <a:ext cx="3816424" cy="86409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1600" y="306896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Россия – «непредсказуемая страна</a:t>
            </a:r>
            <a:r>
              <a:rPr lang="ru-RU" dirty="0" smtClean="0"/>
              <a:t>», (</a:t>
            </a:r>
            <a:r>
              <a:rPr lang="ru-RU" dirty="0" smtClean="0"/>
              <a:t>Р.Гейтс)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8064" y="30689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«Мир не должен быть однополярным» (</a:t>
            </a:r>
            <a:r>
              <a:rPr lang="ru-RU" dirty="0" err="1" smtClean="0"/>
              <a:t>В.Путин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71600" y="4437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Размещение ПРО в Чехии и Польше (2007, февраль)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171147" y="432997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Компромиссные инициативы России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968044" y="562611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Введен мораторий на ДОВСЕ (2007, апрель), дискуссия в ОБСЕ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71600" y="5733256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Резко негативная реакция США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41594" y="1706324"/>
            <a:ext cx="3514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2003 – война в Ираке (США и Великобритания), 2006 казнь </a:t>
            </a:r>
            <a:r>
              <a:rPr lang="ru-RU" dirty="0" err="1" smtClean="0"/>
              <a:t>С.Хуссейна</a:t>
            </a:r>
            <a:endParaRPr lang="ru-RU" dirty="0"/>
          </a:p>
        </p:txBody>
      </p:sp>
      <p:pic>
        <p:nvPicPr>
          <p:cNvPr id="1027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9556" y="2044935"/>
            <a:ext cx="1120956" cy="5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605" y="3291430"/>
            <a:ext cx="1120956" cy="5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605" y="4653136"/>
            <a:ext cx="1120956" cy="5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605" y="5917922"/>
            <a:ext cx="1120956" cy="5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im3-tub-ru.yandex.net/i?id=217353029-6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71480"/>
            <a:ext cx="1643042" cy="11051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589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28600"/>
            <a:ext cx="6300191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Россия и ближнее зарубежье: проблемы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57425" y="1600200"/>
            <a:ext cx="4386278" cy="514116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Грузия</a:t>
            </a:r>
            <a:r>
              <a:rPr lang="ru-RU" dirty="0" smtClean="0"/>
              <a:t> – «революция роз», плацдарм чеченских боевиков, а затем  под контролем США (2004)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Прибалтика</a:t>
            </a:r>
            <a:r>
              <a:rPr lang="ru-RU" dirty="0" smtClean="0"/>
              <a:t> – претензии за «оккупацию» (2005)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Украина</a:t>
            </a:r>
            <a:r>
              <a:rPr lang="ru-RU" dirty="0" smtClean="0"/>
              <a:t> – «оранжевая революция», проамериканский курс </a:t>
            </a:r>
            <a:r>
              <a:rPr lang="ru-RU" dirty="0" err="1" smtClean="0"/>
              <a:t>В.Ющенко</a:t>
            </a:r>
            <a:endParaRPr lang="ru-RU" dirty="0"/>
          </a:p>
        </p:txBody>
      </p:sp>
      <p:pic>
        <p:nvPicPr>
          <p:cNvPr id="5130" name="Picture 10" descr="http://im4-tub-ru.yandex.net/i?id=295941143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238" y="1781278"/>
            <a:ext cx="2343150" cy="1510903"/>
          </a:xfrm>
          <a:prstGeom prst="rect">
            <a:avLst/>
          </a:prstGeom>
          <a:noFill/>
        </p:spPr>
      </p:pic>
      <p:pic>
        <p:nvPicPr>
          <p:cNvPr id="5132" name="Picture 12" descr="http://im7-tub-ru.yandex.net/i?id=384571760-2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50287" y="1699126"/>
            <a:ext cx="2124075" cy="1593056"/>
          </a:xfrm>
          <a:prstGeom prst="rect">
            <a:avLst/>
          </a:prstGeom>
          <a:noFill/>
        </p:spPr>
      </p:pic>
      <p:pic>
        <p:nvPicPr>
          <p:cNvPr id="5142" name="Picture 22" descr="http://im6-tub-ru.yandex.net/i?id=376799966-5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25" y="0"/>
            <a:ext cx="2398853" cy="164305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 rot="5400000">
            <a:off x="6628772" y="3017216"/>
            <a:ext cx="2240262" cy="27901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750287" y="3717032"/>
            <a:ext cx="18722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Ответные меры: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Эмбарго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Ресурсная политика</a:t>
            </a:r>
            <a:endParaRPr lang="ru-RU" sz="2000" dirty="0"/>
          </a:p>
        </p:txBody>
      </p:sp>
      <p:pic>
        <p:nvPicPr>
          <p:cNvPr id="15" name="Picture 6" descr="http://im7-tub-ru.yandex.net/i?id=414291810-6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" y="3573016"/>
            <a:ext cx="2305913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524" y="228600"/>
            <a:ext cx="6848476" cy="990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Россия и ближнее </a:t>
            </a:r>
            <a:r>
              <a:rPr lang="ru-RU" b="1" dirty="0" smtClean="0"/>
              <a:t>зарубежье: поиск компромиссов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27672" y="1600199"/>
            <a:ext cx="4598600" cy="510219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Союз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Россия-Белоруссия-Казахстан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СНГ</a:t>
            </a:r>
            <a:r>
              <a:rPr lang="ru-RU" dirty="0" smtClean="0"/>
              <a:t> – Содружество Независимых Государств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ОДКБ</a:t>
            </a:r>
            <a:r>
              <a:rPr lang="ru-RU" dirty="0" smtClean="0"/>
              <a:t> – организация Договора Коллективной Безопасности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ЕврАзЭС</a:t>
            </a:r>
            <a:r>
              <a:rPr lang="ru-RU" dirty="0" smtClean="0"/>
              <a:t> –европейско-азиатское экономическое сообщество</a:t>
            </a:r>
            <a:endParaRPr lang="ru-RU" dirty="0"/>
          </a:p>
        </p:txBody>
      </p:sp>
      <p:pic>
        <p:nvPicPr>
          <p:cNvPr id="4" name="Picture 8" descr="http://im3-tub-ru.yandex.net/i?id=365319671-12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9753" y="0"/>
            <a:ext cx="2257425" cy="1556792"/>
          </a:xfrm>
          <a:prstGeom prst="rect">
            <a:avLst/>
          </a:prstGeom>
          <a:noFill/>
        </p:spPr>
      </p:pic>
      <p:pic>
        <p:nvPicPr>
          <p:cNvPr id="5" name="Picture 4" descr="http://im8-tub-ru.yandex.net/i?id=315635986-0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4198" y="2996848"/>
            <a:ext cx="2271870" cy="1428750"/>
          </a:xfrm>
          <a:prstGeom prst="rect">
            <a:avLst/>
          </a:prstGeom>
          <a:noFill/>
        </p:spPr>
      </p:pic>
      <p:pic>
        <p:nvPicPr>
          <p:cNvPr id="6" name="Picture 16" descr="http://im0-tub-ru.yandex.net/i?id=61622661-1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47626" y="1556792"/>
            <a:ext cx="2275298" cy="1428750"/>
          </a:xfrm>
          <a:prstGeom prst="rect">
            <a:avLst/>
          </a:prstGeom>
          <a:noFill/>
        </p:spPr>
      </p:pic>
      <p:pic>
        <p:nvPicPr>
          <p:cNvPr id="7" name="Picture 18" descr="http://im0-tub-ru.yandex.net/i?id=161476194-52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26272" y="2721513"/>
            <a:ext cx="2333625" cy="1428750"/>
          </a:xfrm>
          <a:prstGeom prst="rect">
            <a:avLst/>
          </a:prstGeom>
          <a:noFill/>
        </p:spPr>
      </p:pic>
      <p:pic>
        <p:nvPicPr>
          <p:cNvPr id="9" name="Picture 14" descr="http://im5-tub-ru.yandex.net/i?id=42303445-48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10375" y="4150263"/>
            <a:ext cx="2333625" cy="1497924"/>
          </a:xfrm>
          <a:prstGeom prst="rect">
            <a:avLst/>
          </a:prstGeom>
          <a:noFill/>
        </p:spPr>
      </p:pic>
      <p:pic>
        <p:nvPicPr>
          <p:cNvPr id="10" name="Picture 8" descr="http://im6-tub-ru.yandex.net/i?id=225626372-37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 t="5000"/>
          <a:stretch>
            <a:fillRect/>
          </a:stretch>
        </p:blipFill>
        <p:spPr bwMode="auto">
          <a:xfrm>
            <a:off x="53898" y="4637314"/>
            <a:ext cx="2173774" cy="2065085"/>
          </a:xfrm>
          <a:prstGeom prst="rect">
            <a:avLst/>
          </a:prstGeom>
          <a:noFill/>
        </p:spPr>
      </p:pic>
      <p:pic>
        <p:nvPicPr>
          <p:cNvPr id="11" name="Picture 10" descr="http://im8-tub-ru.yandex.net/i?id=270433938-66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85148" y="1501854"/>
            <a:ext cx="1215872" cy="1224032"/>
          </a:xfrm>
          <a:prstGeom prst="rect">
            <a:avLst/>
          </a:prstGeom>
          <a:noFill/>
        </p:spPr>
      </p:pic>
      <p:pic>
        <p:nvPicPr>
          <p:cNvPr id="12" name="Picture 16" descr="http://im0-tub-ru.yandex.net/i?id=282818134-31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 l="5000" t="13336" r="5000" b="19998"/>
          <a:stretch>
            <a:fillRect/>
          </a:stretch>
        </p:blipFill>
        <p:spPr bwMode="auto">
          <a:xfrm>
            <a:off x="6914264" y="5659312"/>
            <a:ext cx="2157639" cy="1198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551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71515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Русские за рубежом – 30 </a:t>
            </a:r>
            <a:r>
              <a:rPr lang="ru-RU" b="1" dirty="0" err="1" smtClean="0"/>
              <a:t>млн.чел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0700" y="1600200"/>
            <a:ext cx="4514853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Поддержка соотечественников</a:t>
            </a:r>
          </a:p>
          <a:p>
            <a:r>
              <a:rPr lang="ru-RU" dirty="0" smtClean="0"/>
              <a:t>Запрет на усыновление российских детей зарубежными родителями</a:t>
            </a:r>
          </a:p>
          <a:p>
            <a:r>
              <a:rPr lang="ru-RU" dirty="0" smtClean="0"/>
              <a:t>Возвращение на Родину (программа содействия переселению: подъемные, ипотечные кредиты, гражданство по упрощенной схеме) </a:t>
            </a:r>
            <a:endParaRPr lang="ru-RU" dirty="0"/>
          </a:p>
        </p:txBody>
      </p:sp>
      <p:pic>
        <p:nvPicPr>
          <p:cNvPr id="4098" name="Picture 2" descr="http://im6-tub-ru.yandex.net/i?id=568766799-5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7370"/>
            <a:ext cx="1790700" cy="2050420"/>
          </a:xfrm>
          <a:prstGeom prst="rect">
            <a:avLst/>
          </a:prstGeom>
          <a:noFill/>
        </p:spPr>
      </p:pic>
      <p:pic>
        <p:nvPicPr>
          <p:cNvPr id="4100" name="Picture 4" descr="http://im5-tub-ru.yandex.net/i?id=400914882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56" y="0"/>
            <a:ext cx="2428844" cy="1214422"/>
          </a:xfrm>
          <a:prstGeom prst="rect">
            <a:avLst/>
          </a:prstGeom>
          <a:noFill/>
        </p:spPr>
      </p:pic>
      <p:pic>
        <p:nvPicPr>
          <p:cNvPr id="4102" name="Picture 6" descr="http://im4-tub-ru.yandex.net/i?id=11937950-5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29250"/>
            <a:ext cx="1790700" cy="1428750"/>
          </a:xfrm>
          <a:prstGeom prst="rect">
            <a:avLst/>
          </a:prstGeom>
          <a:noFill/>
        </p:spPr>
      </p:pic>
      <p:pic>
        <p:nvPicPr>
          <p:cNvPr id="4104" name="Picture 8" descr="http://cuamckuykot.ru/uploads/2012/12/5-550x322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3375" y="1542266"/>
            <a:ext cx="2813329" cy="1625104"/>
          </a:xfrm>
          <a:prstGeom prst="rect">
            <a:avLst/>
          </a:prstGeom>
          <a:noFill/>
        </p:spPr>
      </p:pic>
      <p:pic>
        <p:nvPicPr>
          <p:cNvPr id="4106" name="Picture 10" descr="http://im2-tub-ru.yandex.net/i?id=6730749-35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3375" y="3167370"/>
            <a:ext cx="2814090" cy="1629782"/>
          </a:xfrm>
          <a:prstGeom prst="rect">
            <a:avLst/>
          </a:prstGeom>
          <a:noFill/>
        </p:spPr>
      </p:pic>
      <p:pic>
        <p:nvPicPr>
          <p:cNvPr id="4108" name="Picture 12" descr="http://im7-tub-ru.yandex.net/i?id=432765603-1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86461" y="4802650"/>
            <a:ext cx="2830243" cy="2055349"/>
          </a:xfrm>
          <a:prstGeom prst="rect">
            <a:avLst/>
          </a:prstGeom>
          <a:noFill/>
        </p:spPr>
      </p:pic>
      <p:pic>
        <p:nvPicPr>
          <p:cNvPr id="4110" name="Picture 14" descr="http://im7-tub-ru.yandex.net/i?id=62284491-1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574" y="1245238"/>
            <a:ext cx="1755125" cy="175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28600"/>
            <a:ext cx="611996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Россия и международные организации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1720" y="4322574"/>
            <a:ext cx="4532793" cy="2346785"/>
          </a:xfrm>
        </p:spPr>
        <p:txBody>
          <a:bodyPr>
            <a:normAutofit fontScale="47500" lnSpcReduction="20000"/>
          </a:bodyPr>
          <a:lstStyle/>
          <a:p>
            <a:endParaRPr lang="ru-RU" sz="3800" dirty="0" smtClean="0"/>
          </a:p>
          <a:p>
            <a:r>
              <a:rPr lang="ru-RU" sz="5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Союзное государство</a:t>
            </a:r>
          </a:p>
          <a:p>
            <a:r>
              <a:rPr lang="ru-RU" sz="5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ООН, Совет Безопасности ООН</a:t>
            </a:r>
            <a:endParaRPr lang="ru-RU" sz="5100" b="1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5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Большая восьмёрка</a:t>
            </a:r>
          </a:p>
          <a:p>
            <a:r>
              <a:rPr lang="ru-RU" sz="5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Большая двадцатка</a:t>
            </a:r>
          </a:p>
          <a:p>
            <a:endParaRPr lang="ru-RU" sz="5100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100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100" dirty="0"/>
          </a:p>
        </p:txBody>
      </p:sp>
      <p:pic>
        <p:nvPicPr>
          <p:cNvPr id="3074" name="Picture 2" descr="http://im7-tub-ru.yandex.net/i?id=629584838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6263" r="14562" b="14999"/>
          <a:stretch>
            <a:fillRect/>
          </a:stretch>
        </p:blipFill>
        <p:spPr bwMode="auto">
          <a:xfrm>
            <a:off x="7572397" y="1571611"/>
            <a:ext cx="1571603" cy="1406171"/>
          </a:xfrm>
          <a:prstGeom prst="rect">
            <a:avLst/>
          </a:prstGeom>
          <a:noFill/>
        </p:spPr>
      </p:pic>
      <p:pic>
        <p:nvPicPr>
          <p:cNvPr id="3076" name="Picture 4" descr="http://im0-tub-ru.yandex.net/i?id=279152769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0000" t="20000" r="9999" b="4999"/>
          <a:stretch>
            <a:fillRect/>
          </a:stretch>
        </p:blipFill>
        <p:spPr bwMode="auto">
          <a:xfrm>
            <a:off x="5769520" y="1585277"/>
            <a:ext cx="1143008" cy="1071570"/>
          </a:xfrm>
          <a:prstGeom prst="rect">
            <a:avLst/>
          </a:prstGeom>
          <a:noFill/>
        </p:spPr>
      </p:pic>
      <p:pic>
        <p:nvPicPr>
          <p:cNvPr id="3078" name="Picture 6" descr="http://im7-tub-ru.yandex.net/i?id=337408837-5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8" y="4587758"/>
            <a:ext cx="1571602" cy="1571602"/>
          </a:xfrm>
          <a:prstGeom prst="rect">
            <a:avLst/>
          </a:prstGeom>
          <a:noFill/>
        </p:spPr>
      </p:pic>
      <p:pic>
        <p:nvPicPr>
          <p:cNvPr id="3080" name="Picture 8" descr="http://im6-tub-ru.yandex.net/i?id=225626372-37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5000"/>
          <a:stretch>
            <a:fillRect/>
          </a:stretch>
        </p:blipFill>
        <p:spPr bwMode="auto">
          <a:xfrm>
            <a:off x="5769520" y="2928847"/>
            <a:ext cx="1428750" cy="1357312"/>
          </a:xfrm>
          <a:prstGeom prst="rect">
            <a:avLst/>
          </a:prstGeom>
          <a:noFill/>
        </p:spPr>
      </p:pic>
      <p:pic>
        <p:nvPicPr>
          <p:cNvPr id="3082" name="Picture 10" descr="http://im8-tub-ru.yandex.net/i?id=270433938-6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72398" y="3005606"/>
            <a:ext cx="1571604" cy="1582152"/>
          </a:xfrm>
          <a:prstGeom prst="rect">
            <a:avLst/>
          </a:prstGeom>
          <a:noFill/>
        </p:spPr>
      </p:pic>
      <p:pic>
        <p:nvPicPr>
          <p:cNvPr id="3084" name="Picture 12" descr="http://im0-tub-ru.yandex.net/i?id=347629389-6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2397" y="-1"/>
            <a:ext cx="1571604" cy="1520907"/>
          </a:xfrm>
          <a:prstGeom prst="rect">
            <a:avLst/>
          </a:prstGeom>
          <a:noFill/>
        </p:spPr>
      </p:pic>
      <p:pic>
        <p:nvPicPr>
          <p:cNvPr id="3086" name="Picture 14" descr="http://im6-tub-ru.yandex.net/i?id=47906140-70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 t="8929" b="10714"/>
          <a:stretch>
            <a:fillRect/>
          </a:stretch>
        </p:blipFill>
        <p:spPr bwMode="auto">
          <a:xfrm>
            <a:off x="1833069" y="1530564"/>
            <a:ext cx="1485900" cy="642942"/>
          </a:xfrm>
          <a:prstGeom prst="rect">
            <a:avLst/>
          </a:prstGeom>
          <a:noFill/>
        </p:spPr>
      </p:pic>
      <p:pic>
        <p:nvPicPr>
          <p:cNvPr id="3088" name="Picture 16" descr="http://im0-tub-ru.yandex.net/i?id=282818134-31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 l="5000" t="13336" r="5000" b="19998"/>
          <a:stretch>
            <a:fillRect/>
          </a:stretch>
        </p:blipFill>
        <p:spPr bwMode="auto">
          <a:xfrm>
            <a:off x="7572396" y="6159360"/>
            <a:ext cx="1571605" cy="714380"/>
          </a:xfrm>
          <a:prstGeom prst="rect">
            <a:avLst/>
          </a:prstGeom>
          <a:noFill/>
        </p:spPr>
      </p:pic>
      <p:pic>
        <p:nvPicPr>
          <p:cNvPr id="3090" name="Picture 18" descr="http://im0-tub-ru.yandex.net/i?id=30833063-56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 l="26786" t="28572" r="24999" b="28571"/>
          <a:stretch>
            <a:fillRect/>
          </a:stretch>
        </p:blipFill>
        <p:spPr bwMode="auto">
          <a:xfrm>
            <a:off x="1766475" y="3639137"/>
            <a:ext cx="1552494" cy="1034996"/>
          </a:xfrm>
          <a:prstGeom prst="rect">
            <a:avLst/>
          </a:prstGeom>
          <a:noFill/>
        </p:spPr>
      </p:pic>
      <p:pic>
        <p:nvPicPr>
          <p:cNvPr id="3092" name="Picture 20" descr="http://im2-tub-ru.yandex.net/i?id=579230829-39-72&amp;n=21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 l="25486" r="19902" b="24999"/>
          <a:stretch>
            <a:fillRect/>
          </a:stretch>
        </p:blipFill>
        <p:spPr bwMode="auto">
          <a:xfrm>
            <a:off x="2051720" y="2274696"/>
            <a:ext cx="1071570" cy="1071570"/>
          </a:xfrm>
          <a:prstGeom prst="rect">
            <a:avLst/>
          </a:prstGeom>
          <a:noFill/>
        </p:spPr>
      </p:pic>
      <p:pic>
        <p:nvPicPr>
          <p:cNvPr id="3094" name="Picture 22" descr="http://im6-tub-ru.yandex.net/i?id=310488420-11-72&amp;n=21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-1" y="-1"/>
            <a:ext cx="1547665" cy="15273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530564"/>
            <a:ext cx="20517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ОДКБ</a:t>
            </a:r>
          </a:p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ОБСЕ</a:t>
            </a:r>
          </a:p>
          <a:p>
            <a:r>
              <a:rPr lang="ru-RU" sz="3200" u="sng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ЕврАзЭС</a:t>
            </a:r>
            <a:endParaRPr lang="ru-RU" sz="3200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</a:t>
            </a: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Европы</a:t>
            </a:r>
          </a:p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БРИКС</a:t>
            </a:r>
          </a:p>
          <a:p>
            <a:endParaRPr lang="ru-RU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8216" y="1603616"/>
            <a:ext cx="20162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ЕЭС</a:t>
            </a:r>
          </a:p>
          <a:p>
            <a:r>
              <a:rPr 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</a:p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МОК</a:t>
            </a:r>
          </a:p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</a:t>
            </a:r>
          </a:p>
          <a:p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ЮНЕСКО</a:t>
            </a:r>
          </a:p>
          <a:p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ШОС</a:t>
            </a:r>
            <a:endParaRPr lang="ru-RU" sz="3200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Россия и Китай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28794" y="1600200"/>
            <a:ext cx="5286412" cy="4495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2001 – Договор о добрососедстве, дружбе и сотрудничестве («Большой договор»)</a:t>
            </a:r>
          </a:p>
          <a:p>
            <a:r>
              <a:rPr lang="ru-RU" dirty="0" smtClean="0"/>
              <a:t>2004 – визит В.Путина в Китай (соглашения о госгранице)</a:t>
            </a:r>
          </a:p>
          <a:p>
            <a:r>
              <a:rPr lang="ru-RU" dirty="0" smtClean="0"/>
              <a:t>Обе страны – члены ШОС («Шанхайская пятерка»)</a:t>
            </a:r>
          </a:p>
          <a:p>
            <a:r>
              <a:rPr lang="ru-RU" dirty="0" smtClean="0"/>
              <a:t>2005 – требование вывода войск НАТО  из Узбекистана и Киргизии</a:t>
            </a:r>
          </a:p>
          <a:p>
            <a:r>
              <a:rPr lang="ru-RU" dirty="0" smtClean="0"/>
              <a:t>2007 – первые военные учения стран-членов ШОС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im3-tub-ru.yandex.net/i?id=458203453-6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00174"/>
            <a:ext cx="1905000" cy="1428750"/>
          </a:xfrm>
          <a:prstGeom prst="rect">
            <a:avLst/>
          </a:prstGeom>
          <a:noFill/>
        </p:spPr>
      </p:pic>
      <p:pic>
        <p:nvPicPr>
          <p:cNvPr id="2052" name="Picture 4" descr="http://im2-tub-ru.yandex.net/i?id=341488344-46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857496"/>
            <a:ext cx="1428750" cy="1428750"/>
          </a:xfrm>
          <a:prstGeom prst="rect">
            <a:avLst/>
          </a:prstGeom>
          <a:noFill/>
        </p:spPr>
      </p:pic>
      <p:pic>
        <p:nvPicPr>
          <p:cNvPr id="2054" name="Picture 6" descr="http://im3-tub-ru.yandex.net/i?id=415806025-48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500570"/>
            <a:ext cx="1466850" cy="1428750"/>
          </a:xfrm>
          <a:prstGeom prst="rect">
            <a:avLst/>
          </a:prstGeom>
          <a:noFill/>
        </p:spPr>
      </p:pic>
      <p:pic>
        <p:nvPicPr>
          <p:cNvPr id="2056" name="Picture 8" descr="http://im6-tub-ru.yandex.net/i?id=68218307-34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9000" y="1571612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im4-tub-ru.yandex.net/i?id=116540537-30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39000" y="3143248"/>
            <a:ext cx="1905000" cy="1428750"/>
          </a:xfrm>
          <a:prstGeom prst="rect">
            <a:avLst/>
          </a:prstGeom>
          <a:noFill/>
        </p:spPr>
      </p:pic>
      <p:pic>
        <p:nvPicPr>
          <p:cNvPr id="2060" name="Picture 12" descr="http://im4-tub-ru.yandex.net/i?id=165081865-41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00958" y="0"/>
            <a:ext cx="1643042" cy="1232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526</TotalTime>
  <Words>1062</Words>
  <Application>Microsoft Office PowerPoint</Application>
  <PresentationFormat>Экран (4:3)</PresentationFormat>
  <Paragraphs>102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Восстановление позиций России во внешней политике</vt:lpstr>
      <vt:lpstr>Решение проблемы внешнего долга</vt:lpstr>
      <vt:lpstr>Российско-американские отношения</vt:lpstr>
      <vt:lpstr>Рост международной напряженности</vt:lpstr>
      <vt:lpstr>Россия и ближнее зарубежье: проблемы</vt:lpstr>
      <vt:lpstr>Россия и ближнее зарубежье: поиск компромиссов</vt:lpstr>
      <vt:lpstr>Русские за рубежом – 30 млн.чел.</vt:lpstr>
      <vt:lpstr>Россия и международные организации</vt:lpstr>
      <vt:lpstr>Россия и Китай</vt:lpstr>
      <vt:lpstr>Место России на международной арене</vt:lpstr>
      <vt:lpstr>Преемственность внешнеполитического курса России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позиций России во внешней политике</dc:title>
  <dc:creator>1</dc:creator>
  <cp:lastModifiedBy>1</cp:lastModifiedBy>
  <cp:revision>45</cp:revision>
  <dcterms:created xsi:type="dcterms:W3CDTF">2013-05-14T17:02:22Z</dcterms:created>
  <dcterms:modified xsi:type="dcterms:W3CDTF">2013-05-15T12:46:08Z</dcterms:modified>
</cp:coreProperties>
</file>