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6096000" cy="838200"/>
          </a:xfrm>
        </p:spPr>
        <p:txBody>
          <a:bodyPr anchor="b"/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000592"/>
            <a:ext cx="6096000" cy="457200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65BC89-B880-456E-9D10-60BF47E6AE8C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A642A-A244-4A0C-B437-E58A24AA6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3775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90600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65BC89-B880-456E-9D10-60BF47E6AE8C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9A642A-A244-4A0C-B437-E58A24AA6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7779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65BC89-B880-456E-9D10-60BF47E6AE8C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9A642A-A244-4A0C-B437-E58A24AA6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9796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05450" y="838200"/>
            <a:ext cx="158115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838200"/>
            <a:ext cx="48768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65BC89-B880-456E-9D10-60BF47E6AE8C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9A642A-A244-4A0C-B437-E58A24AA6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9840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1447800"/>
            <a:ext cx="54864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2743200"/>
            <a:ext cx="3086100" cy="990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238500" y="2743200"/>
            <a:ext cx="3086100" cy="990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0" y="3886200"/>
            <a:ext cx="3086100" cy="990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38500" y="3886200"/>
            <a:ext cx="3086100" cy="990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65BC89-B880-456E-9D10-60BF47E6AE8C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9A642A-A244-4A0C-B437-E58A24AA6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36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65BC89-B880-456E-9D10-60BF47E6AE8C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9A642A-A244-4A0C-B437-E58A24AA6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8191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65BC89-B880-456E-9D10-60BF47E6AE8C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A642A-A244-4A0C-B437-E58A24AA6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190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65BC89-B880-456E-9D10-60BF47E6AE8C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A642A-A244-4A0C-B437-E58A24AA6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252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30861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95700" y="1828800"/>
            <a:ext cx="30861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65BC89-B880-456E-9D10-60BF47E6AE8C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9A642A-A244-4A0C-B437-E58A24AA6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929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6400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535113"/>
            <a:ext cx="320039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2174875"/>
            <a:ext cx="320039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33800" y="1535113"/>
            <a:ext cx="3124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3800" y="2174875"/>
            <a:ext cx="3124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65BC89-B880-456E-9D10-60BF47E6AE8C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9A642A-A244-4A0C-B437-E58A24AA6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401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65BC89-B880-456E-9D10-60BF47E6AE8C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9A642A-A244-4A0C-B437-E58A24AA6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140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65BC89-B880-456E-9D10-60BF47E6AE8C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9A642A-A244-4A0C-B437-E58A24AA6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2864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65BC89-B880-456E-9D10-60BF47E6AE8C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9A642A-A244-4A0C-B437-E58A24AA6F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5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0"/>
            <a:ext cx="6324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63246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fld id="{4A65BC89-B880-456E-9D10-60BF47E6AE8C}" type="datetimeFigureOut">
              <a:rPr lang="ru-RU" smtClean="0"/>
              <a:t>26.02.2013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fld id="{C99A642A-A244-4A0C-B437-E58A24AA6FC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Eras Bold IT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8647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000" i="1" dirty="0" smtClean="0"/>
              <a:t>    </a:t>
            </a:r>
            <a:r>
              <a:rPr lang="ru-RU" sz="3600" b="1" i="1" dirty="0" smtClean="0">
                <a:solidFill>
                  <a:srgbClr val="0070C0"/>
                </a:solidFill>
              </a:rPr>
              <a:t>Царица </a:t>
            </a:r>
            <a:r>
              <a:rPr lang="ru-RU" sz="3600" b="1" i="1" dirty="0">
                <a:solidFill>
                  <a:srgbClr val="0070C0"/>
                </a:solidFill>
              </a:rPr>
              <a:t>наук – математика.</a:t>
            </a:r>
            <a:br>
              <a:rPr lang="ru-RU" sz="3600" b="1" i="1" dirty="0">
                <a:solidFill>
                  <a:srgbClr val="0070C0"/>
                </a:solidFill>
              </a:rPr>
            </a:br>
            <a:r>
              <a:rPr lang="ru-RU" sz="3600" b="1" i="1" dirty="0">
                <a:solidFill>
                  <a:srgbClr val="0070C0"/>
                </a:solidFill>
              </a:rPr>
              <a:t>Но выросла рядом принцесса –</a:t>
            </a:r>
            <a:br>
              <a:rPr lang="ru-RU" sz="3600" b="1" i="1" dirty="0">
                <a:solidFill>
                  <a:srgbClr val="0070C0"/>
                </a:solidFill>
              </a:rPr>
            </a:br>
            <a:r>
              <a:rPr lang="ru-RU" sz="3600" b="1" i="1" dirty="0">
                <a:solidFill>
                  <a:srgbClr val="0070C0"/>
                </a:solidFill>
              </a:rPr>
              <a:t>Прекраснейшая Информатика,</a:t>
            </a:r>
            <a:br>
              <a:rPr lang="ru-RU" sz="3600" b="1" i="1" dirty="0">
                <a:solidFill>
                  <a:srgbClr val="0070C0"/>
                </a:solidFill>
              </a:rPr>
            </a:br>
            <a:r>
              <a:rPr lang="ru-RU" sz="3600" b="1" i="1" dirty="0">
                <a:solidFill>
                  <a:srgbClr val="0070C0"/>
                </a:solidFill>
              </a:rPr>
              <a:t>Дочь мысли людской и прогресса.</a:t>
            </a:r>
            <a:br>
              <a:rPr lang="ru-RU" sz="3600" b="1" i="1" dirty="0">
                <a:solidFill>
                  <a:srgbClr val="0070C0"/>
                </a:solidFill>
              </a:rPr>
            </a:br>
            <a:r>
              <a:rPr lang="ru-RU" sz="3600" b="1" i="1" dirty="0">
                <a:solidFill>
                  <a:srgbClr val="0070C0"/>
                </a:solidFill>
              </a:rPr>
              <a:t>Сегодня без этой науки</a:t>
            </a:r>
            <a:br>
              <a:rPr lang="ru-RU" sz="3600" b="1" i="1" dirty="0">
                <a:solidFill>
                  <a:srgbClr val="0070C0"/>
                </a:solidFill>
              </a:rPr>
            </a:br>
            <a:r>
              <a:rPr lang="ru-RU" sz="3600" b="1" i="1" dirty="0">
                <a:solidFill>
                  <a:srgbClr val="0070C0"/>
                </a:solidFill>
              </a:rPr>
              <a:t>Представить наш мир невозможно.</a:t>
            </a:r>
            <a:br>
              <a:rPr lang="ru-RU" sz="3600" b="1" i="1" dirty="0">
                <a:solidFill>
                  <a:srgbClr val="0070C0"/>
                </a:solidFill>
              </a:rPr>
            </a:br>
            <a:r>
              <a:rPr lang="ru-RU" sz="3600" b="1" i="1" dirty="0">
                <a:solidFill>
                  <a:srgbClr val="0070C0"/>
                </a:solidFill>
              </a:rPr>
              <a:t>Она нас спасает от скуки.</a:t>
            </a:r>
            <a:br>
              <a:rPr lang="ru-RU" sz="3600" b="1" i="1" dirty="0">
                <a:solidFill>
                  <a:srgbClr val="0070C0"/>
                </a:solidFill>
              </a:rPr>
            </a:br>
            <a:r>
              <a:rPr lang="ru-RU" sz="3600" b="1" i="1" dirty="0">
                <a:solidFill>
                  <a:srgbClr val="0070C0"/>
                </a:solidFill>
              </a:rPr>
              <a:t>Она наш помощник надежный.</a:t>
            </a:r>
            <a:endParaRPr lang="ru-RU" sz="3600" b="1" dirty="0">
              <a:solidFill>
                <a:srgbClr val="0070C0"/>
              </a:solidFill>
            </a:endParaRP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Разгадай ребус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Содержимое 3" descr="&amp;Rcy;&amp;iecy;&amp;bcy;&amp;ucy;&amp;scy;&amp;ycy;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000100" y="1571612"/>
            <a:ext cx="671517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428868"/>
            <a:ext cx="6324600" cy="914400"/>
          </a:xfrm>
        </p:spPr>
        <p:txBody>
          <a:bodyPr>
            <a:noAutofit/>
          </a:bodyPr>
          <a:lstStyle/>
          <a:p>
            <a:r>
              <a:rPr lang="ru-RU" sz="4400" b="1" i="1" dirty="0" smtClean="0">
                <a:solidFill>
                  <a:srgbClr val="0070C0"/>
                </a:solidFill>
              </a:rPr>
              <a:t>Представление  команд</a:t>
            </a:r>
            <a:r>
              <a:rPr lang="ru-RU" sz="4400" i="1" dirty="0" smtClean="0">
                <a:solidFill>
                  <a:srgbClr val="0070C0"/>
                </a:solidFill>
              </a:rPr>
              <a:t>. 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6324600" cy="914400"/>
          </a:xfrm>
        </p:spPr>
        <p:txBody>
          <a:bodyPr/>
          <a:lstStyle/>
          <a:p>
            <a:r>
              <a:rPr lang="ru-RU" sz="4000" b="1" i="1" dirty="0" smtClean="0">
                <a:solidFill>
                  <a:srgbClr val="0070C0"/>
                </a:solidFill>
              </a:rPr>
              <a:t>Разминка.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6324600" cy="4419600"/>
          </a:xfrm>
        </p:spPr>
        <p:txBody>
          <a:bodyPr>
            <a:noAutofit/>
          </a:bodyPr>
          <a:lstStyle/>
          <a:p>
            <a:pPr lvl="0"/>
            <a:r>
              <a:rPr lang="ru-RU" sz="2000" b="1" dirty="0">
                <a:solidFill>
                  <a:srgbClr val="0070C0"/>
                </a:solidFill>
              </a:rPr>
              <a:t>Программист попал в армию. Какой вопрос он задаст офицеру на команду "По порядку номеров рассчитайся". </a:t>
            </a:r>
          </a:p>
          <a:p>
            <a:pPr lvl="0"/>
            <a:r>
              <a:rPr lang="ru-RU" sz="2000" b="1" dirty="0">
                <a:solidFill>
                  <a:srgbClr val="0070C0"/>
                </a:solidFill>
              </a:rPr>
              <a:t>О какой компьютерной программе идет речь в песне:</a:t>
            </a:r>
            <a:br>
              <a:rPr lang="ru-RU" sz="2000" b="1" dirty="0">
                <a:solidFill>
                  <a:srgbClr val="0070C0"/>
                </a:solidFill>
              </a:rPr>
            </a:br>
            <a:r>
              <a:rPr lang="ru-RU" sz="2000" b="1" dirty="0">
                <a:solidFill>
                  <a:srgbClr val="0070C0"/>
                </a:solidFill>
              </a:rPr>
              <a:t>Он мне дорог с давних лет,</a:t>
            </a:r>
            <a:br>
              <a:rPr lang="ru-RU" sz="2000" b="1" dirty="0">
                <a:solidFill>
                  <a:srgbClr val="0070C0"/>
                </a:solidFill>
              </a:rPr>
            </a:br>
            <a:r>
              <a:rPr lang="ru-RU" sz="2000" b="1" dirty="0">
                <a:solidFill>
                  <a:srgbClr val="0070C0"/>
                </a:solidFill>
              </a:rPr>
              <a:t>И его милее нет,</a:t>
            </a:r>
            <a:br>
              <a:rPr lang="ru-RU" sz="2000" b="1" dirty="0">
                <a:solidFill>
                  <a:srgbClr val="0070C0"/>
                </a:solidFill>
              </a:rPr>
            </a:br>
            <a:r>
              <a:rPr lang="ru-RU" sz="2000" b="1" dirty="0">
                <a:solidFill>
                  <a:srgbClr val="0070C0"/>
                </a:solidFill>
              </a:rPr>
              <a:t>Этих окон негасимый свет</a:t>
            </a:r>
            <a:r>
              <a:rPr lang="ru-RU" sz="2000" b="1" dirty="0" smtClean="0">
                <a:solidFill>
                  <a:srgbClr val="0070C0"/>
                </a:solidFill>
              </a:rPr>
              <a:t>.</a:t>
            </a:r>
            <a:endParaRPr lang="ru-RU" sz="2000" b="1" dirty="0">
              <a:solidFill>
                <a:srgbClr val="0070C0"/>
              </a:solidFill>
            </a:endParaRPr>
          </a:p>
          <a:p>
            <a:pPr lvl="0"/>
            <a:r>
              <a:rPr lang="ru-RU" sz="2000" b="1" dirty="0">
                <a:solidFill>
                  <a:srgbClr val="0070C0"/>
                </a:solidFill>
              </a:rPr>
              <a:t>Какая связь между городом в Англии, ружьем калибра 30х30 и одним из элементов компьютера? </a:t>
            </a:r>
          </a:p>
          <a:p>
            <a:pPr lvl="0"/>
            <a:r>
              <a:rPr lang="ru-RU" sz="2000" b="1" dirty="0">
                <a:solidFill>
                  <a:srgbClr val="0070C0"/>
                </a:solidFill>
              </a:rPr>
              <a:t>Почему на компьютерном жаргоне процессор называется камнем? </a:t>
            </a:r>
          </a:p>
          <a:p>
            <a:pPr lvl="0"/>
            <a:r>
              <a:rPr lang="ru-RU" sz="2000" b="1" dirty="0">
                <a:solidFill>
                  <a:srgbClr val="0070C0"/>
                </a:solidFill>
              </a:rPr>
              <a:t>Что общего между папирусом, берестяной грамотой, книгой и дискетой? </a:t>
            </a:r>
          </a:p>
          <a:p>
            <a:pPr lvl="0"/>
            <a:r>
              <a:rPr lang="ru-RU" sz="2000" b="1" dirty="0">
                <a:solidFill>
                  <a:srgbClr val="0070C0"/>
                </a:solidFill>
              </a:rPr>
              <a:t>А всё-таки: в какой системе счисления лучше получать стипендию? </a:t>
            </a:r>
          </a:p>
          <a:p>
            <a:endParaRPr lang="ru-RU" sz="2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>
                <a:solidFill>
                  <a:srgbClr val="0070C0"/>
                </a:solidFill>
              </a:rPr>
              <a:t>Всё есть число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002060"/>
                </a:solidFill>
              </a:rPr>
              <a:t>Продолжи </a:t>
            </a:r>
            <a:r>
              <a:rPr lang="ru-RU" dirty="0">
                <a:solidFill>
                  <a:srgbClr val="002060"/>
                </a:solidFill>
              </a:rPr>
              <a:t>ряд и назови свойство, по которому образованы числа:</a:t>
            </a:r>
          </a:p>
          <a:p>
            <a:pPr lvl="0"/>
            <a:r>
              <a:rPr lang="ru-RU" dirty="0">
                <a:solidFill>
                  <a:srgbClr val="0070C0"/>
                </a:solidFill>
              </a:rPr>
              <a:t>1, 3, 9, 27, … </a:t>
            </a:r>
          </a:p>
          <a:p>
            <a:pPr lvl="0"/>
            <a:r>
              <a:rPr lang="ru-RU" dirty="0">
                <a:solidFill>
                  <a:srgbClr val="0070C0"/>
                </a:solidFill>
              </a:rPr>
              <a:t>1, 3, 7, 15, … </a:t>
            </a:r>
          </a:p>
          <a:p>
            <a:pPr lvl="0"/>
            <a:r>
              <a:rPr lang="ru-RU" dirty="0">
                <a:solidFill>
                  <a:srgbClr val="0070C0"/>
                </a:solidFill>
              </a:rPr>
              <a:t>10, 10, 110, 1000,… </a:t>
            </a:r>
          </a:p>
          <a:p>
            <a:pPr lvl="0"/>
            <a:r>
              <a:rPr lang="ru-RU" dirty="0">
                <a:solidFill>
                  <a:srgbClr val="0070C0"/>
                </a:solidFill>
              </a:rPr>
              <a:t>1, 11, 101, 111,… </a:t>
            </a: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002060"/>
                </a:solidFill>
              </a:rPr>
              <a:t>Продолжи рассказ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i="1" dirty="0">
                <a:solidFill>
                  <a:srgbClr val="002060"/>
                </a:solidFill>
              </a:rPr>
              <a:t>Пошел программист на море отдохнуть, сидит на пляже скучно ему без компьютера, вдруг видит недалеко красивая женщина, тоже одна, подходит он к ней и говорит:</a:t>
            </a:r>
          </a:p>
          <a:p>
            <a:pPr>
              <a:buNone/>
            </a:pPr>
            <a:r>
              <a:rPr lang="ru-RU" i="1" dirty="0">
                <a:solidFill>
                  <a:srgbClr val="002060"/>
                </a:solidFill>
              </a:rPr>
              <a:t>- Что же вы тут одна сидите, тут так много красивых мужчин.</a:t>
            </a:r>
          </a:p>
          <a:p>
            <a:pPr>
              <a:buNone/>
            </a:pPr>
            <a:r>
              <a:rPr lang="ru-RU" i="1" dirty="0">
                <a:solidFill>
                  <a:srgbClr val="002060"/>
                </a:solidFill>
              </a:rPr>
              <a:t>Она говорит:</a:t>
            </a:r>
          </a:p>
          <a:p>
            <a:pPr>
              <a:buNone/>
            </a:pPr>
            <a:r>
              <a:rPr lang="ru-RU" i="1" dirty="0">
                <a:solidFill>
                  <a:srgbClr val="002060"/>
                </a:solidFill>
              </a:rPr>
              <a:t>- Ну вот, ты кем работаешь?</a:t>
            </a:r>
            <a:br>
              <a:rPr lang="ru-RU" i="1" dirty="0">
                <a:solidFill>
                  <a:srgbClr val="002060"/>
                </a:solidFill>
              </a:rPr>
            </a:br>
            <a:r>
              <a:rPr lang="ru-RU" i="1" dirty="0">
                <a:solidFill>
                  <a:srgbClr val="002060"/>
                </a:solidFill>
              </a:rPr>
              <a:t>- Программистом.</a:t>
            </a:r>
            <a:br>
              <a:rPr lang="ru-RU" i="1" dirty="0">
                <a:solidFill>
                  <a:srgbClr val="002060"/>
                </a:solidFill>
              </a:rPr>
            </a:br>
            <a:r>
              <a:rPr lang="ru-RU" i="1" dirty="0">
                <a:solidFill>
                  <a:srgbClr val="002060"/>
                </a:solidFill>
              </a:rPr>
              <a:t>- Вот представь себе, приходишь ты на пляж, а там от края до края компьютеры, компьютеры...</a:t>
            </a:r>
          </a:p>
          <a:p>
            <a:pPr>
              <a:buNone/>
            </a:pPr>
            <a:r>
              <a:rPr lang="ru-RU" i="1" dirty="0">
                <a:solidFill>
                  <a:srgbClr val="002060"/>
                </a:solidFill>
              </a:rPr>
              <a:t>Программист посмотрел на пляж в одну сторону, потом в другую и мечтательно: ...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Сражение капитанов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600" u="sng" dirty="0">
                <a:solidFill>
                  <a:srgbClr val="002060"/>
                </a:solidFill>
              </a:rPr>
              <a:t>Фраза из 19 символов занимает в оперативной памяти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</a:rPr>
              <a:t>а) 19 битов; б) 19 мегабайтов; в) 1 килобайт; г) 152 бита. </a:t>
            </a:r>
          </a:p>
          <a:p>
            <a:r>
              <a:rPr lang="ru-RU" sz="1600" u="sng" dirty="0" smtClean="0">
                <a:solidFill>
                  <a:srgbClr val="002060"/>
                </a:solidFill>
              </a:rPr>
              <a:t>Для </a:t>
            </a:r>
            <a:r>
              <a:rPr lang="ru-RU" sz="1600" u="sng" dirty="0">
                <a:solidFill>
                  <a:srgbClr val="002060"/>
                </a:solidFill>
              </a:rPr>
              <a:t>хранения какого объекта потребуется наибольший объем памяти?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</a:rPr>
              <a:t>а) </a:t>
            </a:r>
            <a:r>
              <a:rPr lang="ru-RU" sz="1600" dirty="0" smtClean="0">
                <a:solidFill>
                  <a:srgbClr val="002060"/>
                </a:solidFill>
              </a:rPr>
              <a:t>слово </a:t>
            </a:r>
            <a:r>
              <a:rPr lang="ru-RU" sz="1600" dirty="0">
                <a:solidFill>
                  <a:srgbClr val="002060"/>
                </a:solidFill>
              </a:rPr>
              <a:t>"укроп"; б) число 22;в) слово "десять"; г) число 777. </a:t>
            </a:r>
          </a:p>
          <a:p>
            <a:r>
              <a:rPr lang="ru-RU" sz="1600" u="sng" dirty="0" smtClean="0">
                <a:solidFill>
                  <a:srgbClr val="002060"/>
                </a:solidFill>
              </a:rPr>
              <a:t>Для </a:t>
            </a:r>
            <a:r>
              <a:rPr lang="ru-RU" sz="1600" u="sng" dirty="0" err="1">
                <a:solidFill>
                  <a:srgbClr val="002060"/>
                </a:solidFill>
              </a:rPr>
              <a:t>хpанения</a:t>
            </a:r>
            <a:r>
              <a:rPr lang="ru-RU" sz="1600" u="sng" dirty="0">
                <a:solidFill>
                  <a:srgbClr val="002060"/>
                </a:solidFill>
              </a:rPr>
              <a:t> какого объекта требуется наименьший объем памяти?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</a:rPr>
              <a:t>а) </a:t>
            </a:r>
            <a:r>
              <a:rPr lang="ru-RU" sz="1600" dirty="0" smtClean="0">
                <a:solidFill>
                  <a:srgbClr val="002060"/>
                </a:solidFill>
              </a:rPr>
              <a:t>целое </a:t>
            </a:r>
            <a:r>
              <a:rPr lang="ru-RU" sz="1600" dirty="0">
                <a:solidFill>
                  <a:srgbClr val="002060"/>
                </a:solidFill>
              </a:rPr>
              <a:t>число; б) вещественное число; в) строка символов из 10 слов; </a:t>
            </a:r>
            <a:br>
              <a:rPr lang="ru-RU" sz="1600" dirty="0">
                <a:solidFill>
                  <a:srgbClr val="002060"/>
                </a:solidFill>
              </a:rPr>
            </a:br>
            <a:r>
              <a:rPr lang="ru-RU" sz="1600" dirty="0">
                <a:solidFill>
                  <a:srgbClr val="002060"/>
                </a:solidFill>
              </a:rPr>
              <a:t>г) цвет точки черно-белого изображения. </a:t>
            </a:r>
          </a:p>
          <a:p>
            <a:r>
              <a:rPr lang="ru-RU" sz="1600" u="sng" dirty="0" smtClean="0">
                <a:solidFill>
                  <a:srgbClr val="002060"/>
                </a:solidFill>
              </a:rPr>
              <a:t>Слово </a:t>
            </a:r>
            <a:r>
              <a:rPr lang="ru-RU" sz="1600" u="sng" dirty="0">
                <a:solidFill>
                  <a:srgbClr val="002060"/>
                </a:solidFill>
              </a:rPr>
              <a:t>"логика" обозначает: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</a:rPr>
              <a:t>а) форму мышления, в которой отражаются признаки предмета; 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</a:rPr>
              <a:t>б) совокупность правил, которым подчиняется процесс мышления; 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</a:rPr>
              <a:t>в) мысль, в которой что-то утверждается или отрицается; 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</a:rPr>
              <a:t>г) прием мышления, когда из исходного знания получается новое знание. </a:t>
            </a:r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Сражение капитанов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76400"/>
            <a:ext cx="7329510" cy="4419600"/>
          </a:xfrm>
        </p:spPr>
        <p:txBody>
          <a:bodyPr>
            <a:noAutofit/>
          </a:bodyPr>
          <a:lstStyle/>
          <a:p>
            <a:pPr lvl="0"/>
            <a:r>
              <a:rPr lang="ru-RU" sz="1800" dirty="0">
                <a:solidFill>
                  <a:srgbClr val="002060"/>
                </a:solidFill>
              </a:rPr>
              <a:t>Повествовательное предложение, относительно которого можно сказать истинно оно или ложно - это ...</a:t>
            </a:r>
          </a:p>
          <a:p>
            <a:pPr>
              <a:buNone/>
            </a:pPr>
            <a:r>
              <a:rPr lang="ru-RU" sz="1800" dirty="0">
                <a:solidFill>
                  <a:srgbClr val="002060"/>
                </a:solidFill>
              </a:rPr>
              <a:t>а) высказывание; б) силлогизм; в) понятие; г) логика. </a:t>
            </a:r>
          </a:p>
          <a:p>
            <a:pPr lvl="0"/>
            <a:r>
              <a:rPr lang="ru-RU" sz="1800" dirty="0">
                <a:solidFill>
                  <a:srgbClr val="002060"/>
                </a:solidFill>
              </a:rPr>
              <a:t>Логическая операция ... истинна всегда, кроме случая, когда оба высказывания ложны:</a:t>
            </a:r>
          </a:p>
          <a:p>
            <a:pPr>
              <a:buNone/>
            </a:pPr>
            <a:r>
              <a:rPr lang="ru-RU" sz="1800" dirty="0">
                <a:solidFill>
                  <a:srgbClr val="002060"/>
                </a:solidFill>
              </a:rPr>
              <a:t>а) импликация; б) </a:t>
            </a:r>
            <a:r>
              <a:rPr lang="ru-RU" sz="1800" dirty="0" err="1">
                <a:solidFill>
                  <a:srgbClr val="002060"/>
                </a:solidFill>
              </a:rPr>
              <a:t>эквиваленция</a:t>
            </a:r>
            <a:r>
              <a:rPr lang="ru-RU" sz="1800" dirty="0">
                <a:solidFill>
                  <a:srgbClr val="002060"/>
                </a:solidFill>
              </a:rPr>
              <a:t>; в) дизъюнкция; г) конъюнкция. </a:t>
            </a:r>
          </a:p>
          <a:p>
            <a:pPr lvl="0"/>
            <a:r>
              <a:rPr lang="ru-RU" sz="1800" dirty="0">
                <a:solidFill>
                  <a:srgbClr val="002060"/>
                </a:solidFill>
              </a:rPr>
              <a:t>Точное и понятное предписание исполнителю совершить определенную последовательность действий называется ...</a:t>
            </a:r>
          </a:p>
          <a:p>
            <a:pPr>
              <a:buNone/>
            </a:pPr>
            <a:r>
              <a:rPr lang="ru-RU" sz="1800" dirty="0">
                <a:solidFill>
                  <a:srgbClr val="002060"/>
                </a:solidFill>
              </a:rPr>
              <a:t>а) программой; б) исполнителем; в) алгоритмом; г) правилом. </a:t>
            </a:r>
          </a:p>
          <a:p>
            <a:pPr lvl="0"/>
            <a:r>
              <a:rPr lang="ru-RU" sz="1800" dirty="0">
                <a:solidFill>
                  <a:srgbClr val="002060"/>
                </a:solidFill>
              </a:rPr>
              <a:t>Свойство алгоритма всегда состоять из отдельных шагов - это...</a:t>
            </a:r>
          </a:p>
          <a:p>
            <a:pPr>
              <a:buNone/>
            </a:pPr>
            <a:r>
              <a:rPr lang="ru-RU" sz="1800" dirty="0">
                <a:solidFill>
                  <a:srgbClr val="002060"/>
                </a:solidFill>
              </a:rPr>
              <a:t>а) понятность; б) однозначность; в) дискретность; г) массовость. </a:t>
            </a:r>
          </a:p>
          <a:p>
            <a:pPr>
              <a:buNone/>
            </a:pPr>
            <a:endParaRPr lang="ru-RU" sz="1800" dirty="0">
              <a:solidFill>
                <a:srgbClr val="002060"/>
              </a:solidFill>
            </a:endParaRPr>
          </a:p>
          <a:p>
            <a:endParaRPr lang="ru-RU" sz="1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Сражение капитанов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76400"/>
            <a:ext cx="7186634" cy="4419600"/>
          </a:xfrm>
        </p:spPr>
        <p:txBody>
          <a:bodyPr>
            <a:noAutofit/>
          </a:bodyPr>
          <a:lstStyle/>
          <a:p>
            <a:pPr lvl="0"/>
            <a:r>
              <a:rPr lang="ru-RU" sz="1600" dirty="0">
                <a:solidFill>
                  <a:srgbClr val="002060"/>
                </a:solidFill>
              </a:rPr>
              <a:t>Наглядное графическое изображение алгоритма - это ...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</a:rPr>
              <a:t>а) блок-схема; б) запись на естественном языке; в) алгоритмический язык; г) рисунок. </a:t>
            </a:r>
          </a:p>
          <a:p>
            <a:pPr lvl="0"/>
            <a:r>
              <a:rPr lang="ru-RU" sz="1600" dirty="0" smtClean="0">
                <a:solidFill>
                  <a:srgbClr val="002060"/>
                </a:solidFill>
              </a:rPr>
              <a:t>Как </a:t>
            </a:r>
            <a:r>
              <a:rPr lang="ru-RU" sz="1600" dirty="0">
                <a:solidFill>
                  <a:srgbClr val="002060"/>
                </a:solidFill>
              </a:rPr>
              <a:t>называется этап решения задачи на ЭВМ, который следует после постановки задачи?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</a:rPr>
              <a:t>а) конструирование алгоритма; б) математическая модель; в) перевод алгоритма в программу; г) компьютерный эксперимент. </a:t>
            </a:r>
          </a:p>
          <a:p>
            <a:pPr lvl="0"/>
            <a:r>
              <a:rPr lang="ru-RU" sz="1600" dirty="0" smtClean="0">
                <a:solidFill>
                  <a:srgbClr val="002060"/>
                </a:solidFill>
              </a:rPr>
              <a:t>Как </a:t>
            </a:r>
            <a:r>
              <a:rPr lang="ru-RU" sz="1600" dirty="0">
                <a:solidFill>
                  <a:srgbClr val="002060"/>
                </a:solidFill>
              </a:rPr>
              <a:t>называется составная команда, у которой та или иная серия команд выполняется после проверки условия?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</a:rPr>
              <a:t>а) команда повторения; б) простая команда; в) команда ветвления; </a:t>
            </a:r>
            <a:br>
              <a:rPr lang="ru-RU" sz="1600" dirty="0">
                <a:solidFill>
                  <a:srgbClr val="002060"/>
                </a:solidFill>
              </a:rPr>
            </a:br>
            <a:r>
              <a:rPr lang="ru-RU" sz="1600" dirty="0">
                <a:solidFill>
                  <a:srgbClr val="002060"/>
                </a:solidFill>
              </a:rPr>
              <a:t>г) циклическая команда. </a:t>
            </a:r>
          </a:p>
          <a:p>
            <a:pPr lvl="0"/>
            <a:r>
              <a:rPr lang="ru-RU" sz="1600" dirty="0" smtClean="0">
                <a:solidFill>
                  <a:srgbClr val="002060"/>
                </a:solidFill>
              </a:rPr>
              <a:t>Ваня </a:t>
            </a:r>
            <a:r>
              <a:rPr lang="ru-RU" sz="1600" dirty="0">
                <a:solidFill>
                  <a:srgbClr val="002060"/>
                </a:solidFill>
              </a:rPr>
              <a:t>учится в I классе и хорошо знает таблицу умножения, но не знает английский язык. Какие сообщения могут быть информативны для Вани?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</a:rPr>
              <a:t>а) 2*8=16. б) </a:t>
            </a:r>
            <a:r>
              <a:rPr lang="en-US" sz="1600" dirty="0">
                <a:solidFill>
                  <a:srgbClr val="002060"/>
                </a:solidFill>
              </a:rPr>
              <a:t>My friend is schoolboy</a:t>
            </a:r>
            <a:r>
              <a:rPr lang="ru-RU" sz="1600" dirty="0">
                <a:solidFill>
                  <a:srgbClr val="002060"/>
                </a:solidFill>
              </a:rPr>
              <a:t>. в) Ваня учится в школе. г) В английском алфавите 26 букв. </a:t>
            </a:r>
          </a:p>
          <a:p>
            <a:pPr>
              <a:buNone/>
            </a:pPr>
            <a:endParaRPr lang="ru-RU" sz="1600" dirty="0">
              <a:solidFill>
                <a:srgbClr val="002060"/>
              </a:solidFill>
            </a:endParaRPr>
          </a:p>
          <a:p>
            <a:endParaRPr lang="ru-RU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Сражение капитанов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1600" dirty="0">
                <a:solidFill>
                  <a:srgbClr val="002060"/>
                </a:solidFill>
              </a:rPr>
              <a:t>В корзине лежат 16 шаров. Все шары разного цвета. Сколько информации несет сообщение о том, что из корзины достали красный шар?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</a:rPr>
              <a:t>а) 16 битов; б) 8 битов; в) 4 байта; г) 4 бита; </a:t>
            </a:r>
          </a:p>
          <a:p>
            <a:pPr lvl="0"/>
            <a:r>
              <a:rPr lang="ru-RU" sz="1600" dirty="0" smtClean="0">
                <a:solidFill>
                  <a:srgbClr val="002060"/>
                </a:solidFill>
              </a:rPr>
              <a:t>Информационное </a:t>
            </a:r>
            <a:r>
              <a:rPr lang="ru-RU" sz="1600" dirty="0">
                <a:solidFill>
                  <a:srgbClr val="002060"/>
                </a:solidFill>
              </a:rPr>
              <a:t>сообщение имеет объем 12288 бит, что равно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</a:rPr>
              <a:t>а) 1536 Кбайт; б) 1,5 Мбайт; в) 1,536 Кбайт; г) 1,5 </a:t>
            </a:r>
            <a:r>
              <a:rPr lang="ru-RU" sz="1600" dirty="0" smtClean="0">
                <a:solidFill>
                  <a:srgbClr val="002060"/>
                </a:solidFill>
              </a:rPr>
              <a:t>Кбайт</a:t>
            </a:r>
            <a:endParaRPr lang="ru-RU" sz="1600" dirty="0">
              <a:solidFill>
                <a:srgbClr val="002060"/>
              </a:solidFill>
            </a:endParaRPr>
          </a:p>
          <a:p>
            <a:pPr lvl="0"/>
            <a:r>
              <a:rPr lang="ru-RU" sz="1600" dirty="0">
                <a:solidFill>
                  <a:srgbClr val="002060"/>
                </a:solidFill>
              </a:rPr>
              <a:t>Модем обеспечивает подключение к телефонной сети: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</a:rPr>
              <a:t>а) принтера; б) сканера; в) компьютера; г) факса. </a:t>
            </a:r>
          </a:p>
          <a:p>
            <a:r>
              <a:rPr lang="ru-RU" sz="1600" dirty="0">
                <a:solidFill>
                  <a:srgbClr val="002060"/>
                </a:solidFill>
              </a:rPr>
              <a:t>Назовите первую ЭВМ: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</a:rPr>
              <a:t>а) ЮНИВАК; б) Машина Паскаля; в) Машина Лейбница; г) ЭНИАК; 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Назовите </a:t>
            </a:r>
            <a:r>
              <a:rPr lang="ru-RU" sz="1600" dirty="0">
                <a:solidFill>
                  <a:srgbClr val="002060"/>
                </a:solidFill>
              </a:rPr>
              <a:t>устройство, положившее начало 3-му поколению ЭВМ?</a:t>
            </a:r>
          </a:p>
          <a:p>
            <a:pPr>
              <a:buNone/>
            </a:pPr>
            <a:r>
              <a:rPr lang="ru-RU" sz="1600" dirty="0">
                <a:solidFill>
                  <a:srgbClr val="002060"/>
                </a:solidFill>
              </a:rPr>
              <a:t>а) электронная лампа; б) транзистор; в) датчик; г) интегральная схема;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mputer_era">
  <a:themeElements>
    <a:clrScheme name="financial_statu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inancial_status">
      <a:majorFont>
        <a:latin typeface="Eras Bold ITC"/>
        <a:ea typeface=""/>
        <a:cs typeface=""/>
      </a:majorFont>
      <a:minorFont>
        <a:latin typeface="Eras Bold IT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ncial_stat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_statu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_statu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_statu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_statu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ncial_statu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ncial_statu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TS010336785</Template>
  <TotalTime>37</TotalTime>
  <Words>591</Words>
  <Application>Microsoft Office PowerPoint</Application>
  <PresentationFormat>Экран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computer_era</vt:lpstr>
      <vt:lpstr>Слайд 1</vt:lpstr>
      <vt:lpstr>Представление  команд. </vt:lpstr>
      <vt:lpstr>Разминка.</vt:lpstr>
      <vt:lpstr>Всё есть число</vt:lpstr>
      <vt:lpstr>Продолжи рассказ</vt:lpstr>
      <vt:lpstr>Сражение капитанов</vt:lpstr>
      <vt:lpstr>Сражение капитанов</vt:lpstr>
      <vt:lpstr>Сражение капитанов</vt:lpstr>
      <vt:lpstr>Сражение капитанов</vt:lpstr>
      <vt:lpstr>Разгадай ребус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</cp:revision>
  <dcterms:created xsi:type="dcterms:W3CDTF">2013-02-25T21:06:48Z</dcterms:created>
  <dcterms:modified xsi:type="dcterms:W3CDTF">2013-02-25T21:44:30Z</dcterms:modified>
</cp:coreProperties>
</file>