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77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7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796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84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6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19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9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52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29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01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40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8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4A65BC89-B880-456E-9D10-60BF47E6AE8C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C99A642A-A244-4A0C-B437-E58A24AA6F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i="1" dirty="0" smtClean="0"/>
              <a:t>    </a:t>
            </a:r>
            <a:r>
              <a:rPr lang="ru-RU" sz="3600" b="1" i="1" dirty="0" smtClean="0">
                <a:solidFill>
                  <a:srgbClr val="0070C0"/>
                </a:solidFill>
              </a:rPr>
              <a:t>Царица </a:t>
            </a:r>
            <a:r>
              <a:rPr lang="ru-RU" sz="3600" b="1" i="1" dirty="0">
                <a:solidFill>
                  <a:srgbClr val="0070C0"/>
                </a:solidFill>
              </a:rPr>
              <a:t>наук – математика.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Но выросла рядом принцесса –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Прекраснейшая Информатика,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Дочь мысли людской и прогресса.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Сегодня без этой науки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Представить наш мир невозможно.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Она нас спасает от скуки.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Она наш помощник надежный.</a:t>
            </a:r>
            <a:endParaRPr lang="ru-RU" sz="3600" b="1" dirty="0">
              <a:solidFill>
                <a:srgbClr val="0070C0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Разгадай ребус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&amp;Rcy;&amp;iecy;&amp;bcy;&amp;ucy;&amp;scy;&amp;ycy;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1571612"/>
            <a:ext cx="671517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6324600" cy="9144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Представление  команд</a:t>
            </a:r>
            <a:r>
              <a:rPr lang="ru-RU" sz="4400" i="1" dirty="0" smtClean="0">
                <a:solidFill>
                  <a:srgbClr val="0070C0"/>
                </a:solidFill>
              </a:rPr>
              <a:t>. 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6324600" cy="914400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Разминка.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6324600" cy="4419600"/>
          </a:xfrm>
        </p:spPr>
        <p:txBody>
          <a:bodyPr>
            <a:noAutofit/>
          </a:bodyPr>
          <a:lstStyle/>
          <a:p>
            <a:pPr lvl="0"/>
            <a:r>
              <a:rPr lang="ru-RU" sz="2000" b="1" dirty="0">
                <a:solidFill>
                  <a:srgbClr val="0070C0"/>
                </a:solidFill>
              </a:rPr>
              <a:t>Программист попал в армию. Какой вопрос он задаст офицеру на команду "По порядку номеров рассчитайся". 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</a:rPr>
              <a:t>О какой компьютерной программе идет речь в песне: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Он мне дорог с давних лет,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И его милее нет,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Этих окон негасимый свет</a:t>
            </a:r>
            <a:r>
              <a:rPr lang="ru-RU" sz="2000" b="1" dirty="0" smtClean="0">
                <a:solidFill>
                  <a:srgbClr val="0070C0"/>
                </a:solidFill>
              </a:rPr>
              <a:t>.</a:t>
            </a:r>
            <a:endParaRPr lang="ru-RU" sz="2000" b="1" dirty="0">
              <a:solidFill>
                <a:srgbClr val="0070C0"/>
              </a:solidFill>
            </a:endParaRPr>
          </a:p>
          <a:p>
            <a:pPr lvl="0"/>
            <a:r>
              <a:rPr lang="ru-RU" sz="2000" b="1" dirty="0">
                <a:solidFill>
                  <a:srgbClr val="0070C0"/>
                </a:solidFill>
              </a:rPr>
              <a:t>Какая связь между городом в Англии, ружьем калибра 30х30 и одним из элементов компьютера? 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</a:rPr>
              <a:t>Почему на компьютерном жаргоне процессор называется камнем? 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</a:rPr>
              <a:t>Что общего между папирусом, берестяной грамотой, книгой и дискетой? 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</a:rPr>
              <a:t>А всё-таки: в какой системе счисления лучше получать стипендию? </a:t>
            </a:r>
          </a:p>
          <a:p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solidFill>
                  <a:srgbClr val="0070C0"/>
                </a:solidFill>
              </a:rPr>
              <a:t>Всё есть число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</a:rPr>
              <a:t>Продолжи </a:t>
            </a:r>
            <a:r>
              <a:rPr lang="ru-RU" dirty="0">
                <a:solidFill>
                  <a:srgbClr val="002060"/>
                </a:solidFill>
              </a:rPr>
              <a:t>ряд и назови свойство, по которому образованы числа: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1, 3, 9, 27, … 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1, 3, 7, 15, … 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10, 10, 110, 1000,… 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1, 11, 101, 111,…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Продолжи рассказ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Пошел программист на море отдохнуть, сидит на пляже скучно ему без компьютера, вдруг видит недалеко красивая женщина, тоже одна, подходит он к ней и говорит:</a:t>
            </a:r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- Что же вы тут одна сидите, тут так много красивых мужчин.</a:t>
            </a:r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Она говорит:</a:t>
            </a:r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- Ну вот, ты кем работаешь?</a:t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- Программистом.</a:t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- Вот представь себе, приходишь ты на пляж, а там от края до края компьютеры, компьютеры...</a:t>
            </a:r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Программист посмотрел на пляж в одну сторону, потом в другую и мечтательно: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Сражение капитанов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u="sng" dirty="0">
                <a:solidFill>
                  <a:srgbClr val="002060"/>
                </a:solidFill>
              </a:rPr>
              <a:t>Фраза из 19 символов занимает в оперативной памяти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19 битов; б) 19 мегабайтов; в) 1 килобайт; г) 152 бита. </a:t>
            </a:r>
          </a:p>
          <a:p>
            <a:r>
              <a:rPr lang="ru-RU" sz="1600" u="sng" dirty="0" smtClean="0">
                <a:solidFill>
                  <a:srgbClr val="002060"/>
                </a:solidFill>
              </a:rPr>
              <a:t>Для </a:t>
            </a:r>
            <a:r>
              <a:rPr lang="ru-RU" sz="1600" u="sng" dirty="0">
                <a:solidFill>
                  <a:srgbClr val="002060"/>
                </a:solidFill>
              </a:rPr>
              <a:t>хранения какого объекта потребуется наибольший объем памяти?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</a:t>
            </a:r>
            <a:r>
              <a:rPr lang="ru-RU" sz="1600" dirty="0" smtClean="0">
                <a:solidFill>
                  <a:srgbClr val="002060"/>
                </a:solidFill>
              </a:rPr>
              <a:t>слово </a:t>
            </a:r>
            <a:r>
              <a:rPr lang="ru-RU" sz="1600" dirty="0">
                <a:solidFill>
                  <a:srgbClr val="002060"/>
                </a:solidFill>
              </a:rPr>
              <a:t>"укроп"; б) число 22;в) слово "десять"; г) число 777. </a:t>
            </a:r>
          </a:p>
          <a:p>
            <a:r>
              <a:rPr lang="ru-RU" sz="1600" u="sng" dirty="0" smtClean="0">
                <a:solidFill>
                  <a:srgbClr val="002060"/>
                </a:solidFill>
              </a:rPr>
              <a:t>Для </a:t>
            </a:r>
            <a:r>
              <a:rPr lang="ru-RU" sz="1600" u="sng" dirty="0" err="1">
                <a:solidFill>
                  <a:srgbClr val="002060"/>
                </a:solidFill>
              </a:rPr>
              <a:t>хpанения</a:t>
            </a:r>
            <a:r>
              <a:rPr lang="ru-RU" sz="1600" u="sng" dirty="0">
                <a:solidFill>
                  <a:srgbClr val="002060"/>
                </a:solidFill>
              </a:rPr>
              <a:t> какого объекта требуется наименьший объем памяти?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</a:t>
            </a:r>
            <a:r>
              <a:rPr lang="ru-RU" sz="1600" dirty="0" smtClean="0">
                <a:solidFill>
                  <a:srgbClr val="002060"/>
                </a:solidFill>
              </a:rPr>
              <a:t>целое </a:t>
            </a:r>
            <a:r>
              <a:rPr lang="ru-RU" sz="1600" dirty="0">
                <a:solidFill>
                  <a:srgbClr val="002060"/>
                </a:solidFill>
              </a:rPr>
              <a:t>число; б) вещественное число; в) строка символов из 10 слов; 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г) цвет точки черно-белого изображения. </a:t>
            </a:r>
          </a:p>
          <a:p>
            <a:r>
              <a:rPr lang="ru-RU" sz="1600" u="sng" dirty="0" smtClean="0">
                <a:solidFill>
                  <a:srgbClr val="002060"/>
                </a:solidFill>
              </a:rPr>
              <a:t>Слово </a:t>
            </a:r>
            <a:r>
              <a:rPr lang="ru-RU" sz="1600" u="sng" dirty="0">
                <a:solidFill>
                  <a:srgbClr val="002060"/>
                </a:solidFill>
              </a:rPr>
              <a:t>"логика" обозначает: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форму мышления, в которой отражаются признаки предмета; 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б) совокупность правил, которым подчиняется процесс мышления; 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в) мысль, в которой что-то утверждается или отрицается; 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г) прием мышления, когда из исходного знания получается новое знание.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Сражение капитанов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7329510" cy="4419600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solidFill>
                  <a:srgbClr val="002060"/>
                </a:solidFill>
              </a:rPr>
              <a:t>Повествовательное предложение, относительно которого можно сказать истинно оно или ложно - это ...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</a:rPr>
              <a:t>а) высказывание; б) силлогизм; в) понятие; г) логика.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Логическая операция ... истинна всегда, кроме случая, когда оба высказывания ложны: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</a:rPr>
              <a:t>а) импликация; б) </a:t>
            </a:r>
            <a:r>
              <a:rPr lang="ru-RU" sz="1800" dirty="0" err="1">
                <a:solidFill>
                  <a:srgbClr val="002060"/>
                </a:solidFill>
              </a:rPr>
              <a:t>эквиваленция</a:t>
            </a:r>
            <a:r>
              <a:rPr lang="ru-RU" sz="1800" dirty="0">
                <a:solidFill>
                  <a:srgbClr val="002060"/>
                </a:solidFill>
              </a:rPr>
              <a:t>; в) дизъюнкция; г) конъюнкция.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Точное и понятное предписание исполнителю совершить определенную последовательность действий называется ...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</a:rPr>
              <a:t>а) программой; б) исполнителем; в) алгоритмом; г) правилом.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Свойство алгоритма всегда состоять из отдельных шагов - это...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</a:rPr>
              <a:t>а) понятность; б) однозначность; в) дискретность; г) массовость. </a:t>
            </a: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Сражение капитанов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7186634" cy="4419600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solidFill>
                  <a:srgbClr val="002060"/>
                </a:solidFill>
              </a:rPr>
              <a:t>Наглядное графическое изображение алгоритма - это ...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блок-схема; б) запись на естественном языке; в) алгоритмический язык; г) рисунок. </a:t>
            </a:r>
          </a:p>
          <a:p>
            <a:pPr lvl="0"/>
            <a:r>
              <a:rPr lang="ru-RU" sz="1600" dirty="0" smtClean="0">
                <a:solidFill>
                  <a:srgbClr val="002060"/>
                </a:solidFill>
              </a:rPr>
              <a:t>Как </a:t>
            </a:r>
            <a:r>
              <a:rPr lang="ru-RU" sz="1600" dirty="0">
                <a:solidFill>
                  <a:srgbClr val="002060"/>
                </a:solidFill>
              </a:rPr>
              <a:t>называется этап решения задачи на ЭВМ, который следует после постановки задачи?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конструирование алгоритма; б) математическая модель; в) перевод алгоритма в программу; г) компьютерный эксперимент. </a:t>
            </a:r>
          </a:p>
          <a:p>
            <a:pPr lvl="0"/>
            <a:r>
              <a:rPr lang="ru-RU" sz="1600" dirty="0" smtClean="0">
                <a:solidFill>
                  <a:srgbClr val="002060"/>
                </a:solidFill>
              </a:rPr>
              <a:t>Как </a:t>
            </a:r>
            <a:r>
              <a:rPr lang="ru-RU" sz="1600" dirty="0">
                <a:solidFill>
                  <a:srgbClr val="002060"/>
                </a:solidFill>
              </a:rPr>
              <a:t>называется составная команда, у которой та или иная серия команд выполняется после проверки условия?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команда повторения; б) простая команда; в) команда ветвления; 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г) циклическая команда. </a:t>
            </a:r>
          </a:p>
          <a:p>
            <a:pPr lvl="0"/>
            <a:r>
              <a:rPr lang="ru-RU" sz="1600" dirty="0" smtClean="0">
                <a:solidFill>
                  <a:srgbClr val="002060"/>
                </a:solidFill>
              </a:rPr>
              <a:t>Ваня </a:t>
            </a:r>
            <a:r>
              <a:rPr lang="ru-RU" sz="1600" dirty="0">
                <a:solidFill>
                  <a:srgbClr val="002060"/>
                </a:solidFill>
              </a:rPr>
              <a:t>учится в I классе и хорошо знает таблицу умножения, но не знает английский язык. Какие сообщения могут быть информативны для Вани?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2*8=16. б) </a:t>
            </a:r>
            <a:r>
              <a:rPr lang="en-US" sz="1600" dirty="0">
                <a:solidFill>
                  <a:srgbClr val="002060"/>
                </a:solidFill>
              </a:rPr>
              <a:t>My friend is schoolboy</a:t>
            </a:r>
            <a:r>
              <a:rPr lang="ru-RU" sz="1600" dirty="0">
                <a:solidFill>
                  <a:srgbClr val="002060"/>
                </a:solidFill>
              </a:rPr>
              <a:t>. в) Ваня учится в школе. г) В английском алфавите 26 букв. </a:t>
            </a:r>
          </a:p>
          <a:p>
            <a:pPr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Сражение капитанов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600" dirty="0">
                <a:solidFill>
                  <a:srgbClr val="002060"/>
                </a:solidFill>
              </a:rPr>
              <a:t>В корзине лежат 16 шаров. Все шары разного цвета. Сколько информации несет сообщение о том, что из корзины достали красный шар?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16 битов; б) 8 битов; в) 4 байта; г) 4 бита; </a:t>
            </a:r>
          </a:p>
          <a:p>
            <a:pPr lvl="0"/>
            <a:r>
              <a:rPr lang="ru-RU" sz="1600" dirty="0" smtClean="0">
                <a:solidFill>
                  <a:srgbClr val="002060"/>
                </a:solidFill>
              </a:rPr>
              <a:t>Информационное </a:t>
            </a:r>
            <a:r>
              <a:rPr lang="ru-RU" sz="1600" dirty="0">
                <a:solidFill>
                  <a:srgbClr val="002060"/>
                </a:solidFill>
              </a:rPr>
              <a:t>сообщение имеет объем 12288 бит, что равно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1536 Кбайт; б) 1,5 Мбайт; в) 1,536 Кбайт; г) 1,5 </a:t>
            </a:r>
            <a:r>
              <a:rPr lang="ru-RU" sz="1600" dirty="0" smtClean="0">
                <a:solidFill>
                  <a:srgbClr val="002060"/>
                </a:solidFill>
              </a:rPr>
              <a:t>Кбайт</a:t>
            </a:r>
            <a:endParaRPr lang="ru-RU" sz="1600" dirty="0">
              <a:solidFill>
                <a:srgbClr val="002060"/>
              </a:solidFill>
            </a:endParaRP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Модем обеспечивает подключение к телефонной сети: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принтера; б) сканера; в) компьютера; г) факса.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Назовите первую ЭВМ: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ЮНИВАК; б) Машина Паскаля; в) Машина Лейбница; г) ЭНИАК;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Назовите </a:t>
            </a:r>
            <a:r>
              <a:rPr lang="ru-RU" sz="1600" dirty="0">
                <a:solidFill>
                  <a:srgbClr val="002060"/>
                </a:solidFill>
              </a:rPr>
              <a:t>устройство, положившее начало 3-му поколению ЭВМ?</a:t>
            </a:r>
          </a:p>
          <a:p>
            <a:pPr>
              <a:buNone/>
            </a:pPr>
            <a:r>
              <a:rPr lang="ru-RU" sz="1600" dirty="0">
                <a:solidFill>
                  <a:srgbClr val="002060"/>
                </a:solidFill>
              </a:rPr>
              <a:t>а) электронная лампа; б) транзистор; в) датчик; г) интегральная схема;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uter_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TS010336785</Template>
  <TotalTime>37</TotalTime>
  <Words>591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computer_era</vt:lpstr>
      <vt:lpstr>Слайд 1</vt:lpstr>
      <vt:lpstr>Представление  команд. </vt:lpstr>
      <vt:lpstr>Разминка.</vt:lpstr>
      <vt:lpstr>Всё есть число</vt:lpstr>
      <vt:lpstr>Продолжи рассказ</vt:lpstr>
      <vt:lpstr>Сражение капитанов</vt:lpstr>
      <vt:lpstr>Сражение капитанов</vt:lpstr>
      <vt:lpstr>Сражение капитанов</vt:lpstr>
      <vt:lpstr>Сражение капитанов</vt:lpstr>
      <vt:lpstr>Разгадай ребус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2013-02-25T21:06:48Z</dcterms:created>
  <dcterms:modified xsi:type="dcterms:W3CDTF">2013-02-25T21:44:30Z</dcterms:modified>
</cp:coreProperties>
</file>