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FFFF"/>
    <a:srgbClr val="0F1EAF"/>
    <a:srgbClr val="99CC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599" autoAdjust="0"/>
  </p:normalViewPr>
  <p:slideViewPr>
    <p:cSldViewPr>
      <p:cViewPr varScale="1">
        <p:scale>
          <a:sx n="53" d="100"/>
          <a:sy n="53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700" baseline="0"/>
            </a:pPr>
            <a:r>
              <a:rPr lang="ru-RU" sz="1700" baseline="0" dirty="0" smtClean="0"/>
              <a:t>Динамика национального состава в % </a:t>
            </a:r>
            <a:endParaRPr lang="ru-RU" sz="1700" baseline="0" dirty="0"/>
          </a:p>
        </c:rich>
      </c:tx>
      <c:layout>
        <c:manualLayout>
          <c:xMode val="edge"/>
          <c:yMode val="edge"/>
          <c:x val="0.19535532583011991"/>
          <c:y val="1.79358602339853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872645815109715E-2"/>
          <c:y val="0.13015455909795332"/>
          <c:w val="0.62199632049501763"/>
          <c:h val="0.65065840142055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в 1979г.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Адыгейцы</c:v>
                </c:pt>
                <c:pt idx="2">
                  <c:v>Армяне</c:v>
                </c:pt>
                <c:pt idx="3">
                  <c:v>Украинцы</c:v>
                </c:pt>
                <c:pt idx="4">
                  <c:v>Курды</c:v>
                </c:pt>
                <c:pt idx="5">
                  <c:v>Черкесы</c:v>
                </c:pt>
                <c:pt idx="6">
                  <c:v>Татары</c:v>
                </c:pt>
                <c:pt idx="7">
                  <c:v>Цыгане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70.599999999999994</c:v>
                </c:pt>
                <c:pt idx="1">
                  <c:v>21.4</c:v>
                </c:pt>
                <c:pt idx="2">
                  <c:v>1.6</c:v>
                </c:pt>
                <c:pt idx="3">
                  <c:v>3</c:v>
                </c:pt>
                <c:pt idx="6">
                  <c:v>0.4</c:v>
                </c:pt>
                <c:pt idx="7">
                  <c:v>0.15000000000000013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в 2002г.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Адыгейцы</c:v>
                </c:pt>
                <c:pt idx="2">
                  <c:v>Армяне</c:v>
                </c:pt>
                <c:pt idx="3">
                  <c:v>Украинцы</c:v>
                </c:pt>
                <c:pt idx="4">
                  <c:v>Курды</c:v>
                </c:pt>
                <c:pt idx="5">
                  <c:v>Черкесы</c:v>
                </c:pt>
                <c:pt idx="6">
                  <c:v>Татары</c:v>
                </c:pt>
                <c:pt idx="7">
                  <c:v>Цыгане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64.5</c:v>
                </c:pt>
                <c:pt idx="1">
                  <c:v>24.2</c:v>
                </c:pt>
                <c:pt idx="2">
                  <c:v>3.4</c:v>
                </c:pt>
                <c:pt idx="3">
                  <c:v>2</c:v>
                </c:pt>
                <c:pt idx="4">
                  <c:v>0.8</c:v>
                </c:pt>
                <c:pt idx="6">
                  <c:v>0.60000000000000053</c:v>
                </c:pt>
                <c:pt idx="7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в 2010г.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Русские</c:v>
                </c:pt>
                <c:pt idx="1">
                  <c:v>Адыгейцы</c:v>
                </c:pt>
                <c:pt idx="2">
                  <c:v>Армяне</c:v>
                </c:pt>
                <c:pt idx="3">
                  <c:v>Украинцы</c:v>
                </c:pt>
                <c:pt idx="4">
                  <c:v>Курды</c:v>
                </c:pt>
                <c:pt idx="5">
                  <c:v>Черкесы</c:v>
                </c:pt>
                <c:pt idx="6">
                  <c:v>Татары</c:v>
                </c:pt>
                <c:pt idx="7">
                  <c:v>Цыгане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63.6</c:v>
                </c:pt>
                <c:pt idx="1">
                  <c:v>25.2</c:v>
                </c:pt>
                <c:pt idx="2">
                  <c:v>3.7</c:v>
                </c:pt>
                <c:pt idx="3">
                  <c:v>1.4</c:v>
                </c:pt>
                <c:pt idx="4">
                  <c:v>1.1000000000000001</c:v>
                </c:pt>
                <c:pt idx="5">
                  <c:v>0.60000000000000053</c:v>
                </c:pt>
                <c:pt idx="6">
                  <c:v>0.60000000000000053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38848"/>
        <c:axId val="63440384"/>
      </c:barChart>
      <c:catAx>
        <c:axId val="63438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3440384"/>
        <c:crosses val="autoZero"/>
        <c:auto val="1"/>
        <c:lblAlgn val="ctr"/>
        <c:lblOffset val="100"/>
        <c:noMultiLvlLbl val="0"/>
      </c:catAx>
      <c:valAx>
        <c:axId val="63440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34388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0203507026578882"/>
          <c:y val="0.35887231927149377"/>
          <c:w val="0.28489916340515481"/>
          <c:h val="0.25031446600095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1C38EA-FFFF-43B2-8F6E-F882691C5F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E3371-B1AC-4F4F-9F7F-D50DA3E984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512763"/>
            <a:ext cx="1943100" cy="5843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6900" cy="5843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A6610-8952-4D03-A5F3-C5160D12FB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A25C4-1439-4553-96EC-A22E61909C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C98768-A71C-4884-9B23-BA868B9397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78435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C1B719-6D64-4011-9996-BC8720CFE79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AE5172-FF0A-49EF-A41A-19C90E96B2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A22FF7-1A73-4B4B-B17E-5F2E98DA52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BE4D7-46DA-47A9-9A24-EDC7E75F23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55B6A3-6681-4DE2-944F-B6DDAEDD097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16C49-5F71-4F1C-9DDD-ADD0D5F4362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1EAF">
                <a:gamma/>
                <a:shade val="11373"/>
                <a:invGamma/>
              </a:srgbClr>
            </a:gs>
            <a:gs pos="50000">
              <a:srgbClr val="0F1EAF"/>
            </a:gs>
            <a:gs pos="100000">
              <a:srgbClr val="0F1EAF">
                <a:gamma/>
                <a:shade val="1137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066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Дата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9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anchor="b"/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9C9B1A-0726-40C7-A5CC-B2A09B70197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Trebuchet MS" pitchFamily="34" charset="0"/>
        </a:defRPr>
      </a:lvl9pPr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>
          <a:solidFill>
            <a:schemeClr val="tx1"/>
          </a:solidFill>
          <a:latin typeface="+mn-lt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>
          <a:solidFill>
            <a:schemeClr val="tx1"/>
          </a:solidFill>
          <a:latin typeface="+mn-lt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9383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3955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8527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3099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96137" y="5517232"/>
            <a:ext cx="19478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100" b="1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771800" y="692696"/>
            <a:ext cx="3494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Республика Адыгея</a:t>
            </a:r>
            <a:endParaRPr lang="ru-RU" sz="20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J:\adyg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59149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Растительный мир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Леса занимают около 40% </a:t>
            </a:r>
            <a:r>
              <a:rPr lang="en-US" dirty="0" smtClean="0"/>
              <a:t>(</a:t>
            </a:r>
            <a:r>
              <a:rPr lang="ru-RU" dirty="0" smtClean="0"/>
              <a:t>285,7 тыс. га</a:t>
            </a:r>
            <a:r>
              <a:rPr lang="en-US" dirty="0" smtClean="0"/>
              <a:t>)</a:t>
            </a:r>
            <a:r>
              <a:rPr lang="ru-RU" dirty="0" smtClean="0"/>
              <a:t> территории, главным образом в горной части. Преобладают дуб, бук, граб, клён, ясень и другие широколиственные породы с обилием подлеска. Много дикорастущих плодово-ягодных деревьев.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Растительный мир Республики Адыгея чрезвычайно разнообразен и уникален: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Видовой состав растительности Адыгеи насчитывает около 2000 видов высших растений.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502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Суммарные запасы лесонасаждений Адыгеи оцениваются в 50 млн. м3.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45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Природные охраняемые территории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Особо охраняемые природные территории (ООПТ) Адыгеи – это объекты общенационального достояния, имеющие особое природоохранное, научное, культурное, эстетическое, рекреационное и оздоровительное значение.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Кавказский государственный природный биосферный заповедник (Площадь заповедника 281,6 тыс. га.)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129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Охотничий видовой заказник «Шовгеновский»</a:t>
            </a:r>
          </a:p>
          <a:p>
            <a:r>
              <a:rPr lang="ru-RU" dirty="0" smtClean="0"/>
              <a:t>(площадь 27,5 тыс. га)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050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Комплексный охотничий заказник «</a:t>
            </a:r>
            <a:r>
              <a:rPr lang="ru-RU" dirty="0" err="1" smtClean="0"/>
              <a:t>Даховский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(площадь 23 тыс. га)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9715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Природный парк «Большой </a:t>
            </a:r>
            <a:r>
              <a:rPr lang="ru-RU" dirty="0" err="1" smtClean="0"/>
              <a:t>Тхач</a:t>
            </a:r>
            <a:r>
              <a:rPr lang="ru-RU" dirty="0" smtClean="0"/>
              <a:t>»</a:t>
            </a:r>
          </a:p>
          <a:p>
            <a:r>
              <a:rPr lang="ru-RU" dirty="0" smtClean="0"/>
              <a:t>(площадь 3700 га)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Население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072" y="98072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Население : 442,7 тыс. чел., </a:t>
            </a:r>
          </a:p>
          <a:p>
            <a:r>
              <a:rPr lang="ru-RU" dirty="0" smtClean="0">
                <a:latin typeface="+mn-lt"/>
              </a:rPr>
              <a:t>Численность городского населения — 52,6 % </a:t>
            </a:r>
          </a:p>
          <a:p>
            <a:r>
              <a:rPr lang="ru-RU" dirty="0" smtClean="0">
                <a:latin typeface="+mn-lt"/>
              </a:rPr>
              <a:t>Плотность населения — 56,8 чел./км²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9592" y="2348880"/>
          <a:ext cx="777604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Общая характеристика хозяйства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Промышленность Адыгеи создана за годы Советской власти. На территории республики находилось более 80 промышленных предприятий, которые производили металлорежущие станки, машины и механизмы для лесной промышленности, электротехническое оборудование для средства связи, электроэнергию, разнообразную мебель, обувь, одежду, деловую древесину, строительные материалы, эфирные масла, пищевые продукты и другие.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На территории </a:t>
            </a:r>
            <a:r>
              <a:rPr lang="ru-RU" sz="1600" dirty="0" err="1" smtClean="0"/>
              <a:t>Теучежского</a:t>
            </a:r>
            <a:r>
              <a:rPr lang="ru-RU" sz="1600" dirty="0" smtClean="0"/>
              <a:t> района находились ряд промышленных предприятий, наиболее крупными из которых являлись Адыгейский консервный комбинат и </a:t>
            </a:r>
            <a:r>
              <a:rPr lang="ru-RU" sz="1600" dirty="0" err="1" smtClean="0"/>
              <a:t>Энемский</a:t>
            </a:r>
            <a:r>
              <a:rPr lang="ru-RU" sz="1600" dirty="0" smtClean="0"/>
              <a:t> кирпичный завод. Основные отрасли этого района -  пищевая и промышленность строительных материалов. Крупнейшими  в Красногвардейском районе являлись </a:t>
            </a:r>
            <a:r>
              <a:rPr lang="ru-RU" sz="1600" dirty="0" err="1" smtClean="0"/>
              <a:t>Хатукайский</a:t>
            </a:r>
            <a:r>
              <a:rPr lang="ru-RU" sz="1600" dirty="0" smtClean="0"/>
              <a:t> консервный завод и маслозавод в селе Красногвардейском.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г. Майкопе были сосредоточены 36 различных промышленных предприятий, из них наиболее крупными являлись: машиностроительный завод, станкостроительный завод им. Фрунзе, государственный мебельный комбинат, дубильно-экстрактовый завод "Красный Октябрь", мясокомбинат, пищекомбинат </a:t>
            </a:r>
            <a:r>
              <a:rPr lang="ru-RU" sz="1600" dirty="0" err="1" smtClean="0"/>
              <a:t>Роспотребсоюза</a:t>
            </a:r>
            <a:r>
              <a:rPr lang="ru-RU" sz="1600" dirty="0" smtClean="0"/>
              <a:t> и другие.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Georgia" pitchFamily="18" charset="0"/>
              </a:rPr>
              <a:t>Промышленность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Адыгея - индустриально-аграрная республика с экономикой смешанного типа, представленной разнообразными формами собственности. К базовым отраслям промышленности относятся машиностроительная, металлообрабатывающая, пищевая, лесная и деревообрабатывающая, топливная, электроэнергетика. В малом предпринимательстве доминируют торговля и общественное питание.</a:t>
            </a: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В отраслевой структуре промышленности первое место (более 44% валовой продукции) занимает пищевая промышленность</a:t>
            </a:r>
          </a:p>
          <a:p>
            <a:r>
              <a:rPr lang="ru-RU" sz="1600" dirty="0" smtClean="0">
                <a:latin typeface="+mn-lt"/>
              </a:rPr>
              <a:t>Самое крупное предприятие данной отрасли – Адыгейский консервный комбинат в пос. Яблоновском.</a:t>
            </a:r>
            <a:endParaRPr lang="ru-RU" sz="1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7301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Второе место (около 23% продукции) принадлежит лесной и деревообрабатывающей промышленности</a:t>
            </a:r>
          </a:p>
          <a:p>
            <a:r>
              <a:rPr lang="ru-RU" sz="1600" dirty="0" smtClean="0">
                <a:latin typeface="+mn-lt"/>
              </a:rPr>
              <a:t>Основной центр производства – Майкоп</a:t>
            </a:r>
            <a:endParaRPr lang="ru-RU" sz="16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50912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На машиностроение приходится 12,8% выпускаемой в республике продукции. Единственный центр отрасли – Майкоп.</a:t>
            </a:r>
            <a:endParaRPr lang="ru-RU" sz="1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15719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Военно-промышленное производство представлено радиопромышленностью.</a:t>
            </a:r>
            <a:endParaRPr lang="ru-RU" sz="16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8772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Электроэнергетика представлена </a:t>
            </a:r>
            <a:r>
              <a:rPr lang="ru-RU" sz="1600" dirty="0" err="1" smtClean="0">
                <a:latin typeface="+mn-lt"/>
              </a:rPr>
              <a:t>Майкопской</a:t>
            </a:r>
            <a:r>
              <a:rPr lang="ru-RU" sz="1600" dirty="0" smtClean="0">
                <a:latin typeface="+mn-lt"/>
              </a:rPr>
              <a:t> ГЭС, расположенной в черте города на реке Белая.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Сельское хозяйство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Традиционно сельскохозяйственные районы Адыгеи – </a:t>
            </a:r>
            <a:r>
              <a:rPr lang="ru-RU" dirty="0" err="1" smtClean="0">
                <a:latin typeface="+mn-lt"/>
              </a:rPr>
              <a:t>Кошехабльский</a:t>
            </a:r>
            <a:r>
              <a:rPr lang="ru-RU" dirty="0" smtClean="0">
                <a:latin typeface="+mn-lt"/>
              </a:rPr>
              <a:t>, Шовгеновский, </a:t>
            </a:r>
            <a:r>
              <a:rPr lang="ru-RU" dirty="0" err="1" smtClean="0">
                <a:latin typeface="+mn-lt"/>
              </a:rPr>
              <a:t>Теужежский</a:t>
            </a:r>
            <a:r>
              <a:rPr lang="ru-RU" dirty="0" smtClean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Майкопский</a:t>
            </a:r>
            <a:r>
              <a:rPr lang="ru-RU" dirty="0" smtClean="0">
                <a:latin typeface="+mn-lt"/>
              </a:rPr>
              <a:t>. В валовой продукции большая часть (65%) приходится на продукцию животноводства. Только в </a:t>
            </a:r>
            <a:r>
              <a:rPr lang="ru-RU" dirty="0" err="1" smtClean="0">
                <a:latin typeface="+mn-lt"/>
              </a:rPr>
              <a:t>Гиагинском</a:t>
            </a:r>
            <a:r>
              <a:rPr lang="ru-RU" dirty="0" smtClean="0">
                <a:latin typeface="+mn-lt"/>
              </a:rPr>
              <a:t> и Шовгеновском районах республики преобладает растениеводство. 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Основное направление животноводства – разведения крупного рогатого скота </a:t>
            </a:r>
            <a:r>
              <a:rPr lang="ru-RU" dirty="0" err="1" smtClean="0">
                <a:latin typeface="+mn-lt"/>
              </a:rPr>
              <a:t>мясо-молочного</a:t>
            </a:r>
            <a:r>
              <a:rPr lang="ru-RU" dirty="0" smtClean="0">
                <a:latin typeface="+mn-lt"/>
              </a:rPr>
              <a:t> направления. Значимую роль играет коневодство (разведение кабардинской породы лошадей). В пригородной зоне крупных населенных пунктов развито свиноводство и птицеводство. </a:t>
            </a:r>
          </a:p>
          <a:p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Растениеводство специализировано на выращивании зерновых (пшеница, кукуруза, ячмень) и технических (табак, подсолнечник, сахарная свекла, эфиромасличные растения и др.) культур. Стоит также отметить развитие таких отраслей как овощеводство, бахчеводство, виноградарство, плодоводство. В республике имеются посевы картофеля, хотя основная зона выращивания этой культуры находится в более северных регионах.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Транспорт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9928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Основной вид транспорта региона – автомобильный, лидирующей как в перевозке грузов, так и пассажиров. Плотность сети автодорог составляет 193 км на 1000 км2. Основной автодорожный узел – Майкоп, который связан автомобильными дорогами со всеми районными центрами республики</a:t>
            </a:r>
            <a:endParaRPr lang="ru-RU" sz="17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04864"/>
            <a:ext cx="7776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Железнодорожный транспорт развит значительно слабее. Станция Майкоп находится на тупиковой железнодорожной ветке Белореченск – </a:t>
            </a:r>
            <a:r>
              <a:rPr lang="ru-RU" sz="1700" dirty="0" err="1" smtClean="0">
                <a:latin typeface="+mn-lt"/>
              </a:rPr>
              <a:t>Хаджох</a:t>
            </a:r>
            <a:r>
              <a:rPr lang="ru-RU" sz="1700" dirty="0" smtClean="0">
                <a:latin typeface="+mn-lt"/>
              </a:rPr>
              <a:t>, являющейся ответвлением железнодорожной линии Туапсе – Армавир</a:t>
            </a:r>
            <a:endParaRPr lang="ru-RU" sz="17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429000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Авиатранспорт развит незначительно и представлен только местными нерегулярными авиалиниями. </a:t>
            </a:r>
            <a:r>
              <a:rPr lang="ru-RU" sz="1700" dirty="0" err="1" smtClean="0">
                <a:latin typeface="+mn-lt"/>
              </a:rPr>
              <a:t>Майкопский</a:t>
            </a:r>
            <a:r>
              <a:rPr lang="ru-RU" sz="1700" dirty="0" smtClean="0">
                <a:latin typeface="+mn-lt"/>
              </a:rPr>
              <a:t> аэропорт требует существенного переоборудования и расширения для возможности организации регулярных перевозок.</a:t>
            </a:r>
            <a:endParaRPr lang="ru-RU" sz="17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25144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Судоходство осуществляется только по реке Кубань на границе с Краснодарским краем.</a:t>
            </a:r>
            <a:endParaRPr lang="ru-RU" sz="17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589240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+mn-lt"/>
              </a:rPr>
              <a:t>По территории республики проходит несколько </a:t>
            </a:r>
            <a:r>
              <a:rPr lang="ru-RU" sz="1700" dirty="0" err="1" smtClean="0">
                <a:latin typeface="+mn-lt"/>
              </a:rPr>
              <a:t>газо</a:t>
            </a:r>
            <a:r>
              <a:rPr lang="ru-RU" sz="1700" dirty="0" smtClean="0">
                <a:latin typeface="+mn-lt"/>
              </a:rPr>
              <a:t>- и нефтепроводов местного регионального значения.</a:t>
            </a:r>
            <a:endParaRPr lang="ru-RU" sz="1700" dirty="0">
              <a:latin typeface="+mn-lt"/>
            </a:endParaRPr>
          </a:p>
        </p:txBody>
      </p:sp>
      <p:pic>
        <p:nvPicPr>
          <p:cNvPr id="1026" name="Picture 2" descr="J:\adyg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665638" cy="5211056"/>
          </a:xfrm>
          <a:prstGeom prst="rect">
            <a:avLst/>
          </a:prstGeom>
          <a:noFill/>
        </p:spPr>
      </p:pic>
      <p:sp>
        <p:nvSpPr>
          <p:cNvPr id="9" name="Полилиния 8"/>
          <p:cNvSpPr/>
          <p:nvPr/>
        </p:nvSpPr>
        <p:spPr bwMode="auto">
          <a:xfrm>
            <a:off x="4277370" y="2572203"/>
            <a:ext cx="663821" cy="1600552"/>
          </a:xfrm>
          <a:custGeom>
            <a:avLst/>
            <a:gdLst>
              <a:gd name="connsiteX0" fmla="*/ 140084 w 663821"/>
              <a:gd name="connsiteY0" fmla="*/ 1600552 h 1600552"/>
              <a:gd name="connsiteX1" fmla="*/ 294630 w 663821"/>
              <a:gd name="connsiteY1" fmla="*/ 1600552 h 1600552"/>
              <a:gd name="connsiteX2" fmla="*/ 423419 w 663821"/>
              <a:gd name="connsiteY2" fmla="*/ 1587673 h 1600552"/>
              <a:gd name="connsiteX3" fmla="*/ 462055 w 663821"/>
              <a:gd name="connsiteY3" fmla="*/ 1561915 h 1600552"/>
              <a:gd name="connsiteX4" fmla="*/ 487813 w 663821"/>
              <a:gd name="connsiteY4" fmla="*/ 1523279 h 1600552"/>
              <a:gd name="connsiteX5" fmla="*/ 526450 w 663821"/>
              <a:gd name="connsiteY5" fmla="*/ 1510400 h 1600552"/>
              <a:gd name="connsiteX6" fmla="*/ 577965 w 663821"/>
              <a:gd name="connsiteY6" fmla="*/ 1446005 h 1600552"/>
              <a:gd name="connsiteX7" fmla="*/ 642360 w 663821"/>
              <a:gd name="connsiteY7" fmla="*/ 1381611 h 1600552"/>
              <a:gd name="connsiteX8" fmla="*/ 629481 w 663821"/>
              <a:gd name="connsiteY8" fmla="*/ 1330096 h 1600552"/>
              <a:gd name="connsiteX9" fmla="*/ 590844 w 663821"/>
              <a:gd name="connsiteY9" fmla="*/ 1317217 h 1600552"/>
              <a:gd name="connsiteX10" fmla="*/ 552207 w 663821"/>
              <a:gd name="connsiteY10" fmla="*/ 1291459 h 1600552"/>
              <a:gd name="connsiteX11" fmla="*/ 526450 w 663821"/>
              <a:gd name="connsiteY11" fmla="*/ 1214186 h 1600552"/>
              <a:gd name="connsiteX12" fmla="*/ 513571 w 663821"/>
              <a:gd name="connsiteY12" fmla="*/ 1175549 h 1600552"/>
              <a:gd name="connsiteX13" fmla="*/ 462055 w 663821"/>
              <a:gd name="connsiteY13" fmla="*/ 1098276 h 1600552"/>
              <a:gd name="connsiteX14" fmla="*/ 436298 w 663821"/>
              <a:gd name="connsiteY14" fmla="*/ 1021003 h 1600552"/>
              <a:gd name="connsiteX15" fmla="*/ 397661 w 663821"/>
              <a:gd name="connsiteY15" fmla="*/ 917972 h 1600552"/>
              <a:gd name="connsiteX16" fmla="*/ 359024 w 663821"/>
              <a:gd name="connsiteY16" fmla="*/ 892214 h 1600552"/>
              <a:gd name="connsiteX17" fmla="*/ 320388 w 663821"/>
              <a:gd name="connsiteY17" fmla="*/ 814941 h 1600552"/>
              <a:gd name="connsiteX18" fmla="*/ 294630 w 663821"/>
              <a:gd name="connsiteY18" fmla="*/ 776304 h 1600552"/>
              <a:gd name="connsiteX19" fmla="*/ 255993 w 663821"/>
              <a:gd name="connsiteY19" fmla="*/ 686152 h 1600552"/>
              <a:gd name="connsiteX20" fmla="*/ 217357 w 663821"/>
              <a:gd name="connsiteY20" fmla="*/ 608879 h 1600552"/>
              <a:gd name="connsiteX21" fmla="*/ 178720 w 663821"/>
              <a:gd name="connsiteY21" fmla="*/ 505848 h 1600552"/>
              <a:gd name="connsiteX22" fmla="*/ 140084 w 663821"/>
              <a:gd name="connsiteY22" fmla="*/ 428574 h 1600552"/>
              <a:gd name="connsiteX23" fmla="*/ 101447 w 663821"/>
              <a:gd name="connsiteY23" fmla="*/ 402817 h 1600552"/>
              <a:gd name="connsiteX24" fmla="*/ 24174 w 663821"/>
              <a:gd name="connsiteY24" fmla="*/ 274028 h 1600552"/>
              <a:gd name="connsiteX25" fmla="*/ 11295 w 663821"/>
              <a:gd name="connsiteY25" fmla="*/ 235391 h 1600552"/>
              <a:gd name="connsiteX26" fmla="*/ 49931 w 663821"/>
              <a:gd name="connsiteY26" fmla="*/ 158118 h 1600552"/>
              <a:gd name="connsiteX27" fmla="*/ 62810 w 663821"/>
              <a:gd name="connsiteY27" fmla="*/ 119482 h 1600552"/>
              <a:gd name="connsiteX28" fmla="*/ 101447 w 663821"/>
              <a:gd name="connsiteY28" fmla="*/ 106603 h 1600552"/>
              <a:gd name="connsiteX29" fmla="*/ 152962 w 663821"/>
              <a:gd name="connsiteY29" fmla="*/ 42208 h 1600552"/>
              <a:gd name="connsiteX30" fmla="*/ 191599 w 663821"/>
              <a:gd name="connsiteY30" fmla="*/ 3572 h 160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63821" h="1600552">
                <a:moveTo>
                  <a:pt x="140084" y="1600552"/>
                </a:moveTo>
                <a:cubicBezTo>
                  <a:pt x="346145" y="1566208"/>
                  <a:pt x="88569" y="1600552"/>
                  <a:pt x="294630" y="1600552"/>
                </a:cubicBezTo>
                <a:cubicBezTo>
                  <a:pt x="337774" y="1600552"/>
                  <a:pt x="380489" y="1591966"/>
                  <a:pt x="423419" y="1587673"/>
                </a:cubicBezTo>
                <a:cubicBezTo>
                  <a:pt x="436298" y="1579087"/>
                  <a:pt x="451110" y="1572860"/>
                  <a:pt x="462055" y="1561915"/>
                </a:cubicBezTo>
                <a:cubicBezTo>
                  <a:pt x="473000" y="1550970"/>
                  <a:pt x="475726" y="1532948"/>
                  <a:pt x="487813" y="1523279"/>
                </a:cubicBezTo>
                <a:cubicBezTo>
                  <a:pt x="498414" y="1514798"/>
                  <a:pt x="513571" y="1514693"/>
                  <a:pt x="526450" y="1510400"/>
                </a:cubicBezTo>
                <a:cubicBezTo>
                  <a:pt x="551522" y="1435183"/>
                  <a:pt x="519712" y="1504258"/>
                  <a:pt x="577965" y="1446005"/>
                </a:cubicBezTo>
                <a:cubicBezTo>
                  <a:pt x="663821" y="1360149"/>
                  <a:pt x="539331" y="1450297"/>
                  <a:pt x="642360" y="1381611"/>
                </a:cubicBezTo>
                <a:cubicBezTo>
                  <a:pt x="638067" y="1364439"/>
                  <a:pt x="640538" y="1343917"/>
                  <a:pt x="629481" y="1330096"/>
                </a:cubicBezTo>
                <a:cubicBezTo>
                  <a:pt x="621000" y="1319495"/>
                  <a:pt x="602986" y="1323288"/>
                  <a:pt x="590844" y="1317217"/>
                </a:cubicBezTo>
                <a:cubicBezTo>
                  <a:pt x="576999" y="1310295"/>
                  <a:pt x="565086" y="1300045"/>
                  <a:pt x="552207" y="1291459"/>
                </a:cubicBezTo>
                <a:lnTo>
                  <a:pt x="526450" y="1214186"/>
                </a:lnTo>
                <a:cubicBezTo>
                  <a:pt x="522157" y="1201307"/>
                  <a:pt x="521101" y="1186845"/>
                  <a:pt x="513571" y="1175549"/>
                </a:cubicBezTo>
                <a:lnTo>
                  <a:pt x="462055" y="1098276"/>
                </a:lnTo>
                <a:cubicBezTo>
                  <a:pt x="453469" y="1072518"/>
                  <a:pt x="441623" y="1047627"/>
                  <a:pt x="436298" y="1021003"/>
                </a:cubicBezTo>
                <a:cubicBezTo>
                  <a:pt x="427083" y="974929"/>
                  <a:pt x="430824" y="951135"/>
                  <a:pt x="397661" y="917972"/>
                </a:cubicBezTo>
                <a:cubicBezTo>
                  <a:pt x="386716" y="907027"/>
                  <a:pt x="371903" y="900800"/>
                  <a:pt x="359024" y="892214"/>
                </a:cubicBezTo>
                <a:cubicBezTo>
                  <a:pt x="285201" y="781476"/>
                  <a:pt x="373714" y="921591"/>
                  <a:pt x="320388" y="814941"/>
                </a:cubicBezTo>
                <a:cubicBezTo>
                  <a:pt x="313466" y="801097"/>
                  <a:pt x="303216" y="789183"/>
                  <a:pt x="294630" y="776304"/>
                </a:cubicBezTo>
                <a:cubicBezTo>
                  <a:pt x="267825" y="669084"/>
                  <a:pt x="300465" y="775098"/>
                  <a:pt x="255993" y="686152"/>
                </a:cubicBezTo>
                <a:cubicBezTo>
                  <a:pt x="202676" y="579515"/>
                  <a:pt x="291172" y="719599"/>
                  <a:pt x="217357" y="608879"/>
                </a:cubicBezTo>
                <a:cubicBezTo>
                  <a:pt x="192509" y="484638"/>
                  <a:pt x="222938" y="594282"/>
                  <a:pt x="178720" y="505848"/>
                </a:cubicBezTo>
                <a:cubicBezTo>
                  <a:pt x="157771" y="463951"/>
                  <a:pt x="176991" y="465481"/>
                  <a:pt x="140084" y="428574"/>
                </a:cubicBezTo>
                <a:cubicBezTo>
                  <a:pt x="129139" y="417629"/>
                  <a:pt x="114326" y="411403"/>
                  <a:pt x="101447" y="402817"/>
                </a:cubicBezTo>
                <a:cubicBezTo>
                  <a:pt x="64823" y="347881"/>
                  <a:pt x="47936" y="329473"/>
                  <a:pt x="24174" y="274028"/>
                </a:cubicBezTo>
                <a:cubicBezTo>
                  <a:pt x="18826" y="261550"/>
                  <a:pt x="15588" y="248270"/>
                  <a:pt x="11295" y="235391"/>
                </a:cubicBezTo>
                <a:cubicBezTo>
                  <a:pt x="43667" y="138279"/>
                  <a:pt x="0" y="257982"/>
                  <a:pt x="49931" y="158118"/>
                </a:cubicBezTo>
                <a:cubicBezTo>
                  <a:pt x="56002" y="145976"/>
                  <a:pt x="53211" y="129081"/>
                  <a:pt x="62810" y="119482"/>
                </a:cubicBezTo>
                <a:cubicBezTo>
                  <a:pt x="72410" y="109883"/>
                  <a:pt x="88568" y="110896"/>
                  <a:pt x="101447" y="106603"/>
                </a:cubicBezTo>
                <a:cubicBezTo>
                  <a:pt x="126519" y="31386"/>
                  <a:pt x="94709" y="100461"/>
                  <a:pt x="152962" y="42208"/>
                </a:cubicBezTo>
                <a:cubicBezTo>
                  <a:pt x="195170" y="0"/>
                  <a:pt x="159340" y="3572"/>
                  <a:pt x="191599" y="3572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4623515" y="3296806"/>
            <a:ext cx="1056068" cy="347915"/>
          </a:xfrm>
          <a:custGeom>
            <a:avLst/>
            <a:gdLst>
              <a:gd name="connsiteX0" fmla="*/ 0 w 1056068"/>
              <a:gd name="connsiteY0" fmla="*/ 347915 h 347915"/>
              <a:gd name="connsiteX1" fmla="*/ 38637 w 1056068"/>
              <a:gd name="connsiteY1" fmla="*/ 309279 h 347915"/>
              <a:gd name="connsiteX2" fmla="*/ 64395 w 1056068"/>
              <a:gd name="connsiteY2" fmla="*/ 270642 h 347915"/>
              <a:gd name="connsiteX3" fmla="*/ 141668 w 1056068"/>
              <a:gd name="connsiteY3" fmla="*/ 232005 h 347915"/>
              <a:gd name="connsiteX4" fmla="*/ 218941 w 1056068"/>
              <a:gd name="connsiteY4" fmla="*/ 180490 h 347915"/>
              <a:gd name="connsiteX5" fmla="*/ 257578 w 1056068"/>
              <a:gd name="connsiteY5" fmla="*/ 141853 h 347915"/>
              <a:gd name="connsiteX6" fmla="*/ 309093 w 1056068"/>
              <a:gd name="connsiteY6" fmla="*/ 128974 h 347915"/>
              <a:gd name="connsiteX7" fmla="*/ 386367 w 1056068"/>
              <a:gd name="connsiteY7" fmla="*/ 103217 h 347915"/>
              <a:gd name="connsiteX8" fmla="*/ 463640 w 1056068"/>
              <a:gd name="connsiteY8" fmla="*/ 77459 h 347915"/>
              <a:gd name="connsiteX9" fmla="*/ 502277 w 1056068"/>
              <a:gd name="connsiteY9" fmla="*/ 64580 h 347915"/>
              <a:gd name="connsiteX10" fmla="*/ 566671 w 1056068"/>
              <a:gd name="connsiteY10" fmla="*/ 51701 h 347915"/>
              <a:gd name="connsiteX11" fmla="*/ 746975 w 1056068"/>
              <a:gd name="connsiteY11" fmla="*/ 13064 h 347915"/>
              <a:gd name="connsiteX12" fmla="*/ 1056068 w 1056068"/>
              <a:gd name="connsiteY12" fmla="*/ 186 h 3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6068" h="347915">
                <a:moveTo>
                  <a:pt x="0" y="347915"/>
                </a:moveTo>
                <a:cubicBezTo>
                  <a:pt x="12879" y="335036"/>
                  <a:pt x="26977" y="323271"/>
                  <a:pt x="38637" y="309279"/>
                </a:cubicBezTo>
                <a:cubicBezTo>
                  <a:pt x="48546" y="297388"/>
                  <a:pt x="53450" y="281587"/>
                  <a:pt x="64395" y="270642"/>
                </a:cubicBezTo>
                <a:cubicBezTo>
                  <a:pt x="107275" y="227761"/>
                  <a:pt x="94532" y="258192"/>
                  <a:pt x="141668" y="232005"/>
                </a:cubicBezTo>
                <a:cubicBezTo>
                  <a:pt x="168729" y="216971"/>
                  <a:pt x="197051" y="202380"/>
                  <a:pt x="218941" y="180490"/>
                </a:cubicBezTo>
                <a:cubicBezTo>
                  <a:pt x="231820" y="167611"/>
                  <a:pt x="241764" y="150890"/>
                  <a:pt x="257578" y="141853"/>
                </a:cubicBezTo>
                <a:cubicBezTo>
                  <a:pt x="272946" y="133071"/>
                  <a:pt x="292139" y="134060"/>
                  <a:pt x="309093" y="128974"/>
                </a:cubicBezTo>
                <a:cubicBezTo>
                  <a:pt x="335099" y="121172"/>
                  <a:pt x="360609" y="111803"/>
                  <a:pt x="386367" y="103217"/>
                </a:cubicBezTo>
                <a:lnTo>
                  <a:pt x="463640" y="77459"/>
                </a:lnTo>
                <a:cubicBezTo>
                  <a:pt x="476519" y="73166"/>
                  <a:pt x="488965" y="67242"/>
                  <a:pt x="502277" y="64580"/>
                </a:cubicBezTo>
                <a:cubicBezTo>
                  <a:pt x="523742" y="60287"/>
                  <a:pt x="545342" y="56623"/>
                  <a:pt x="566671" y="51701"/>
                </a:cubicBezTo>
                <a:cubicBezTo>
                  <a:pt x="618451" y="39752"/>
                  <a:pt x="691275" y="16905"/>
                  <a:pt x="746975" y="13064"/>
                </a:cubicBezTo>
                <a:cubicBezTo>
                  <a:pt x="936415" y="0"/>
                  <a:pt x="949182" y="186"/>
                  <a:pt x="1056068" y="186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>
            <a:off x="4619557" y="3508606"/>
            <a:ext cx="493499" cy="1050515"/>
          </a:xfrm>
          <a:custGeom>
            <a:avLst/>
            <a:gdLst>
              <a:gd name="connsiteX0" fmla="*/ 467598 w 493499"/>
              <a:gd name="connsiteY0" fmla="*/ 1050515 h 1050515"/>
              <a:gd name="connsiteX1" fmla="*/ 441840 w 493499"/>
              <a:gd name="connsiteY1" fmla="*/ 561118 h 1050515"/>
              <a:gd name="connsiteX2" fmla="*/ 416082 w 493499"/>
              <a:gd name="connsiteY2" fmla="*/ 483845 h 1050515"/>
              <a:gd name="connsiteX3" fmla="*/ 390325 w 493499"/>
              <a:gd name="connsiteY3" fmla="*/ 445208 h 1050515"/>
              <a:gd name="connsiteX4" fmla="*/ 377446 w 493499"/>
              <a:gd name="connsiteY4" fmla="*/ 406571 h 1050515"/>
              <a:gd name="connsiteX5" fmla="*/ 338809 w 493499"/>
              <a:gd name="connsiteY5" fmla="*/ 367935 h 1050515"/>
              <a:gd name="connsiteX6" fmla="*/ 287294 w 493499"/>
              <a:gd name="connsiteY6" fmla="*/ 290662 h 1050515"/>
              <a:gd name="connsiteX7" fmla="*/ 248657 w 493499"/>
              <a:gd name="connsiteY7" fmla="*/ 252025 h 1050515"/>
              <a:gd name="connsiteX8" fmla="*/ 222899 w 493499"/>
              <a:gd name="connsiteY8" fmla="*/ 213388 h 1050515"/>
              <a:gd name="connsiteX9" fmla="*/ 145626 w 493499"/>
              <a:gd name="connsiteY9" fmla="*/ 174752 h 1050515"/>
              <a:gd name="connsiteX10" fmla="*/ 81232 w 493499"/>
              <a:gd name="connsiteY10" fmla="*/ 97479 h 1050515"/>
              <a:gd name="connsiteX11" fmla="*/ 29716 w 493499"/>
              <a:gd name="connsiteY11" fmla="*/ 33084 h 105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3499" h="1050515">
                <a:moveTo>
                  <a:pt x="467598" y="1050515"/>
                </a:moveTo>
                <a:cubicBezTo>
                  <a:pt x="459012" y="887383"/>
                  <a:pt x="493499" y="716093"/>
                  <a:pt x="441840" y="561118"/>
                </a:cubicBezTo>
                <a:cubicBezTo>
                  <a:pt x="433254" y="535360"/>
                  <a:pt x="431142" y="506436"/>
                  <a:pt x="416082" y="483845"/>
                </a:cubicBezTo>
                <a:cubicBezTo>
                  <a:pt x="407496" y="470966"/>
                  <a:pt x="397247" y="459052"/>
                  <a:pt x="390325" y="445208"/>
                </a:cubicBezTo>
                <a:cubicBezTo>
                  <a:pt x="384254" y="433065"/>
                  <a:pt x="384976" y="417867"/>
                  <a:pt x="377446" y="406571"/>
                </a:cubicBezTo>
                <a:cubicBezTo>
                  <a:pt x="367343" y="391417"/>
                  <a:pt x="349991" y="382312"/>
                  <a:pt x="338809" y="367935"/>
                </a:cubicBezTo>
                <a:cubicBezTo>
                  <a:pt x="319803" y="343499"/>
                  <a:pt x="309184" y="312552"/>
                  <a:pt x="287294" y="290662"/>
                </a:cubicBezTo>
                <a:cubicBezTo>
                  <a:pt x="274415" y="277783"/>
                  <a:pt x="260317" y="266017"/>
                  <a:pt x="248657" y="252025"/>
                </a:cubicBezTo>
                <a:cubicBezTo>
                  <a:pt x="238748" y="240134"/>
                  <a:pt x="233844" y="224333"/>
                  <a:pt x="222899" y="213388"/>
                </a:cubicBezTo>
                <a:cubicBezTo>
                  <a:pt x="197934" y="188423"/>
                  <a:pt x="177049" y="185226"/>
                  <a:pt x="145626" y="174752"/>
                </a:cubicBezTo>
                <a:cubicBezTo>
                  <a:pt x="81673" y="78823"/>
                  <a:pt x="163868" y="196642"/>
                  <a:pt x="81232" y="97479"/>
                </a:cubicBezTo>
                <a:cubicBezTo>
                  <a:pt x="0" y="0"/>
                  <a:pt x="104653" y="108021"/>
                  <a:pt x="29716" y="33084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3168203" y="3152288"/>
            <a:ext cx="437882" cy="247735"/>
          </a:xfrm>
          <a:custGeom>
            <a:avLst/>
            <a:gdLst>
              <a:gd name="connsiteX0" fmla="*/ 437882 w 437882"/>
              <a:gd name="connsiteY0" fmla="*/ 247735 h 247735"/>
              <a:gd name="connsiteX1" fmla="*/ 360608 w 437882"/>
              <a:gd name="connsiteY1" fmla="*/ 196219 h 247735"/>
              <a:gd name="connsiteX2" fmla="*/ 321972 w 437882"/>
              <a:gd name="connsiteY2" fmla="*/ 170461 h 247735"/>
              <a:gd name="connsiteX3" fmla="*/ 244698 w 437882"/>
              <a:gd name="connsiteY3" fmla="*/ 131825 h 247735"/>
              <a:gd name="connsiteX4" fmla="*/ 206062 w 437882"/>
              <a:gd name="connsiteY4" fmla="*/ 118946 h 247735"/>
              <a:gd name="connsiteX5" fmla="*/ 167425 w 437882"/>
              <a:gd name="connsiteY5" fmla="*/ 93188 h 247735"/>
              <a:gd name="connsiteX6" fmla="*/ 128789 w 437882"/>
              <a:gd name="connsiteY6" fmla="*/ 80309 h 247735"/>
              <a:gd name="connsiteX7" fmla="*/ 51515 w 437882"/>
              <a:gd name="connsiteY7" fmla="*/ 41673 h 247735"/>
              <a:gd name="connsiteX8" fmla="*/ 0 w 437882"/>
              <a:gd name="connsiteY8" fmla="*/ 3036 h 2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82" h="247735">
                <a:moveTo>
                  <a:pt x="437882" y="247735"/>
                </a:moveTo>
                <a:lnTo>
                  <a:pt x="360608" y="196219"/>
                </a:lnTo>
                <a:cubicBezTo>
                  <a:pt x="347729" y="187633"/>
                  <a:pt x="336656" y="175356"/>
                  <a:pt x="321972" y="170461"/>
                </a:cubicBezTo>
                <a:cubicBezTo>
                  <a:pt x="224860" y="138090"/>
                  <a:pt x="344560" y="181755"/>
                  <a:pt x="244698" y="131825"/>
                </a:cubicBezTo>
                <a:cubicBezTo>
                  <a:pt x="232556" y="125754"/>
                  <a:pt x="218204" y="125017"/>
                  <a:pt x="206062" y="118946"/>
                </a:cubicBezTo>
                <a:cubicBezTo>
                  <a:pt x="192218" y="112024"/>
                  <a:pt x="181269" y="100110"/>
                  <a:pt x="167425" y="93188"/>
                </a:cubicBezTo>
                <a:cubicBezTo>
                  <a:pt x="155283" y="87117"/>
                  <a:pt x="140931" y="86380"/>
                  <a:pt x="128789" y="80309"/>
                </a:cubicBezTo>
                <a:cubicBezTo>
                  <a:pt x="28936" y="30382"/>
                  <a:pt x="148620" y="74039"/>
                  <a:pt x="51515" y="41673"/>
                </a:cubicBezTo>
                <a:cubicBezTo>
                  <a:pt x="9843" y="0"/>
                  <a:pt x="31092" y="3036"/>
                  <a:pt x="0" y="3036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3116687" y="2987899"/>
            <a:ext cx="231820" cy="192838"/>
          </a:xfrm>
          <a:custGeom>
            <a:avLst/>
            <a:gdLst>
              <a:gd name="connsiteX0" fmla="*/ 0 w 231820"/>
              <a:gd name="connsiteY0" fmla="*/ 180304 h 192838"/>
              <a:gd name="connsiteX1" fmla="*/ 103031 w 231820"/>
              <a:gd name="connsiteY1" fmla="*/ 115909 h 192838"/>
              <a:gd name="connsiteX2" fmla="*/ 180305 w 231820"/>
              <a:gd name="connsiteY2" fmla="*/ 64394 h 192838"/>
              <a:gd name="connsiteX3" fmla="*/ 231820 w 231820"/>
              <a:gd name="connsiteY3" fmla="*/ 0 h 19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0" h="192838">
                <a:moveTo>
                  <a:pt x="0" y="180304"/>
                </a:moveTo>
                <a:cubicBezTo>
                  <a:pt x="174581" y="122110"/>
                  <a:pt x="15112" y="192838"/>
                  <a:pt x="103031" y="115909"/>
                </a:cubicBezTo>
                <a:cubicBezTo>
                  <a:pt x="126329" y="95524"/>
                  <a:pt x="180305" y="64394"/>
                  <a:pt x="180305" y="64394"/>
                </a:cubicBezTo>
                <a:cubicBezTo>
                  <a:pt x="212797" y="15654"/>
                  <a:pt x="195117" y="36702"/>
                  <a:pt x="231820" y="0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Georgia" pitchFamily="18" charset="0"/>
              </a:rPr>
              <a:t>Экология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Экологические проблемы республики обусловлены как внутренними причинами, связанными с нерациональным использованием природных ресурсов, так и внешними факторами, поскольку республика испытывает техногенное воздействие со стороны производственных объектов, расположенных на территории Краснодарского края.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территории республики насчитывается более 3000 стационарных источников выбросов веществ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849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Суммарный выброс загрязняющих веществ порядка 14-15 тыс. 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Большая часть выбросов (60 % и более) сосредоточена в г. Майкопе.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1124744"/>
            <a:ext cx="7772400" cy="5472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Географическое расположение</a:t>
            </a:r>
          </a:p>
          <a:p>
            <a:pPr>
              <a:buNone/>
            </a:pPr>
            <a:r>
              <a:rPr lang="ru-RU" sz="2000" b="1" dirty="0" smtClean="0"/>
              <a:t>Климат</a:t>
            </a:r>
          </a:p>
          <a:p>
            <a:pPr>
              <a:buNone/>
            </a:pPr>
            <a:r>
              <a:rPr lang="ru-RU" sz="2000" b="1" dirty="0" smtClean="0"/>
              <a:t>Почвы</a:t>
            </a:r>
          </a:p>
          <a:p>
            <a:pPr>
              <a:buNone/>
            </a:pPr>
            <a:r>
              <a:rPr lang="ru-RU" sz="2000" b="1" dirty="0" smtClean="0"/>
              <a:t>Рельеф</a:t>
            </a:r>
          </a:p>
          <a:p>
            <a:pPr>
              <a:buNone/>
            </a:pPr>
            <a:r>
              <a:rPr lang="ru-RU" sz="2000" b="1" dirty="0" smtClean="0"/>
              <a:t>Полезные ископаемые</a:t>
            </a:r>
          </a:p>
          <a:p>
            <a:pPr>
              <a:buNone/>
            </a:pPr>
            <a:r>
              <a:rPr lang="ru-RU" sz="2000" b="1" dirty="0" smtClean="0"/>
              <a:t>Внутренние воды</a:t>
            </a:r>
          </a:p>
          <a:p>
            <a:pPr>
              <a:buNone/>
            </a:pPr>
            <a:r>
              <a:rPr lang="ru-RU" sz="2000" b="1" dirty="0" smtClean="0"/>
              <a:t>Животный мир</a:t>
            </a:r>
          </a:p>
          <a:p>
            <a:pPr>
              <a:buNone/>
            </a:pPr>
            <a:r>
              <a:rPr lang="ru-RU" sz="2000" b="1" dirty="0" smtClean="0"/>
              <a:t>Растительный мир</a:t>
            </a:r>
          </a:p>
          <a:p>
            <a:pPr>
              <a:buNone/>
            </a:pPr>
            <a:r>
              <a:rPr lang="ru-RU" sz="2000" b="1" dirty="0" smtClean="0"/>
              <a:t>Природные охраняемые территории</a:t>
            </a:r>
          </a:p>
          <a:p>
            <a:pPr>
              <a:buNone/>
            </a:pPr>
            <a:r>
              <a:rPr lang="ru-RU" sz="2000" b="1" dirty="0" smtClean="0"/>
              <a:t>Общая характеристика хозяйства</a:t>
            </a:r>
          </a:p>
          <a:p>
            <a:pPr>
              <a:buNone/>
            </a:pPr>
            <a:r>
              <a:rPr lang="ru-RU" sz="2000" b="1" dirty="0" smtClean="0"/>
              <a:t>Население</a:t>
            </a:r>
          </a:p>
          <a:p>
            <a:pPr>
              <a:buNone/>
            </a:pPr>
            <a:r>
              <a:rPr lang="ru-RU" sz="2000" b="1" dirty="0" smtClean="0"/>
              <a:t>Промышленность</a:t>
            </a:r>
          </a:p>
          <a:p>
            <a:pPr>
              <a:buNone/>
            </a:pPr>
            <a:r>
              <a:rPr lang="ru-RU" sz="2000" b="1" dirty="0" smtClean="0"/>
              <a:t>Сельское  хозяйство</a:t>
            </a:r>
          </a:p>
          <a:p>
            <a:pPr>
              <a:buNone/>
            </a:pPr>
            <a:r>
              <a:rPr lang="ru-RU" sz="2000" b="1" dirty="0" smtClean="0"/>
              <a:t>Транспорт</a:t>
            </a:r>
          </a:p>
          <a:p>
            <a:pPr>
              <a:buNone/>
            </a:pPr>
            <a:r>
              <a:rPr lang="ru-RU" sz="2000" b="1" dirty="0" smtClean="0"/>
              <a:t>Экология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47625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СОДЕРЖАНИЕ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50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Georgia" pitchFamily="18" charset="0"/>
              </a:rPr>
              <a:t>Географическое расположение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980728"/>
            <a:ext cx="1779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b="1" dirty="0" smtClean="0">
                <a:latin typeface="+mn-lt"/>
              </a:rPr>
              <a:t>1.  </a:t>
            </a:r>
            <a:r>
              <a:rPr lang="ru-RU" sz="1500" b="1" dirty="0" smtClean="0">
                <a:latin typeface="+mn-lt"/>
              </a:rPr>
              <a:t>г. Краснодар</a:t>
            </a:r>
          </a:p>
        </p:txBody>
      </p:sp>
      <p:pic>
        <p:nvPicPr>
          <p:cNvPr id="1026" name="Picture 2" descr="C:\Users\1\Desktop\из инета\1092px-Krasnodarsky_Krai-admin_with_nu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5040560" cy="5471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1340768"/>
            <a:ext cx="22060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2. Северский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700808"/>
            <a:ext cx="20826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3. г.Горячий ключ</a:t>
            </a:r>
            <a:endParaRPr lang="ru-RU" sz="15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060848"/>
            <a:ext cx="27222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4. </a:t>
            </a:r>
            <a:r>
              <a:rPr lang="ru-RU" sz="1500" b="1" dirty="0" err="1" smtClean="0">
                <a:latin typeface="+mn-lt"/>
              </a:rPr>
              <a:t>Белореченский</a:t>
            </a:r>
            <a:r>
              <a:rPr lang="ru-RU" sz="1500" b="1" dirty="0" smtClean="0">
                <a:latin typeface="+mn-lt"/>
              </a:rPr>
              <a:t>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420888"/>
            <a:ext cx="25635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5. Апшеронский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780928"/>
            <a:ext cx="23984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6. </a:t>
            </a:r>
            <a:r>
              <a:rPr lang="ru-RU" sz="1500" b="1" dirty="0" err="1" smtClean="0">
                <a:latin typeface="+mn-lt"/>
              </a:rPr>
              <a:t>Хостинской</a:t>
            </a:r>
            <a:r>
              <a:rPr lang="ru-RU" sz="1500" b="1" dirty="0" smtClean="0">
                <a:latin typeface="+mn-lt"/>
              </a:rPr>
              <a:t> район </a:t>
            </a:r>
          </a:p>
          <a:p>
            <a:r>
              <a:rPr lang="ru-RU" sz="1500" b="1" dirty="0" smtClean="0">
                <a:latin typeface="+mn-lt"/>
              </a:rPr>
              <a:t>Большого Сочи</a:t>
            </a:r>
            <a:endParaRPr lang="ru-RU" sz="15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3356992"/>
            <a:ext cx="23407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7. Мостовской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717032"/>
            <a:ext cx="22797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8. </a:t>
            </a:r>
            <a:r>
              <a:rPr lang="ru-RU" sz="1500" b="1" dirty="0" err="1" smtClean="0">
                <a:latin typeface="+mn-lt"/>
              </a:rPr>
              <a:t>Лабинский</a:t>
            </a:r>
            <a:r>
              <a:rPr lang="ru-RU" sz="1500" b="1" dirty="0" smtClean="0">
                <a:latin typeface="+mn-lt"/>
              </a:rPr>
              <a:t>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4077072"/>
            <a:ext cx="26148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9. </a:t>
            </a:r>
            <a:r>
              <a:rPr lang="ru-RU" sz="1500" b="1" dirty="0" err="1" smtClean="0">
                <a:latin typeface="+mn-lt"/>
              </a:rPr>
              <a:t>Курганинский</a:t>
            </a:r>
            <a:r>
              <a:rPr lang="ru-RU" sz="1500" b="1" dirty="0" smtClean="0">
                <a:latin typeface="+mn-lt"/>
              </a:rPr>
              <a:t>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437112"/>
            <a:ext cx="29129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10. </a:t>
            </a:r>
            <a:r>
              <a:rPr lang="ru-RU" sz="1500" b="1" dirty="0" err="1" smtClean="0">
                <a:latin typeface="+mn-lt"/>
              </a:rPr>
              <a:t>Усть-Лабинский</a:t>
            </a:r>
            <a:r>
              <a:rPr lang="ru-RU" sz="1500" b="1" dirty="0" smtClean="0">
                <a:latin typeface="+mn-lt"/>
              </a:rPr>
              <a:t>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4797152"/>
            <a:ext cx="20826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 smtClean="0">
                <a:latin typeface="+mn-lt"/>
              </a:rPr>
              <a:t>11. Динской район</a:t>
            </a:r>
            <a:endParaRPr lang="ru-RU" sz="1500" b="1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90872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Крайние точки Адыгеи: северная - поселок </a:t>
            </a:r>
            <a:r>
              <a:rPr lang="ru-RU" dirty="0" err="1" smtClean="0">
                <a:latin typeface="+mn-lt"/>
              </a:rPr>
              <a:t>Набережный</a:t>
            </a:r>
            <a:r>
              <a:rPr lang="ru-RU" dirty="0" smtClean="0">
                <a:latin typeface="+mn-lt"/>
              </a:rPr>
              <a:t> (Красногвардейский район) 45° 13' </a:t>
            </a:r>
            <a:r>
              <a:rPr lang="ru-RU" dirty="0" err="1" smtClean="0">
                <a:latin typeface="+mn-lt"/>
              </a:rPr>
              <a:t>с.ш</a:t>
            </a:r>
            <a:r>
              <a:rPr lang="ru-RU" dirty="0" smtClean="0">
                <a:latin typeface="+mn-lt"/>
              </a:rPr>
              <a:t>. и 39° 38' в.д.; южная - г. </a:t>
            </a:r>
            <a:r>
              <a:rPr lang="ru-RU" dirty="0" err="1" smtClean="0">
                <a:latin typeface="+mn-lt"/>
              </a:rPr>
              <a:t>Ассара</a:t>
            </a:r>
            <a:r>
              <a:rPr lang="ru-RU" dirty="0" smtClean="0">
                <a:latin typeface="+mn-lt"/>
              </a:rPr>
              <a:t> (2632 м, </a:t>
            </a:r>
            <a:r>
              <a:rPr lang="ru-RU" dirty="0" err="1" smtClean="0">
                <a:latin typeface="+mn-lt"/>
              </a:rPr>
              <a:t>Майкопский</a:t>
            </a:r>
            <a:r>
              <a:rPr lang="ru-RU" dirty="0" smtClean="0">
                <a:latin typeface="+mn-lt"/>
              </a:rPr>
              <a:t> район) - 43° 46' </a:t>
            </a:r>
            <a:r>
              <a:rPr lang="ru-RU" dirty="0" err="1" smtClean="0">
                <a:latin typeface="+mn-lt"/>
              </a:rPr>
              <a:t>с.ш</a:t>
            </a:r>
            <a:r>
              <a:rPr lang="ru-RU" dirty="0" smtClean="0">
                <a:latin typeface="+mn-lt"/>
              </a:rPr>
              <a:t>., 40° 16' в.д.; западная - юго-западнее а. </a:t>
            </a:r>
            <a:r>
              <a:rPr lang="ru-RU" dirty="0" err="1" smtClean="0">
                <a:latin typeface="+mn-lt"/>
              </a:rPr>
              <a:t>Панахес</a:t>
            </a:r>
            <a:r>
              <a:rPr lang="ru-RU" dirty="0" smtClean="0">
                <a:latin typeface="+mn-lt"/>
              </a:rPr>
              <a:t> (</a:t>
            </a:r>
            <a:r>
              <a:rPr lang="ru-RU" dirty="0" err="1" smtClean="0">
                <a:latin typeface="+mn-lt"/>
              </a:rPr>
              <a:t>Тахтамукайский</a:t>
            </a:r>
            <a:r>
              <a:rPr lang="ru-RU" dirty="0" smtClean="0">
                <a:latin typeface="+mn-lt"/>
              </a:rPr>
              <a:t> район)- 44° 57' </a:t>
            </a:r>
            <a:r>
              <a:rPr lang="ru-RU" dirty="0" err="1" smtClean="0">
                <a:latin typeface="+mn-lt"/>
              </a:rPr>
              <a:t>с.ш</a:t>
            </a:r>
            <a:r>
              <a:rPr lang="ru-RU" dirty="0" smtClean="0">
                <a:latin typeface="+mn-lt"/>
              </a:rPr>
              <a:t>., 38° 41' в.д.; восточная - юго-восточнее а. Ходзь, на левом берегу Лабы (</a:t>
            </a:r>
            <a:r>
              <a:rPr lang="ru-RU" dirty="0" err="1" smtClean="0">
                <a:latin typeface="+mn-lt"/>
              </a:rPr>
              <a:t>Кошехабльский</a:t>
            </a:r>
            <a:r>
              <a:rPr lang="ru-RU" dirty="0" smtClean="0">
                <a:latin typeface="+mn-lt"/>
              </a:rPr>
              <a:t> район) - 44° 29' </a:t>
            </a:r>
            <a:r>
              <a:rPr lang="ru-RU" dirty="0" err="1" smtClean="0">
                <a:latin typeface="+mn-lt"/>
              </a:rPr>
              <a:t>с.ш</a:t>
            </a:r>
            <a:r>
              <a:rPr lang="ru-RU" dirty="0" smtClean="0">
                <a:latin typeface="+mn-lt"/>
              </a:rPr>
              <a:t>., 40°46' в.д.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Климат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Климат умеренно континентальный.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Средняя температура января -2С, июля +22С.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Осадков около 540-860 мм. мм в год. Годовое количество осадков 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на территории республики увеличивается с севера на юг. 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Максимум выпадения осадков приходится на май-июль.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Минимальное  количество осадков в равнинной части 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республики выпадает в весеннее и осеннее время, 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в предгорной - в зимнее.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9576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В северной равнинной части республики в целом за год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преобладают ветры восточного, северо-восточного,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западного и юго-западного направлений.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В предгорьях (Майкоп) преобладают ветры южных 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направлений, высока повторяемость ветров восточных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румбов.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517232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Наибольшее значение абсолютной влажности в республике</a:t>
            </a:r>
          </a:p>
          <a:p>
            <a:pPr lvl="0"/>
            <a:r>
              <a:rPr lang="ru-RU" b="1" dirty="0" smtClean="0">
                <a:solidFill>
                  <a:srgbClr val="FFFFFF"/>
                </a:solidFill>
                <a:latin typeface="Georgia"/>
              </a:rPr>
              <a:t>  отмечают в июле, наименьшее значение относительной влажности на равнине - в августе, а в горах - в апреле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Почвы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53470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+mn-lt"/>
              </a:rPr>
              <a:t>Типы почв: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Почвы равнинных степей (черноземы);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Почвы предгорий лесостепи (серые лесные и серые лесостепные);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Почвы предгорий и гор (серые лесные, бурые лесные, 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подзолисто-бурые лесные, дерново-карбонатные, коричневые, 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лугово-лесные, горно-луговые), почвы степных западин, речных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 дельт и долин (луговые, лугово-болотные, лугово-черноземные, 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аллювиальные луговые, аллювиальные болотные, солончаки,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 солонцы, солоди);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Почвы </a:t>
            </a:r>
            <a:r>
              <a:rPr lang="ru-RU" b="1" dirty="0" err="1" smtClean="0">
                <a:latin typeface="+mn-lt"/>
              </a:rPr>
              <a:t>рисовников</a:t>
            </a:r>
            <a:r>
              <a:rPr lang="ru-RU" b="1" dirty="0" smtClean="0">
                <a:latin typeface="+mn-lt"/>
              </a:rPr>
              <a:t> (тип рисовые, подтип лугово-черноземные,</a:t>
            </a:r>
          </a:p>
          <a:p>
            <a:pPr>
              <a:buNone/>
            </a:pPr>
            <a:r>
              <a:rPr lang="ru-RU" b="1" dirty="0" smtClean="0">
                <a:latin typeface="+mn-lt"/>
              </a:rPr>
              <a:t> бывшие до использования под рис черноземами);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Рельеф</a:t>
            </a:r>
          </a:p>
        </p:txBody>
      </p:sp>
      <p:pic>
        <p:nvPicPr>
          <p:cNvPr id="1027" name="Picture 3" descr="C:\Users\1\Desktop\из инета\Adygea_Top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5544616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79704" y="112474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Северная часть Адыгеи находится на </a:t>
            </a:r>
            <a:r>
              <a:rPr lang="ru-RU" dirty="0" err="1" smtClean="0">
                <a:latin typeface="+mn-lt"/>
              </a:rPr>
              <a:t>Закубанской</a:t>
            </a:r>
            <a:r>
              <a:rPr lang="ru-RU" dirty="0" smtClean="0">
                <a:latin typeface="+mn-lt"/>
              </a:rPr>
              <a:t> равнине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420888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Южная часть - на склонах Большого Кавказа (высота до 3238 м, г. </a:t>
            </a:r>
            <a:r>
              <a:rPr lang="ru-RU" dirty="0" err="1" smtClean="0">
                <a:latin typeface="+mn-lt"/>
              </a:rPr>
              <a:t>Чугуш</a:t>
            </a:r>
            <a:r>
              <a:rPr lang="ru-RU" dirty="0" smtClean="0">
                <a:latin typeface="+mn-lt"/>
              </a:rPr>
              <a:t>).</a:t>
            </a:r>
            <a:endParaRPr lang="ru-RU" dirty="0">
              <a:latin typeface="+mn-lt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068946" y="1699563"/>
            <a:ext cx="4744753" cy="3158275"/>
          </a:xfrm>
          <a:custGeom>
            <a:avLst/>
            <a:gdLst>
              <a:gd name="connsiteX0" fmla="*/ 4031088 w 4744753"/>
              <a:gd name="connsiteY0" fmla="*/ 2988347 h 3158275"/>
              <a:gd name="connsiteX1" fmla="*/ 4069724 w 4744753"/>
              <a:gd name="connsiteY1" fmla="*/ 2911074 h 3158275"/>
              <a:gd name="connsiteX2" fmla="*/ 4056846 w 4744753"/>
              <a:gd name="connsiteY2" fmla="*/ 2782285 h 3158275"/>
              <a:gd name="connsiteX3" fmla="*/ 4005330 w 4744753"/>
              <a:gd name="connsiteY3" fmla="*/ 2705012 h 3158275"/>
              <a:gd name="connsiteX4" fmla="*/ 3979572 w 4744753"/>
              <a:gd name="connsiteY4" fmla="*/ 2666375 h 3158275"/>
              <a:gd name="connsiteX5" fmla="*/ 3902299 w 4744753"/>
              <a:gd name="connsiteY5" fmla="*/ 2601981 h 3158275"/>
              <a:gd name="connsiteX6" fmla="*/ 3889420 w 4744753"/>
              <a:gd name="connsiteY6" fmla="*/ 2563344 h 3158275"/>
              <a:gd name="connsiteX7" fmla="*/ 3928057 w 4744753"/>
              <a:gd name="connsiteY7" fmla="*/ 2447434 h 3158275"/>
              <a:gd name="connsiteX8" fmla="*/ 3902299 w 4744753"/>
              <a:gd name="connsiteY8" fmla="*/ 2280009 h 3158275"/>
              <a:gd name="connsiteX9" fmla="*/ 3837905 w 4744753"/>
              <a:gd name="connsiteY9" fmla="*/ 2202736 h 3158275"/>
              <a:gd name="connsiteX10" fmla="*/ 3825026 w 4744753"/>
              <a:gd name="connsiteY10" fmla="*/ 2164099 h 3158275"/>
              <a:gd name="connsiteX11" fmla="*/ 3786389 w 4744753"/>
              <a:gd name="connsiteY11" fmla="*/ 2086826 h 3158275"/>
              <a:gd name="connsiteX12" fmla="*/ 3786389 w 4744753"/>
              <a:gd name="connsiteY12" fmla="*/ 1945158 h 3158275"/>
              <a:gd name="connsiteX13" fmla="*/ 3760631 w 4744753"/>
              <a:gd name="connsiteY13" fmla="*/ 1906522 h 3158275"/>
              <a:gd name="connsiteX14" fmla="*/ 3799268 w 4744753"/>
              <a:gd name="connsiteY14" fmla="*/ 1893643 h 3158275"/>
              <a:gd name="connsiteX15" fmla="*/ 3812147 w 4744753"/>
              <a:gd name="connsiteY15" fmla="*/ 1855006 h 3158275"/>
              <a:gd name="connsiteX16" fmla="*/ 3825026 w 4744753"/>
              <a:gd name="connsiteY16" fmla="*/ 1700460 h 3158275"/>
              <a:gd name="connsiteX17" fmla="*/ 3902299 w 4744753"/>
              <a:gd name="connsiteY17" fmla="*/ 1648944 h 3158275"/>
              <a:gd name="connsiteX18" fmla="*/ 3928057 w 4744753"/>
              <a:gd name="connsiteY18" fmla="*/ 1610307 h 3158275"/>
              <a:gd name="connsiteX19" fmla="*/ 3953815 w 4744753"/>
              <a:gd name="connsiteY19" fmla="*/ 1558792 h 3158275"/>
              <a:gd name="connsiteX20" fmla="*/ 4043967 w 4744753"/>
              <a:gd name="connsiteY20" fmla="*/ 1533034 h 3158275"/>
              <a:gd name="connsiteX21" fmla="*/ 4159877 w 4744753"/>
              <a:gd name="connsiteY21" fmla="*/ 1545913 h 3158275"/>
              <a:gd name="connsiteX22" fmla="*/ 4172755 w 4744753"/>
              <a:gd name="connsiteY22" fmla="*/ 1584550 h 3158275"/>
              <a:gd name="connsiteX23" fmla="*/ 4237150 w 4744753"/>
              <a:gd name="connsiteY23" fmla="*/ 1636065 h 3158275"/>
              <a:gd name="connsiteX24" fmla="*/ 4275786 w 4744753"/>
              <a:gd name="connsiteY24" fmla="*/ 1713338 h 3158275"/>
              <a:gd name="connsiteX25" fmla="*/ 4301544 w 4744753"/>
              <a:gd name="connsiteY25" fmla="*/ 1855006 h 3158275"/>
              <a:gd name="connsiteX26" fmla="*/ 4417454 w 4744753"/>
              <a:gd name="connsiteY26" fmla="*/ 1919400 h 3158275"/>
              <a:gd name="connsiteX27" fmla="*/ 4430333 w 4744753"/>
              <a:gd name="connsiteY27" fmla="*/ 2073947 h 3158275"/>
              <a:gd name="connsiteX28" fmla="*/ 4456091 w 4744753"/>
              <a:gd name="connsiteY28" fmla="*/ 2151220 h 3158275"/>
              <a:gd name="connsiteX29" fmla="*/ 4468969 w 4744753"/>
              <a:gd name="connsiteY29" fmla="*/ 2215614 h 3158275"/>
              <a:gd name="connsiteX30" fmla="*/ 4456091 w 4744753"/>
              <a:gd name="connsiteY30" fmla="*/ 2254251 h 3158275"/>
              <a:gd name="connsiteX31" fmla="*/ 4481848 w 4744753"/>
              <a:gd name="connsiteY31" fmla="*/ 2370161 h 3158275"/>
              <a:gd name="connsiteX32" fmla="*/ 4443212 w 4744753"/>
              <a:gd name="connsiteY32" fmla="*/ 2395919 h 3158275"/>
              <a:gd name="connsiteX33" fmla="*/ 4391696 w 4744753"/>
              <a:gd name="connsiteY33" fmla="*/ 2408798 h 3158275"/>
              <a:gd name="connsiteX34" fmla="*/ 4443212 w 4744753"/>
              <a:gd name="connsiteY34" fmla="*/ 2511829 h 3158275"/>
              <a:gd name="connsiteX35" fmla="*/ 4481848 w 4744753"/>
              <a:gd name="connsiteY35" fmla="*/ 2524707 h 3158275"/>
              <a:gd name="connsiteX36" fmla="*/ 4687910 w 4744753"/>
              <a:gd name="connsiteY36" fmla="*/ 2511829 h 3158275"/>
              <a:gd name="connsiteX37" fmla="*/ 4739426 w 4744753"/>
              <a:gd name="connsiteY37" fmla="*/ 2498950 h 3158275"/>
              <a:gd name="connsiteX38" fmla="*/ 4713668 w 4744753"/>
              <a:gd name="connsiteY38" fmla="*/ 2357282 h 3158275"/>
              <a:gd name="connsiteX39" fmla="*/ 4687910 w 4744753"/>
              <a:gd name="connsiteY39" fmla="*/ 2318645 h 3158275"/>
              <a:gd name="connsiteX40" fmla="*/ 4649274 w 4744753"/>
              <a:gd name="connsiteY40" fmla="*/ 2241372 h 3158275"/>
              <a:gd name="connsiteX41" fmla="*/ 4636395 w 4744753"/>
              <a:gd name="connsiteY41" fmla="*/ 2009552 h 3158275"/>
              <a:gd name="connsiteX42" fmla="*/ 4623516 w 4744753"/>
              <a:gd name="connsiteY42" fmla="*/ 1970916 h 3158275"/>
              <a:gd name="connsiteX43" fmla="*/ 4572000 w 4744753"/>
              <a:gd name="connsiteY43" fmla="*/ 1893643 h 3158275"/>
              <a:gd name="connsiteX44" fmla="*/ 4546243 w 4744753"/>
              <a:gd name="connsiteY44" fmla="*/ 1855006 h 3158275"/>
              <a:gd name="connsiteX45" fmla="*/ 4520485 w 4744753"/>
              <a:gd name="connsiteY45" fmla="*/ 1816369 h 3158275"/>
              <a:gd name="connsiteX46" fmla="*/ 4494727 w 4744753"/>
              <a:gd name="connsiteY46" fmla="*/ 1777733 h 3158275"/>
              <a:gd name="connsiteX47" fmla="*/ 4481848 w 4744753"/>
              <a:gd name="connsiteY47" fmla="*/ 1739096 h 3158275"/>
              <a:gd name="connsiteX48" fmla="*/ 4456091 w 4744753"/>
              <a:gd name="connsiteY48" fmla="*/ 1687581 h 3158275"/>
              <a:gd name="connsiteX49" fmla="*/ 4443212 w 4744753"/>
              <a:gd name="connsiteY49" fmla="*/ 1623186 h 3158275"/>
              <a:gd name="connsiteX50" fmla="*/ 4417454 w 4744753"/>
              <a:gd name="connsiteY50" fmla="*/ 1545913 h 3158275"/>
              <a:gd name="connsiteX51" fmla="*/ 4404575 w 4744753"/>
              <a:gd name="connsiteY51" fmla="*/ 1507276 h 3158275"/>
              <a:gd name="connsiteX52" fmla="*/ 4378817 w 4744753"/>
              <a:gd name="connsiteY52" fmla="*/ 1468640 h 3158275"/>
              <a:gd name="connsiteX53" fmla="*/ 4327302 w 4744753"/>
              <a:gd name="connsiteY53" fmla="*/ 1314093 h 3158275"/>
              <a:gd name="connsiteX54" fmla="*/ 4314423 w 4744753"/>
              <a:gd name="connsiteY54" fmla="*/ 1275457 h 3158275"/>
              <a:gd name="connsiteX55" fmla="*/ 4288665 w 4744753"/>
              <a:gd name="connsiteY55" fmla="*/ 1236820 h 3158275"/>
              <a:gd name="connsiteX56" fmla="*/ 4262908 w 4744753"/>
              <a:gd name="connsiteY56" fmla="*/ 1159547 h 3158275"/>
              <a:gd name="connsiteX57" fmla="*/ 4250029 w 4744753"/>
              <a:gd name="connsiteY57" fmla="*/ 1120910 h 3158275"/>
              <a:gd name="connsiteX58" fmla="*/ 4198513 w 4744753"/>
              <a:gd name="connsiteY58" fmla="*/ 1043637 h 3158275"/>
              <a:gd name="connsiteX59" fmla="*/ 4146998 w 4744753"/>
              <a:gd name="connsiteY59" fmla="*/ 966364 h 3158275"/>
              <a:gd name="connsiteX60" fmla="*/ 4121240 w 4744753"/>
              <a:gd name="connsiteY60" fmla="*/ 927727 h 3158275"/>
              <a:gd name="connsiteX61" fmla="*/ 4082603 w 4744753"/>
              <a:gd name="connsiteY61" fmla="*/ 901969 h 3158275"/>
              <a:gd name="connsiteX62" fmla="*/ 4056846 w 4744753"/>
              <a:gd name="connsiteY62" fmla="*/ 863333 h 3158275"/>
              <a:gd name="connsiteX63" fmla="*/ 4018209 w 4744753"/>
              <a:gd name="connsiteY63" fmla="*/ 837575 h 3158275"/>
              <a:gd name="connsiteX64" fmla="*/ 4005330 w 4744753"/>
              <a:gd name="connsiteY64" fmla="*/ 798938 h 3158275"/>
              <a:gd name="connsiteX65" fmla="*/ 3940936 w 4744753"/>
              <a:gd name="connsiteY65" fmla="*/ 734544 h 3158275"/>
              <a:gd name="connsiteX66" fmla="*/ 3915178 w 4744753"/>
              <a:gd name="connsiteY66" fmla="*/ 695907 h 3158275"/>
              <a:gd name="connsiteX67" fmla="*/ 3902299 w 4744753"/>
              <a:gd name="connsiteY67" fmla="*/ 644392 h 3158275"/>
              <a:gd name="connsiteX68" fmla="*/ 3863662 w 4744753"/>
              <a:gd name="connsiteY68" fmla="*/ 631513 h 3158275"/>
              <a:gd name="connsiteX69" fmla="*/ 3825026 w 4744753"/>
              <a:gd name="connsiteY69" fmla="*/ 605755 h 3158275"/>
              <a:gd name="connsiteX70" fmla="*/ 3747753 w 4744753"/>
              <a:gd name="connsiteY70" fmla="*/ 541361 h 3158275"/>
              <a:gd name="connsiteX71" fmla="*/ 3670479 w 4744753"/>
              <a:gd name="connsiteY71" fmla="*/ 502724 h 3158275"/>
              <a:gd name="connsiteX72" fmla="*/ 3657600 w 4744753"/>
              <a:gd name="connsiteY72" fmla="*/ 412572 h 3158275"/>
              <a:gd name="connsiteX73" fmla="*/ 3580327 w 4744753"/>
              <a:gd name="connsiteY73" fmla="*/ 386814 h 3158275"/>
              <a:gd name="connsiteX74" fmla="*/ 3541691 w 4744753"/>
              <a:gd name="connsiteY74" fmla="*/ 348178 h 3158275"/>
              <a:gd name="connsiteX75" fmla="*/ 3515933 w 4744753"/>
              <a:gd name="connsiteY75" fmla="*/ 309541 h 3158275"/>
              <a:gd name="connsiteX76" fmla="*/ 3477296 w 4744753"/>
              <a:gd name="connsiteY76" fmla="*/ 296662 h 3158275"/>
              <a:gd name="connsiteX77" fmla="*/ 3438660 w 4744753"/>
              <a:gd name="connsiteY77" fmla="*/ 309541 h 3158275"/>
              <a:gd name="connsiteX78" fmla="*/ 3361386 w 4744753"/>
              <a:gd name="connsiteY78" fmla="*/ 348178 h 3158275"/>
              <a:gd name="connsiteX79" fmla="*/ 3000778 w 4744753"/>
              <a:gd name="connsiteY79" fmla="*/ 361057 h 3158275"/>
              <a:gd name="connsiteX80" fmla="*/ 2962141 w 4744753"/>
              <a:gd name="connsiteY80" fmla="*/ 386814 h 3158275"/>
              <a:gd name="connsiteX81" fmla="*/ 2910626 w 4744753"/>
              <a:gd name="connsiteY81" fmla="*/ 399693 h 3158275"/>
              <a:gd name="connsiteX82" fmla="*/ 2743200 w 4744753"/>
              <a:gd name="connsiteY82" fmla="*/ 361057 h 3158275"/>
              <a:gd name="connsiteX83" fmla="*/ 2665927 w 4744753"/>
              <a:gd name="connsiteY83" fmla="*/ 322420 h 3158275"/>
              <a:gd name="connsiteX84" fmla="*/ 2614412 w 4744753"/>
              <a:gd name="connsiteY84" fmla="*/ 296662 h 3158275"/>
              <a:gd name="connsiteX85" fmla="*/ 2575775 w 4744753"/>
              <a:gd name="connsiteY85" fmla="*/ 283783 h 3158275"/>
              <a:gd name="connsiteX86" fmla="*/ 2537139 w 4744753"/>
              <a:gd name="connsiteY86" fmla="*/ 258026 h 3158275"/>
              <a:gd name="connsiteX87" fmla="*/ 2408350 w 4744753"/>
              <a:gd name="connsiteY87" fmla="*/ 232268 h 3158275"/>
              <a:gd name="connsiteX88" fmla="*/ 2369713 w 4744753"/>
              <a:gd name="connsiteY88" fmla="*/ 219389 h 3158275"/>
              <a:gd name="connsiteX89" fmla="*/ 2343955 w 4744753"/>
              <a:gd name="connsiteY89" fmla="*/ 180752 h 3158275"/>
              <a:gd name="connsiteX90" fmla="*/ 2331077 w 4744753"/>
              <a:gd name="connsiteY90" fmla="*/ 103479 h 3158275"/>
              <a:gd name="connsiteX91" fmla="*/ 2253803 w 4744753"/>
              <a:gd name="connsiteY91" fmla="*/ 51964 h 3158275"/>
              <a:gd name="connsiteX92" fmla="*/ 2215167 w 4744753"/>
              <a:gd name="connsiteY92" fmla="*/ 26206 h 3158275"/>
              <a:gd name="connsiteX93" fmla="*/ 2073499 w 4744753"/>
              <a:gd name="connsiteY93" fmla="*/ 26206 h 3158275"/>
              <a:gd name="connsiteX94" fmla="*/ 1983347 w 4744753"/>
              <a:gd name="connsiteY94" fmla="*/ 129237 h 3158275"/>
              <a:gd name="connsiteX95" fmla="*/ 1957589 w 4744753"/>
              <a:gd name="connsiteY95" fmla="*/ 167874 h 3158275"/>
              <a:gd name="connsiteX96" fmla="*/ 1841679 w 4744753"/>
              <a:gd name="connsiteY96" fmla="*/ 232268 h 3158275"/>
              <a:gd name="connsiteX97" fmla="*/ 1725769 w 4744753"/>
              <a:gd name="connsiteY97" fmla="*/ 322420 h 3158275"/>
              <a:gd name="connsiteX98" fmla="*/ 1635617 w 4744753"/>
              <a:gd name="connsiteY98" fmla="*/ 373936 h 3158275"/>
              <a:gd name="connsiteX99" fmla="*/ 1596981 w 4744753"/>
              <a:gd name="connsiteY99" fmla="*/ 451209 h 3158275"/>
              <a:gd name="connsiteX100" fmla="*/ 1584102 w 4744753"/>
              <a:gd name="connsiteY100" fmla="*/ 489845 h 3158275"/>
              <a:gd name="connsiteX101" fmla="*/ 1545465 w 4744753"/>
              <a:gd name="connsiteY101" fmla="*/ 502724 h 3158275"/>
              <a:gd name="connsiteX102" fmla="*/ 1468192 w 4744753"/>
              <a:gd name="connsiteY102" fmla="*/ 541361 h 3158275"/>
              <a:gd name="connsiteX103" fmla="*/ 1429555 w 4744753"/>
              <a:gd name="connsiteY103" fmla="*/ 567119 h 3158275"/>
              <a:gd name="connsiteX104" fmla="*/ 1390919 w 4744753"/>
              <a:gd name="connsiteY104" fmla="*/ 579998 h 3158275"/>
              <a:gd name="connsiteX105" fmla="*/ 1352282 w 4744753"/>
              <a:gd name="connsiteY105" fmla="*/ 605755 h 3158275"/>
              <a:gd name="connsiteX106" fmla="*/ 1262130 w 4744753"/>
              <a:gd name="connsiteY106" fmla="*/ 631513 h 3158275"/>
              <a:gd name="connsiteX107" fmla="*/ 1159099 w 4744753"/>
              <a:gd name="connsiteY107" fmla="*/ 657271 h 3158275"/>
              <a:gd name="connsiteX108" fmla="*/ 953037 w 4744753"/>
              <a:gd name="connsiteY108" fmla="*/ 670150 h 3158275"/>
              <a:gd name="connsiteX109" fmla="*/ 837127 w 4744753"/>
              <a:gd name="connsiteY109" fmla="*/ 721665 h 3158275"/>
              <a:gd name="connsiteX110" fmla="*/ 798491 w 4744753"/>
              <a:gd name="connsiteY110" fmla="*/ 734544 h 3158275"/>
              <a:gd name="connsiteX111" fmla="*/ 721217 w 4744753"/>
              <a:gd name="connsiteY111" fmla="*/ 695907 h 3158275"/>
              <a:gd name="connsiteX112" fmla="*/ 695460 w 4744753"/>
              <a:gd name="connsiteY112" fmla="*/ 657271 h 3158275"/>
              <a:gd name="connsiteX113" fmla="*/ 643944 w 4744753"/>
              <a:gd name="connsiteY113" fmla="*/ 644392 h 3158275"/>
              <a:gd name="connsiteX114" fmla="*/ 605308 w 4744753"/>
              <a:gd name="connsiteY114" fmla="*/ 618634 h 3158275"/>
              <a:gd name="connsiteX115" fmla="*/ 540913 w 4744753"/>
              <a:gd name="connsiteY115" fmla="*/ 554240 h 3158275"/>
              <a:gd name="connsiteX116" fmla="*/ 463640 w 4744753"/>
              <a:gd name="connsiteY116" fmla="*/ 528482 h 3158275"/>
              <a:gd name="connsiteX117" fmla="*/ 425003 w 4744753"/>
              <a:gd name="connsiteY117" fmla="*/ 541361 h 3158275"/>
              <a:gd name="connsiteX118" fmla="*/ 412124 w 4744753"/>
              <a:gd name="connsiteY118" fmla="*/ 579998 h 3158275"/>
              <a:gd name="connsiteX119" fmla="*/ 386367 w 4744753"/>
              <a:gd name="connsiteY119" fmla="*/ 618634 h 3158275"/>
              <a:gd name="connsiteX120" fmla="*/ 373488 w 4744753"/>
              <a:gd name="connsiteY120" fmla="*/ 657271 h 3158275"/>
              <a:gd name="connsiteX121" fmla="*/ 334851 w 4744753"/>
              <a:gd name="connsiteY121" fmla="*/ 670150 h 3158275"/>
              <a:gd name="connsiteX122" fmla="*/ 283336 w 4744753"/>
              <a:gd name="connsiteY122" fmla="*/ 657271 h 3158275"/>
              <a:gd name="connsiteX123" fmla="*/ 231820 w 4744753"/>
              <a:gd name="connsiteY123" fmla="*/ 579998 h 3158275"/>
              <a:gd name="connsiteX124" fmla="*/ 193184 w 4744753"/>
              <a:gd name="connsiteY124" fmla="*/ 554240 h 3158275"/>
              <a:gd name="connsiteX125" fmla="*/ 38637 w 4744753"/>
              <a:gd name="connsiteY125" fmla="*/ 554240 h 3158275"/>
              <a:gd name="connsiteX126" fmla="*/ 12879 w 4744753"/>
              <a:gd name="connsiteY126" fmla="*/ 670150 h 3158275"/>
              <a:gd name="connsiteX127" fmla="*/ 0 w 4744753"/>
              <a:gd name="connsiteY127" fmla="*/ 708786 h 3158275"/>
              <a:gd name="connsiteX128" fmla="*/ 12879 w 4744753"/>
              <a:gd name="connsiteY128" fmla="*/ 889091 h 3158275"/>
              <a:gd name="connsiteX129" fmla="*/ 38637 w 4744753"/>
              <a:gd name="connsiteY129" fmla="*/ 927727 h 3158275"/>
              <a:gd name="connsiteX130" fmla="*/ 115910 w 4744753"/>
              <a:gd name="connsiteY130" fmla="*/ 953485 h 3158275"/>
              <a:gd name="connsiteX131" fmla="*/ 270457 w 4744753"/>
              <a:gd name="connsiteY131" fmla="*/ 927727 h 3158275"/>
              <a:gd name="connsiteX132" fmla="*/ 321972 w 4744753"/>
              <a:gd name="connsiteY132" fmla="*/ 1005000 h 3158275"/>
              <a:gd name="connsiteX133" fmla="*/ 347730 w 4744753"/>
              <a:gd name="connsiteY133" fmla="*/ 1043637 h 3158275"/>
              <a:gd name="connsiteX134" fmla="*/ 386367 w 4744753"/>
              <a:gd name="connsiteY134" fmla="*/ 1056516 h 3158275"/>
              <a:gd name="connsiteX135" fmla="*/ 463640 w 4744753"/>
              <a:gd name="connsiteY135" fmla="*/ 1095152 h 3158275"/>
              <a:gd name="connsiteX136" fmla="*/ 502277 w 4744753"/>
              <a:gd name="connsiteY136" fmla="*/ 1120910 h 3158275"/>
              <a:gd name="connsiteX137" fmla="*/ 579550 w 4744753"/>
              <a:gd name="connsiteY137" fmla="*/ 1146668 h 3158275"/>
              <a:gd name="connsiteX138" fmla="*/ 618186 w 4744753"/>
              <a:gd name="connsiteY138" fmla="*/ 1159547 h 3158275"/>
              <a:gd name="connsiteX139" fmla="*/ 695460 w 4744753"/>
              <a:gd name="connsiteY139" fmla="*/ 1211062 h 3158275"/>
              <a:gd name="connsiteX140" fmla="*/ 734096 w 4744753"/>
              <a:gd name="connsiteY140" fmla="*/ 1236820 h 3158275"/>
              <a:gd name="connsiteX141" fmla="*/ 772733 w 4744753"/>
              <a:gd name="connsiteY141" fmla="*/ 1249699 h 3158275"/>
              <a:gd name="connsiteX142" fmla="*/ 811369 w 4744753"/>
              <a:gd name="connsiteY142" fmla="*/ 1275457 h 3158275"/>
              <a:gd name="connsiteX143" fmla="*/ 888643 w 4744753"/>
              <a:gd name="connsiteY143" fmla="*/ 1314093 h 3158275"/>
              <a:gd name="connsiteX144" fmla="*/ 953037 w 4744753"/>
              <a:gd name="connsiteY144" fmla="*/ 1391367 h 3158275"/>
              <a:gd name="connsiteX145" fmla="*/ 1004553 w 4744753"/>
              <a:gd name="connsiteY145" fmla="*/ 1404245 h 3158275"/>
              <a:gd name="connsiteX146" fmla="*/ 1107584 w 4744753"/>
              <a:gd name="connsiteY146" fmla="*/ 1365609 h 3158275"/>
              <a:gd name="connsiteX147" fmla="*/ 1184857 w 4744753"/>
              <a:gd name="connsiteY147" fmla="*/ 1339851 h 3158275"/>
              <a:gd name="connsiteX148" fmla="*/ 1262130 w 4744753"/>
              <a:gd name="connsiteY148" fmla="*/ 1352730 h 3158275"/>
              <a:gd name="connsiteX149" fmla="*/ 1300767 w 4744753"/>
              <a:gd name="connsiteY149" fmla="*/ 1365609 h 3158275"/>
              <a:gd name="connsiteX150" fmla="*/ 1429555 w 4744753"/>
              <a:gd name="connsiteY150" fmla="*/ 1378488 h 3158275"/>
              <a:gd name="connsiteX151" fmla="*/ 1957589 w 4744753"/>
              <a:gd name="connsiteY151" fmla="*/ 1365609 h 3158275"/>
              <a:gd name="connsiteX152" fmla="*/ 2009105 w 4744753"/>
              <a:gd name="connsiteY152" fmla="*/ 1288336 h 3158275"/>
              <a:gd name="connsiteX153" fmla="*/ 2047741 w 4744753"/>
              <a:gd name="connsiteY153" fmla="*/ 1275457 h 3158275"/>
              <a:gd name="connsiteX154" fmla="*/ 2163651 w 4744753"/>
              <a:gd name="connsiteY154" fmla="*/ 1236820 h 3158275"/>
              <a:gd name="connsiteX155" fmla="*/ 2163651 w 4744753"/>
              <a:gd name="connsiteY155" fmla="*/ 1056516 h 3158275"/>
              <a:gd name="connsiteX156" fmla="*/ 2137893 w 4744753"/>
              <a:gd name="connsiteY156" fmla="*/ 1017879 h 3158275"/>
              <a:gd name="connsiteX157" fmla="*/ 2099257 w 4744753"/>
              <a:gd name="connsiteY157" fmla="*/ 1005000 h 3158275"/>
              <a:gd name="connsiteX158" fmla="*/ 2009105 w 4744753"/>
              <a:gd name="connsiteY158" fmla="*/ 889091 h 3158275"/>
              <a:gd name="connsiteX159" fmla="*/ 1983347 w 4744753"/>
              <a:gd name="connsiteY159" fmla="*/ 850454 h 3158275"/>
              <a:gd name="connsiteX160" fmla="*/ 1970468 w 4744753"/>
              <a:gd name="connsiteY160" fmla="*/ 811817 h 3158275"/>
              <a:gd name="connsiteX161" fmla="*/ 1893195 w 4744753"/>
              <a:gd name="connsiteY161" fmla="*/ 747423 h 3158275"/>
              <a:gd name="connsiteX162" fmla="*/ 1790164 w 4744753"/>
              <a:gd name="connsiteY162" fmla="*/ 721665 h 3158275"/>
              <a:gd name="connsiteX163" fmla="*/ 1764406 w 4744753"/>
              <a:gd name="connsiteY163" fmla="*/ 683029 h 3158275"/>
              <a:gd name="connsiteX164" fmla="*/ 1725769 w 4744753"/>
              <a:gd name="connsiteY164" fmla="*/ 657271 h 3158275"/>
              <a:gd name="connsiteX165" fmla="*/ 1712891 w 4744753"/>
              <a:gd name="connsiteY165" fmla="*/ 618634 h 3158275"/>
              <a:gd name="connsiteX166" fmla="*/ 1893195 w 4744753"/>
              <a:gd name="connsiteY166" fmla="*/ 605755 h 3158275"/>
              <a:gd name="connsiteX167" fmla="*/ 1983347 w 4744753"/>
              <a:gd name="connsiteY167" fmla="*/ 631513 h 3158275"/>
              <a:gd name="connsiteX168" fmla="*/ 2176530 w 4744753"/>
              <a:gd name="connsiteY168" fmla="*/ 644392 h 3158275"/>
              <a:gd name="connsiteX169" fmla="*/ 2163651 w 4744753"/>
              <a:gd name="connsiteY169" fmla="*/ 708786 h 3158275"/>
              <a:gd name="connsiteX170" fmla="*/ 2125015 w 4744753"/>
              <a:gd name="connsiteY170" fmla="*/ 734544 h 3158275"/>
              <a:gd name="connsiteX171" fmla="*/ 2086378 w 4744753"/>
              <a:gd name="connsiteY171" fmla="*/ 773181 h 3158275"/>
              <a:gd name="connsiteX172" fmla="*/ 2099257 w 4744753"/>
              <a:gd name="connsiteY172" fmla="*/ 850454 h 3158275"/>
              <a:gd name="connsiteX173" fmla="*/ 2137893 w 4744753"/>
              <a:gd name="connsiteY173" fmla="*/ 863333 h 3158275"/>
              <a:gd name="connsiteX174" fmla="*/ 2176530 w 4744753"/>
              <a:gd name="connsiteY174" fmla="*/ 889091 h 3158275"/>
              <a:gd name="connsiteX175" fmla="*/ 2292440 w 4744753"/>
              <a:gd name="connsiteY175" fmla="*/ 876212 h 3158275"/>
              <a:gd name="connsiteX176" fmla="*/ 2331077 w 4744753"/>
              <a:gd name="connsiteY176" fmla="*/ 863333 h 3158275"/>
              <a:gd name="connsiteX177" fmla="*/ 2472744 w 4744753"/>
              <a:gd name="connsiteY177" fmla="*/ 850454 h 3158275"/>
              <a:gd name="connsiteX178" fmla="*/ 2524260 w 4744753"/>
              <a:gd name="connsiteY178" fmla="*/ 798938 h 3158275"/>
              <a:gd name="connsiteX179" fmla="*/ 2575775 w 4744753"/>
              <a:gd name="connsiteY179" fmla="*/ 721665 h 3158275"/>
              <a:gd name="connsiteX180" fmla="*/ 2743200 w 4744753"/>
              <a:gd name="connsiteY180" fmla="*/ 747423 h 3158275"/>
              <a:gd name="connsiteX181" fmla="*/ 2781837 w 4744753"/>
              <a:gd name="connsiteY181" fmla="*/ 773181 h 3158275"/>
              <a:gd name="connsiteX182" fmla="*/ 2833353 w 4744753"/>
              <a:gd name="connsiteY182" fmla="*/ 927727 h 3158275"/>
              <a:gd name="connsiteX183" fmla="*/ 2859110 w 4744753"/>
              <a:gd name="connsiteY183" fmla="*/ 1005000 h 3158275"/>
              <a:gd name="connsiteX184" fmla="*/ 2871989 w 4744753"/>
              <a:gd name="connsiteY184" fmla="*/ 1043637 h 3158275"/>
              <a:gd name="connsiteX185" fmla="*/ 2897747 w 4744753"/>
              <a:gd name="connsiteY185" fmla="*/ 1082274 h 3158275"/>
              <a:gd name="connsiteX186" fmla="*/ 2884868 w 4744753"/>
              <a:gd name="connsiteY186" fmla="*/ 1236820 h 3158275"/>
              <a:gd name="connsiteX187" fmla="*/ 2871989 w 4744753"/>
              <a:gd name="connsiteY187" fmla="*/ 1275457 h 3158275"/>
              <a:gd name="connsiteX188" fmla="*/ 2859110 w 4744753"/>
              <a:gd name="connsiteY188" fmla="*/ 1314093 h 3158275"/>
              <a:gd name="connsiteX189" fmla="*/ 2897747 w 4744753"/>
              <a:gd name="connsiteY189" fmla="*/ 1352730 h 3158275"/>
              <a:gd name="connsiteX190" fmla="*/ 2975020 w 4744753"/>
              <a:gd name="connsiteY190" fmla="*/ 1404245 h 3158275"/>
              <a:gd name="connsiteX191" fmla="*/ 2987899 w 4744753"/>
              <a:gd name="connsiteY191" fmla="*/ 1442882 h 3158275"/>
              <a:gd name="connsiteX192" fmla="*/ 3026536 w 4744753"/>
              <a:gd name="connsiteY192" fmla="*/ 1520155 h 3158275"/>
              <a:gd name="connsiteX193" fmla="*/ 3013657 w 4744753"/>
              <a:gd name="connsiteY193" fmla="*/ 1571671 h 3158275"/>
              <a:gd name="connsiteX194" fmla="*/ 2910626 w 4744753"/>
              <a:gd name="connsiteY194" fmla="*/ 1571671 h 3158275"/>
              <a:gd name="connsiteX195" fmla="*/ 2833353 w 4744753"/>
              <a:gd name="connsiteY195" fmla="*/ 1584550 h 3158275"/>
              <a:gd name="connsiteX196" fmla="*/ 2820474 w 4744753"/>
              <a:gd name="connsiteY196" fmla="*/ 1648944 h 3158275"/>
              <a:gd name="connsiteX197" fmla="*/ 2768958 w 4744753"/>
              <a:gd name="connsiteY197" fmla="*/ 1790612 h 3158275"/>
              <a:gd name="connsiteX198" fmla="*/ 2756079 w 4744753"/>
              <a:gd name="connsiteY198" fmla="*/ 1829248 h 3158275"/>
              <a:gd name="connsiteX199" fmla="*/ 2794716 w 4744753"/>
              <a:gd name="connsiteY199" fmla="*/ 2035310 h 3158275"/>
              <a:gd name="connsiteX200" fmla="*/ 2768958 w 4744753"/>
              <a:gd name="connsiteY200" fmla="*/ 2073947 h 3158275"/>
              <a:gd name="connsiteX201" fmla="*/ 2704564 w 4744753"/>
              <a:gd name="connsiteY201" fmla="*/ 2125462 h 3158275"/>
              <a:gd name="connsiteX202" fmla="*/ 2730322 w 4744753"/>
              <a:gd name="connsiteY202" fmla="*/ 2331524 h 3158275"/>
              <a:gd name="connsiteX203" fmla="*/ 2756079 w 4744753"/>
              <a:gd name="connsiteY203" fmla="*/ 2408798 h 3158275"/>
              <a:gd name="connsiteX204" fmla="*/ 2743200 w 4744753"/>
              <a:gd name="connsiteY204" fmla="*/ 2705012 h 3158275"/>
              <a:gd name="connsiteX205" fmla="*/ 2704564 w 4744753"/>
              <a:gd name="connsiteY205" fmla="*/ 2743648 h 3158275"/>
              <a:gd name="connsiteX206" fmla="*/ 2691685 w 4744753"/>
              <a:gd name="connsiteY206" fmla="*/ 2782285 h 3158275"/>
              <a:gd name="connsiteX207" fmla="*/ 2665927 w 4744753"/>
              <a:gd name="connsiteY207" fmla="*/ 2833800 h 3158275"/>
              <a:gd name="connsiteX208" fmla="*/ 2897747 w 4744753"/>
              <a:gd name="connsiteY208" fmla="*/ 2923952 h 3158275"/>
              <a:gd name="connsiteX209" fmla="*/ 2910626 w 4744753"/>
              <a:gd name="connsiteY209" fmla="*/ 2962589 h 3158275"/>
              <a:gd name="connsiteX210" fmla="*/ 2975020 w 4744753"/>
              <a:gd name="connsiteY210" fmla="*/ 3039862 h 3158275"/>
              <a:gd name="connsiteX211" fmla="*/ 3026536 w 4744753"/>
              <a:gd name="connsiteY211" fmla="*/ 3155772 h 3158275"/>
              <a:gd name="connsiteX212" fmla="*/ 3078051 w 4744753"/>
              <a:gd name="connsiteY212" fmla="*/ 3142893 h 3158275"/>
              <a:gd name="connsiteX213" fmla="*/ 3103809 w 4744753"/>
              <a:gd name="connsiteY213" fmla="*/ 3104257 h 3158275"/>
              <a:gd name="connsiteX214" fmla="*/ 3142446 w 4744753"/>
              <a:gd name="connsiteY214" fmla="*/ 3065620 h 3158275"/>
              <a:gd name="connsiteX215" fmla="*/ 3181082 w 4744753"/>
              <a:gd name="connsiteY215" fmla="*/ 2988347 h 3158275"/>
              <a:gd name="connsiteX216" fmla="*/ 3219719 w 4744753"/>
              <a:gd name="connsiteY216" fmla="*/ 2975468 h 3158275"/>
              <a:gd name="connsiteX217" fmla="*/ 3400023 w 4744753"/>
              <a:gd name="connsiteY217" fmla="*/ 2975468 h 3158275"/>
              <a:gd name="connsiteX218" fmla="*/ 3438660 w 4744753"/>
              <a:gd name="connsiteY218" fmla="*/ 2949710 h 3158275"/>
              <a:gd name="connsiteX219" fmla="*/ 3734874 w 4744753"/>
              <a:gd name="connsiteY219" fmla="*/ 2962589 h 3158275"/>
              <a:gd name="connsiteX220" fmla="*/ 3799268 w 4744753"/>
              <a:gd name="connsiteY220" fmla="*/ 2975468 h 3158275"/>
              <a:gd name="connsiteX221" fmla="*/ 3876541 w 4744753"/>
              <a:gd name="connsiteY221" fmla="*/ 3001226 h 3158275"/>
              <a:gd name="connsiteX222" fmla="*/ 3953815 w 4744753"/>
              <a:gd name="connsiteY222" fmla="*/ 3052741 h 3158275"/>
              <a:gd name="connsiteX223" fmla="*/ 4031088 w 4744753"/>
              <a:gd name="connsiteY223" fmla="*/ 3091378 h 3158275"/>
              <a:gd name="connsiteX224" fmla="*/ 4082603 w 4744753"/>
              <a:gd name="connsiteY224" fmla="*/ 3026983 h 3158275"/>
              <a:gd name="connsiteX225" fmla="*/ 4121240 w 4744753"/>
              <a:gd name="connsiteY225" fmla="*/ 3001226 h 3158275"/>
              <a:gd name="connsiteX226" fmla="*/ 4108361 w 4744753"/>
              <a:gd name="connsiteY226" fmla="*/ 2923952 h 3158275"/>
              <a:gd name="connsiteX227" fmla="*/ 4082603 w 4744753"/>
              <a:gd name="connsiteY227" fmla="*/ 2859558 h 315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4744753" h="3158275">
                <a:moveTo>
                  <a:pt x="4031088" y="2988347"/>
                </a:moveTo>
                <a:cubicBezTo>
                  <a:pt x="4044112" y="2968811"/>
                  <a:pt x="4069724" y="2937736"/>
                  <a:pt x="4069724" y="2911074"/>
                </a:cubicBezTo>
                <a:cubicBezTo>
                  <a:pt x="4069724" y="2867930"/>
                  <a:pt x="4069715" y="2823465"/>
                  <a:pt x="4056846" y="2782285"/>
                </a:cubicBezTo>
                <a:cubicBezTo>
                  <a:pt x="4047612" y="2752737"/>
                  <a:pt x="4022502" y="2730770"/>
                  <a:pt x="4005330" y="2705012"/>
                </a:cubicBezTo>
                <a:cubicBezTo>
                  <a:pt x="3996744" y="2692133"/>
                  <a:pt x="3992451" y="2674961"/>
                  <a:pt x="3979572" y="2666375"/>
                </a:cubicBezTo>
                <a:cubicBezTo>
                  <a:pt x="3925782" y="2630514"/>
                  <a:pt x="3951881" y="2651562"/>
                  <a:pt x="3902299" y="2601981"/>
                </a:cubicBezTo>
                <a:cubicBezTo>
                  <a:pt x="3898006" y="2589102"/>
                  <a:pt x="3887188" y="2576735"/>
                  <a:pt x="3889420" y="2563344"/>
                </a:cubicBezTo>
                <a:cubicBezTo>
                  <a:pt x="3896115" y="2523171"/>
                  <a:pt x="3928057" y="2447434"/>
                  <a:pt x="3928057" y="2447434"/>
                </a:cubicBezTo>
                <a:cubicBezTo>
                  <a:pt x="3925471" y="2424164"/>
                  <a:pt x="3919030" y="2319047"/>
                  <a:pt x="3902299" y="2280009"/>
                </a:cubicBezTo>
                <a:cubicBezTo>
                  <a:pt x="3888851" y="2248630"/>
                  <a:pt x="3861114" y="2225945"/>
                  <a:pt x="3837905" y="2202736"/>
                </a:cubicBezTo>
                <a:cubicBezTo>
                  <a:pt x="3833612" y="2189857"/>
                  <a:pt x="3831097" y="2176241"/>
                  <a:pt x="3825026" y="2164099"/>
                </a:cubicBezTo>
                <a:cubicBezTo>
                  <a:pt x="3775092" y="2064232"/>
                  <a:pt x="3818762" y="2183941"/>
                  <a:pt x="3786389" y="2086826"/>
                </a:cubicBezTo>
                <a:cubicBezTo>
                  <a:pt x="3802146" y="2023799"/>
                  <a:pt x="3809462" y="2022068"/>
                  <a:pt x="3786389" y="1945158"/>
                </a:cubicBezTo>
                <a:cubicBezTo>
                  <a:pt x="3781941" y="1930332"/>
                  <a:pt x="3769217" y="1919401"/>
                  <a:pt x="3760631" y="1906522"/>
                </a:cubicBezTo>
                <a:cubicBezTo>
                  <a:pt x="3773510" y="1902229"/>
                  <a:pt x="3789669" y="1903242"/>
                  <a:pt x="3799268" y="1893643"/>
                </a:cubicBezTo>
                <a:cubicBezTo>
                  <a:pt x="3808867" y="1884044"/>
                  <a:pt x="3810353" y="1868463"/>
                  <a:pt x="3812147" y="1855006"/>
                </a:cubicBezTo>
                <a:cubicBezTo>
                  <a:pt x="3818979" y="1803766"/>
                  <a:pt x="3811707" y="1750408"/>
                  <a:pt x="3825026" y="1700460"/>
                </a:cubicBezTo>
                <a:cubicBezTo>
                  <a:pt x="3834438" y="1665165"/>
                  <a:pt x="3875321" y="1657937"/>
                  <a:pt x="3902299" y="1648944"/>
                </a:cubicBezTo>
                <a:cubicBezTo>
                  <a:pt x="3910885" y="1636065"/>
                  <a:pt x="3920377" y="1623746"/>
                  <a:pt x="3928057" y="1610307"/>
                </a:cubicBezTo>
                <a:cubicBezTo>
                  <a:pt x="3937582" y="1593638"/>
                  <a:pt x="3940240" y="1572367"/>
                  <a:pt x="3953815" y="1558792"/>
                </a:cubicBezTo>
                <a:cubicBezTo>
                  <a:pt x="3959974" y="1552633"/>
                  <a:pt x="4043521" y="1533145"/>
                  <a:pt x="4043967" y="1533034"/>
                </a:cubicBezTo>
                <a:cubicBezTo>
                  <a:pt x="4082604" y="1537327"/>
                  <a:pt x="4123783" y="1531475"/>
                  <a:pt x="4159877" y="1545913"/>
                </a:cubicBezTo>
                <a:cubicBezTo>
                  <a:pt x="4172482" y="1550955"/>
                  <a:pt x="4166684" y="1572408"/>
                  <a:pt x="4172755" y="1584550"/>
                </a:cubicBezTo>
                <a:cubicBezTo>
                  <a:pt x="4196056" y="1631152"/>
                  <a:pt x="4192589" y="1621211"/>
                  <a:pt x="4237150" y="1636065"/>
                </a:cubicBezTo>
                <a:cubicBezTo>
                  <a:pt x="4259773" y="1670000"/>
                  <a:pt x="4267367" y="1674048"/>
                  <a:pt x="4275786" y="1713338"/>
                </a:cubicBezTo>
                <a:cubicBezTo>
                  <a:pt x="4285843" y="1760269"/>
                  <a:pt x="4278957" y="1812656"/>
                  <a:pt x="4301544" y="1855006"/>
                </a:cubicBezTo>
                <a:cubicBezTo>
                  <a:pt x="4320696" y="1890915"/>
                  <a:pt x="4379890" y="1906880"/>
                  <a:pt x="4417454" y="1919400"/>
                </a:cubicBezTo>
                <a:cubicBezTo>
                  <a:pt x="4421747" y="1970916"/>
                  <a:pt x="4421834" y="2022956"/>
                  <a:pt x="4430333" y="2073947"/>
                </a:cubicBezTo>
                <a:cubicBezTo>
                  <a:pt x="4434797" y="2100729"/>
                  <a:pt x="4450767" y="2124596"/>
                  <a:pt x="4456091" y="2151220"/>
                </a:cubicBezTo>
                <a:lnTo>
                  <a:pt x="4468969" y="2215614"/>
                </a:lnTo>
                <a:cubicBezTo>
                  <a:pt x="4464676" y="2228493"/>
                  <a:pt x="4456091" y="2240675"/>
                  <a:pt x="4456091" y="2254251"/>
                </a:cubicBezTo>
                <a:cubicBezTo>
                  <a:pt x="4456091" y="2299586"/>
                  <a:pt x="4468567" y="2330317"/>
                  <a:pt x="4481848" y="2370161"/>
                </a:cubicBezTo>
                <a:cubicBezTo>
                  <a:pt x="4468969" y="2378747"/>
                  <a:pt x="4457439" y="2389822"/>
                  <a:pt x="4443212" y="2395919"/>
                </a:cubicBezTo>
                <a:cubicBezTo>
                  <a:pt x="4426943" y="2402892"/>
                  <a:pt x="4398669" y="2392529"/>
                  <a:pt x="4391696" y="2408798"/>
                </a:cubicBezTo>
                <a:cubicBezTo>
                  <a:pt x="4367747" y="2464679"/>
                  <a:pt x="4406186" y="2493316"/>
                  <a:pt x="4443212" y="2511829"/>
                </a:cubicBezTo>
                <a:cubicBezTo>
                  <a:pt x="4455354" y="2517900"/>
                  <a:pt x="4468969" y="2520414"/>
                  <a:pt x="4481848" y="2524707"/>
                </a:cubicBezTo>
                <a:cubicBezTo>
                  <a:pt x="4550535" y="2520414"/>
                  <a:pt x="4619430" y="2518677"/>
                  <a:pt x="4687910" y="2511829"/>
                </a:cubicBezTo>
                <a:cubicBezTo>
                  <a:pt x="4705523" y="2510068"/>
                  <a:pt x="4733829" y="2515742"/>
                  <a:pt x="4739426" y="2498950"/>
                </a:cubicBezTo>
                <a:cubicBezTo>
                  <a:pt x="4744753" y="2482968"/>
                  <a:pt x="4729690" y="2389326"/>
                  <a:pt x="4713668" y="2357282"/>
                </a:cubicBezTo>
                <a:cubicBezTo>
                  <a:pt x="4706746" y="2343437"/>
                  <a:pt x="4694832" y="2332489"/>
                  <a:pt x="4687910" y="2318645"/>
                </a:cubicBezTo>
                <a:cubicBezTo>
                  <a:pt x="4634584" y="2211995"/>
                  <a:pt x="4723097" y="2352110"/>
                  <a:pt x="4649274" y="2241372"/>
                </a:cubicBezTo>
                <a:cubicBezTo>
                  <a:pt x="4644981" y="2164099"/>
                  <a:pt x="4643733" y="2086596"/>
                  <a:pt x="4636395" y="2009552"/>
                </a:cubicBezTo>
                <a:cubicBezTo>
                  <a:pt x="4635108" y="1996038"/>
                  <a:pt x="4630109" y="1982783"/>
                  <a:pt x="4623516" y="1970916"/>
                </a:cubicBezTo>
                <a:cubicBezTo>
                  <a:pt x="4608482" y="1943855"/>
                  <a:pt x="4589172" y="1919401"/>
                  <a:pt x="4572000" y="1893643"/>
                </a:cubicBezTo>
                <a:lnTo>
                  <a:pt x="4546243" y="1855006"/>
                </a:lnTo>
                <a:lnTo>
                  <a:pt x="4520485" y="1816369"/>
                </a:lnTo>
                <a:lnTo>
                  <a:pt x="4494727" y="1777733"/>
                </a:lnTo>
                <a:cubicBezTo>
                  <a:pt x="4490434" y="1764854"/>
                  <a:pt x="4487196" y="1751574"/>
                  <a:pt x="4481848" y="1739096"/>
                </a:cubicBezTo>
                <a:cubicBezTo>
                  <a:pt x="4474285" y="1721450"/>
                  <a:pt x="4462162" y="1705794"/>
                  <a:pt x="4456091" y="1687581"/>
                </a:cubicBezTo>
                <a:cubicBezTo>
                  <a:pt x="4449169" y="1666814"/>
                  <a:pt x="4448972" y="1644305"/>
                  <a:pt x="4443212" y="1623186"/>
                </a:cubicBezTo>
                <a:cubicBezTo>
                  <a:pt x="4436068" y="1596992"/>
                  <a:pt x="4426040" y="1571671"/>
                  <a:pt x="4417454" y="1545913"/>
                </a:cubicBezTo>
                <a:cubicBezTo>
                  <a:pt x="4413161" y="1533034"/>
                  <a:pt x="4412106" y="1518572"/>
                  <a:pt x="4404575" y="1507276"/>
                </a:cubicBezTo>
                <a:lnTo>
                  <a:pt x="4378817" y="1468640"/>
                </a:lnTo>
                <a:lnTo>
                  <a:pt x="4327302" y="1314093"/>
                </a:lnTo>
                <a:cubicBezTo>
                  <a:pt x="4323009" y="1301214"/>
                  <a:pt x="4321953" y="1286752"/>
                  <a:pt x="4314423" y="1275457"/>
                </a:cubicBezTo>
                <a:cubicBezTo>
                  <a:pt x="4305837" y="1262578"/>
                  <a:pt x="4294951" y="1250965"/>
                  <a:pt x="4288665" y="1236820"/>
                </a:cubicBezTo>
                <a:cubicBezTo>
                  <a:pt x="4277638" y="1212009"/>
                  <a:pt x="4271494" y="1185305"/>
                  <a:pt x="4262908" y="1159547"/>
                </a:cubicBezTo>
                <a:cubicBezTo>
                  <a:pt x="4258615" y="1146668"/>
                  <a:pt x="4257559" y="1132206"/>
                  <a:pt x="4250029" y="1120910"/>
                </a:cubicBezTo>
                <a:lnTo>
                  <a:pt x="4198513" y="1043637"/>
                </a:lnTo>
                <a:lnTo>
                  <a:pt x="4146998" y="966364"/>
                </a:lnTo>
                <a:cubicBezTo>
                  <a:pt x="4138412" y="953485"/>
                  <a:pt x="4134119" y="936313"/>
                  <a:pt x="4121240" y="927727"/>
                </a:cubicBezTo>
                <a:lnTo>
                  <a:pt x="4082603" y="901969"/>
                </a:lnTo>
                <a:cubicBezTo>
                  <a:pt x="4074017" y="889090"/>
                  <a:pt x="4067791" y="874278"/>
                  <a:pt x="4056846" y="863333"/>
                </a:cubicBezTo>
                <a:cubicBezTo>
                  <a:pt x="4045901" y="852388"/>
                  <a:pt x="4027878" y="849662"/>
                  <a:pt x="4018209" y="837575"/>
                </a:cubicBezTo>
                <a:cubicBezTo>
                  <a:pt x="4009728" y="826974"/>
                  <a:pt x="4011401" y="811080"/>
                  <a:pt x="4005330" y="798938"/>
                </a:cubicBezTo>
                <a:cubicBezTo>
                  <a:pt x="3983866" y="756010"/>
                  <a:pt x="3979571" y="760301"/>
                  <a:pt x="3940936" y="734544"/>
                </a:cubicBezTo>
                <a:cubicBezTo>
                  <a:pt x="3932350" y="721665"/>
                  <a:pt x="3921275" y="710134"/>
                  <a:pt x="3915178" y="695907"/>
                </a:cubicBezTo>
                <a:cubicBezTo>
                  <a:pt x="3908205" y="679638"/>
                  <a:pt x="3913356" y="658213"/>
                  <a:pt x="3902299" y="644392"/>
                </a:cubicBezTo>
                <a:cubicBezTo>
                  <a:pt x="3893818" y="633791"/>
                  <a:pt x="3876541" y="635806"/>
                  <a:pt x="3863662" y="631513"/>
                </a:cubicBezTo>
                <a:cubicBezTo>
                  <a:pt x="3850783" y="622927"/>
                  <a:pt x="3836917" y="615664"/>
                  <a:pt x="3825026" y="605755"/>
                </a:cubicBezTo>
                <a:cubicBezTo>
                  <a:pt x="3782306" y="570155"/>
                  <a:pt x="3795711" y="565341"/>
                  <a:pt x="3747753" y="541361"/>
                </a:cubicBezTo>
                <a:cubicBezTo>
                  <a:pt x="3641106" y="488037"/>
                  <a:pt x="3781212" y="576546"/>
                  <a:pt x="3670479" y="502724"/>
                </a:cubicBezTo>
                <a:cubicBezTo>
                  <a:pt x="3666186" y="472673"/>
                  <a:pt x="3676237" y="436533"/>
                  <a:pt x="3657600" y="412572"/>
                </a:cubicBezTo>
                <a:cubicBezTo>
                  <a:pt x="3640931" y="391140"/>
                  <a:pt x="3580327" y="386814"/>
                  <a:pt x="3580327" y="386814"/>
                </a:cubicBezTo>
                <a:cubicBezTo>
                  <a:pt x="3567448" y="373935"/>
                  <a:pt x="3553351" y="362170"/>
                  <a:pt x="3541691" y="348178"/>
                </a:cubicBezTo>
                <a:cubicBezTo>
                  <a:pt x="3531782" y="336287"/>
                  <a:pt x="3528020" y="319210"/>
                  <a:pt x="3515933" y="309541"/>
                </a:cubicBezTo>
                <a:cubicBezTo>
                  <a:pt x="3505332" y="301060"/>
                  <a:pt x="3490175" y="300955"/>
                  <a:pt x="3477296" y="296662"/>
                </a:cubicBezTo>
                <a:cubicBezTo>
                  <a:pt x="3464417" y="300955"/>
                  <a:pt x="3450802" y="303470"/>
                  <a:pt x="3438660" y="309541"/>
                </a:cubicBezTo>
                <a:cubicBezTo>
                  <a:pt x="3407146" y="325298"/>
                  <a:pt x="3398553" y="345780"/>
                  <a:pt x="3361386" y="348178"/>
                </a:cubicBezTo>
                <a:cubicBezTo>
                  <a:pt x="3241356" y="355922"/>
                  <a:pt x="3120981" y="356764"/>
                  <a:pt x="3000778" y="361057"/>
                </a:cubicBezTo>
                <a:cubicBezTo>
                  <a:pt x="2987899" y="369643"/>
                  <a:pt x="2976368" y="380717"/>
                  <a:pt x="2962141" y="386814"/>
                </a:cubicBezTo>
                <a:cubicBezTo>
                  <a:pt x="2945872" y="393786"/>
                  <a:pt x="2928281" y="400954"/>
                  <a:pt x="2910626" y="399693"/>
                </a:cubicBezTo>
                <a:cubicBezTo>
                  <a:pt x="2838282" y="394526"/>
                  <a:pt x="2801739" y="380570"/>
                  <a:pt x="2743200" y="361057"/>
                </a:cubicBezTo>
                <a:cubicBezTo>
                  <a:pt x="2668951" y="311556"/>
                  <a:pt x="2740576" y="354413"/>
                  <a:pt x="2665927" y="322420"/>
                </a:cubicBezTo>
                <a:cubicBezTo>
                  <a:pt x="2648281" y="314857"/>
                  <a:pt x="2632058" y="304225"/>
                  <a:pt x="2614412" y="296662"/>
                </a:cubicBezTo>
                <a:cubicBezTo>
                  <a:pt x="2601934" y="291314"/>
                  <a:pt x="2587917" y="289854"/>
                  <a:pt x="2575775" y="283783"/>
                </a:cubicBezTo>
                <a:cubicBezTo>
                  <a:pt x="2561931" y="276861"/>
                  <a:pt x="2551366" y="264123"/>
                  <a:pt x="2537139" y="258026"/>
                </a:cubicBezTo>
                <a:cubicBezTo>
                  <a:pt x="2509505" y="246183"/>
                  <a:pt x="2430477" y="237185"/>
                  <a:pt x="2408350" y="232268"/>
                </a:cubicBezTo>
                <a:cubicBezTo>
                  <a:pt x="2395098" y="229323"/>
                  <a:pt x="2382592" y="223682"/>
                  <a:pt x="2369713" y="219389"/>
                </a:cubicBezTo>
                <a:cubicBezTo>
                  <a:pt x="2361127" y="206510"/>
                  <a:pt x="2348850" y="195436"/>
                  <a:pt x="2343955" y="180752"/>
                </a:cubicBezTo>
                <a:cubicBezTo>
                  <a:pt x="2335697" y="155979"/>
                  <a:pt x="2341682" y="127341"/>
                  <a:pt x="2331077" y="103479"/>
                </a:cubicBezTo>
                <a:cubicBezTo>
                  <a:pt x="2314300" y="65730"/>
                  <a:pt x="2286270" y="62786"/>
                  <a:pt x="2253803" y="51964"/>
                </a:cubicBezTo>
                <a:cubicBezTo>
                  <a:pt x="2240924" y="43378"/>
                  <a:pt x="2229011" y="33128"/>
                  <a:pt x="2215167" y="26206"/>
                </a:cubicBezTo>
                <a:cubicBezTo>
                  <a:pt x="2162755" y="0"/>
                  <a:pt x="2141409" y="17717"/>
                  <a:pt x="2073499" y="26206"/>
                </a:cubicBezTo>
                <a:cubicBezTo>
                  <a:pt x="2009104" y="69136"/>
                  <a:pt x="2043448" y="39085"/>
                  <a:pt x="1983347" y="129237"/>
                </a:cubicBezTo>
                <a:cubicBezTo>
                  <a:pt x="1974761" y="142116"/>
                  <a:pt x="1970468" y="159288"/>
                  <a:pt x="1957589" y="167874"/>
                </a:cubicBezTo>
                <a:cubicBezTo>
                  <a:pt x="1869020" y="226919"/>
                  <a:pt x="1909684" y="209600"/>
                  <a:pt x="1841679" y="232268"/>
                </a:cubicBezTo>
                <a:cubicBezTo>
                  <a:pt x="1646393" y="362458"/>
                  <a:pt x="1846813" y="221549"/>
                  <a:pt x="1725769" y="322420"/>
                </a:cubicBezTo>
                <a:cubicBezTo>
                  <a:pt x="1698462" y="345176"/>
                  <a:pt x="1667111" y="358189"/>
                  <a:pt x="1635617" y="373936"/>
                </a:cubicBezTo>
                <a:cubicBezTo>
                  <a:pt x="1603250" y="471041"/>
                  <a:pt x="1646909" y="351353"/>
                  <a:pt x="1596981" y="451209"/>
                </a:cubicBezTo>
                <a:cubicBezTo>
                  <a:pt x="1590910" y="463351"/>
                  <a:pt x="1593701" y="480246"/>
                  <a:pt x="1584102" y="489845"/>
                </a:cubicBezTo>
                <a:cubicBezTo>
                  <a:pt x="1574502" y="499444"/>
                  <a:pt x="1558344" y="498431"/>
                  <a:pt x="1545465" y="502724"/>
                </a:cubicBezTo>
                <a:cubicBezTo>
                  <a:pt x="1434745" y="576539"/>
                  <a:pt x="1574829" y="488043"/>
                  <a:pt x="1468192" y="541361"/>
                </a:cubicBezTo>
                <a:cubicBezTo>
                  <a:pt x="1454347" y="548283"/>
                  <a:pt x="1443399" y="560197"/>
                  <a:pt x="1429555" y="567119"/>
                </a:cubicBezTo>
                <a:cubicBezTo>
                  <a:pt x="1417413" y="573190"/>
                  <a:pt x="1403061" y="573927"/>
                  <a:pt x="1390919" y="579998"/>
                </a:cubicBezTo>
                <a:cubicBezTo>
                  <a:pt x="1377075" y="586920"/>
                  <a:pt x="1366126" y="598833"/>
                  <a:pt x="1352282" y="605755"/>
                </a:cubicBezTo>
                <a:cubicBezTo>
                  <a:pt x="1331693" y="616049"/>
                  <a:pt x="1281390" y="626010"/>
                  <a:pt x="1262130" y="631513"/>
                </a:cubicBezTo>
                <a:cubicBezTo>
                  <a:pt x="1214382" y="645155"/>
                  <a:pt x="1218012" y="651660"/>
                  <a:pt x="1159099" y="657271"/>
                </a:cubicBezTo>
                <a:cubicBezTo>
                  <a:pt x="1090588" y="663796"/>
                  <a:pt x="1021724" y="665857"/>
                  <a:pt x="953037" y="670150"/>
                </a:cubicBezTo>
                <a:cubicBezTo>
                  <a:pt x="891809" y="710967"/>
                  <a:pt x="929085" y="691012"/>
                  <a:pt x="837127" y="721665"/>
                </a:cubicBezTo>
                <a:lnTo>
                  <a:pt x="798491" y="734544"/>
                </a:lnTo>
                <a:cubicBezTo>
                  <a:pt x="767067" y="724069"/>
                  <a:pt x="746183" y="720873"/>
                  <a:pt x="721217" y="695907"/>
                </a:cubicBezTo>
                <a:cubicBezTo>
                  <a:pt x="710272" y="684962"/>
                  <a:pt x="708339" y="665857"/>
                  <a:pt x="695460" y="657271"/>
                </a:cubicBezTo>
                <a:cubicBezTo>
                  <a:pt x="680732" y="647453"/>
                  <a:pt x="661116" y="648685"/>
                  <a:pt x="643944" y="644392"/>
                </a:cubicBezTo>
                <a:cubicBezTo>
                  <a:pt x="631065" y="635806"/>
                  <a:pt x="616253" y="629579"/>
                  <a:pt x="605308" y="618634"/>
                </a:cubicBezTo>
                <a:cubicBezTo>
                  <a:pt x="560662" y="573988"/>
                  <a:pt x="602731" y="581715"/>
                  <a:pt x="540913" y="554240"/>
                </a:cubicBezTo>
                <a:cubicBezTo>
                  <a:pt x="516102" y="543213"/>
                  <a:pt x="463640" y="528482"/>
                  <a:pt x="463640" y="528482"/>
                </a:cubicBezTo>
                <a:cubicBezTo>
                  <a:pt x="450761" y="532775"/>
                  <a:pt x="434602" y="531762"/>
                  <a:pt x="425003" y="541361"/>
                </a:cubicBezTo>
                <a:cubicBezTo>
                  <a:pt x="415404" y="550960"/>
                  <a:pt x="418195" y="567856"/>
                  <a:pt x="412124" y="579998"/>
                </a:cubicBezTo>
                <a:cubicBezTo>
                  <a:pt x="405202" y="593842"/>
                  <a:pt x="393289" y="604790"/>
                  <a:pt x="386367" y="618634"/>
                </a:cubicBezTo>
                <a:cubicBezTo>
                  <a:pt x="380296" y="630776"/>
                  <a:pt x="383087" y="647672"/>
                  <a:pt x="373488" y="657271"/>
                </a:cubicBezTo>
                <a:cubicBezTo>
                  <a:pt x="363889" y="666870"/>
                  <a:pt x="347730" y="665857"/>
                  <a:pt x="334851" y="670150"/>
                </a:cubicBezTo>
                <a:cubicBezTo>
                  <a:pt x="317679" y="665857"/>
                  <a:pt x="294667" y="670869"/>
                  <a:pt x="283336" y="657271"/>
                </a:cubicBezTo>
                <a:cubicBezTo>
                  <a:pt x="199655" y="556853"/>
                  <a:pt x="333482" y="613883"/>
                  <a:pt x="231820" y="579998"/>
                </a:cubicBezTo>
                <a:cubicBezTo>
                  <a:pt x="218941" y="571412"/>
                  <a:pt x="207028" y="561162"/>
                  <a:pt x="193184" y="554240"/>
                </a:cubicBezTo>
                <a:cubicBezTo>
                  <a:pt x="138263" y="526779"/>
                  <a:pt x="109062" y="546415"/>
                  <a:pt x="38637" y="554240"/>
                </a:cubicBezTo>
                <a:cubicBezTo>
                  <a:pt x="29785" y="598500"/>
                  <a:pt x="25004" y="627714"/>
                  <a:pt x="12879" y="670150"/>
                </a:cubicBezTo>
                <a:cubicBezTo>
                  <a:pt x="9150" y="683203"/>
                  <a:pt x="4293" y="695907"/>
                  <a:pt x="0" y="708786"/>
                </a:cubicBezTo>
                <a:cubicBezTo>
                  <a:pt x="4293" y="768888"/>
                  <a:pt x="2408" y="829753"/>
                  <a:pt x="12879" y="889091"/>
                </a:cubicBezTo>
                <a:cubicBezTo>
                  <a:pt x="15569" y="904334"/>
                  <a:pt x="25511" y="919524"/>
                  <a:pt x="38637" y="927727"/>
                </a:cubicBezTo>
                <a:cubicBezTo>
                  <a:pt x="61661" y="942117"/>
                  <a:pt x="115910" y="953485"/>
                  <a:pt x="115910" y="953485"/>
                </a:cubicBezTo>
                <a:cubicBezTo>
                  <a:pt x="244699" y="910555"/>
                  <a:pt x="193183" y="901969"/>
                  <a:pt x="270457" y="927727"/>
                </a:cubicBezTo>
                <a:lnTo>
                  <a:pt x="321972" y="1005000"/>
                </a:lnTo>
                <a:cubicBezTo>
                  <a:pt x="330558" y="1017879"/>
                  <a:pt x="333046" y="1038742"/>
                  <a:pt x="347730" y="1043637"/>
                </a:cubicBezTo>
                <a:lnTo>
                  <a:pt x="386367" y="1056516"/>
                </a:lnTo>
                <a:cubicBezTo>
                  <a:pt x="497087" y="1130331"/>
                  <a:pt x="357003" y="1041835"/>
                  <a:pt x="463640" y="1095152"/>
                </a:cubicBezTo>
                <a:cubicBezTo>
                  <a:pt x="477485" y="1102074"/>
                  <a:pt x="488132" y="1114623"/>
                  <a:pt x="502277" y="1120910"/>
                </a:cubicBezTo>
                <a:cubicBezTo>
                  <a:pt x="527088" y="1131937"/>
                  <a:pt x="553792" y="1138082"/>
                  <a:pt x="579550" y="1146668"/>
                </a:cubicBezTo>
                <a:cubicBezTo>
                  <a:pt x="592429" y="1150961"/>
                  <a:pt x="606891" y="1152017"/>
                  <a:pt x="618186" y="1159547"/>
                </a:cubicBezTo>
                <a:lnTo>
                  <a:pt x="695460" y="1211062"/>
                </a:lnTo>
                <a:cubicBezTo>
                  <a:pt x="708339" y="1219648"/>
                  <a:pt x="719412" y="1231925"/>
                  <a:pt x="734096" y="1236820"/>
                </a:cubicBezTo>
                <a:lnTo>
                  <a:pt x="772733" y="1249699"/>
                </a:lnTo>
                <a:cubicBezTo>
                  <a:pt x="785612" y="1258285"/>
                  <a:pt x="797525" y="1268535"/>
                  <a:pt x="811369" y="1275457"/>
                </a:cubicBezTo>
                <a:cubicBezTo>
                  <a:pt x="918024" y="1328785"/>
                  <a:pt x="777901" y="1240268"/>
                  <a:pt x="888643" y="1314093"/>
                </a:cubicBezTo>
                <a:cubicBezTo>
                  <a:pt x="905056" y="1338714"/>
                  <a:pt x="926338" y="1376111"/>
                  <a:pt x="953037" y="1391367"/>
                </a:cubicBezTo>
                <a:cubicBezTo>
                  <a:pt x="968405" y="1400149"/>
                  <a:pt x="987381" y="1399952"/>
                  <a:pt x="1004553" y="1404245"/>
                </a:cubicBezTo>
                <a:cubicBezTo>
                  <a:pt x="1157207" y="1373716"/>
                  <a:pt x="999056" y="1413844"/>
                  <a:pt x="1107584" y="1365609"/>
                </a:cubicBezTo>
                <a:cubicBezTo>
                  <a:pt x="1132395" y="1354582"/>
                  <a:pt x="1184857" y="1339851"/>
                  <a:pt x="1184857" y="1339851"/>
                </a:cubicBezTo>
                <a:cubicBezTo>
                  <a:pt x="1210615" y="1344144"/>
                  <a:pt x="1236639" y="1347065"/>
                  <a:pt x="1262130" y="1352730"/>
                </a:cubicBezTo>
                <a:cubicBezTo>
                  <a:pt x="1275382" y="1355675"/>
                  <a:pt x="1287349" y="1363545"/>
                  <a:pt x="1300767" y="1365609"/>
                </a:cubicBezTo>
                <a:cubicBezTo>
                  <a:pt x="1343409" y="1372169"/>
                  <a:pt x="1386626" y="1374195"/>
                  <a:pt x="1429555" y="1378488"/>
                </a:cubicBezTo>
                <a:cubicBezTo>
                  <a:pt x="1605566" y="1374195"/>
                  <a:pt x="1782248" y="1381549"/>
                  <a:pt x="1957589" y="1365609"/>
                </a:cubicBezTo>
                <a:cubicBezTo>
                  <a:pt x="2012603" y="1360608"/>
                  <a:pt x="1985415" y="1312026"/>
                  <a:pt x="2009105" y="1288336"/>
                </a:cubicBezTo>
                <a:cubicBezTo>
                  <a:pt x="2018704" y="1278737"/>
                  <a:pt x="2035599" y="1281528"/>
                  <a:pt x="2047741" y="1275457"/>
                </a:cubicBezTo>
                <a:cubicBezTo>
                  <a:pt x="2138286" y="1230184"/>
                  <a:pt x="2020194" y="1260730"/>
                  <a:pt x="2163651" y="1236820"/>
                </a:cubicBezTo>
                <a:cubicBezTo>
                  <a:pt x="2188188" y="1163209"/>
                  <a:pt x="2189414" y="1176740"/>
                  <a:pt x="2163651" y="1056516"/>
                </a:cubicBezTo>
                <a:cubicBezTo>
                  <a:pt x="2160408" y="1041381"/>
                  <a:pt x="2149980" y="1027549"/>
                  <a:pt x="2137893" y="1017879"/>
                </a:cubicBezTo>
                <a:cubicBezTo>
                  <a:pt x="2127293" y="1009398"/>
                  <a:pt x="2112136" y="1009293"/>
                  <a:pt x="2099257" y="1005000"/>
                </a:cubicBezTo>
                <a:cubicBezTo>
                  <a:pt x="2038730" y="944474"/>
                  <a:pt x="2070723" y="981519"/>
                  <a:pt x="2009105" y="889091"/>
                </a:cubicBezTo>
                <a:cubicBezTo>
                  <a:pt x="2000519" y="876212"/>
                  <a:pt x="1988242" y="865138"/>
                  <a:pt x="1983347" y="850454"/>
                </a:cubicBezTo>
                <a:cubicBezTo>
                  <a:pt x="1979054" y="837575"/>
                  <a:pt x="1977998" y="823113"/>
                  <a:pt x="1970468" y="811817"/>
                </a:cubicBezTo>
                <a:cubicBezTo>
                  <a:pt x="1956228" y="790457"/>
                  <a:pt x="1916950" y="759301"/>
                  <a:pt x="1893195" y="747423"/>
                </a:cubicBezTo>
                <a:cubicBezTo>
                  <a:pt x="1866794" y="734223"/>
                  <a:pt x="1814655" y="726563"/>
                  <a:pt x="1790164" y="721665"/>
                </a:cubicBezTo>
                <a:cubicBezTo>
                  <a:pt x="1781578" y="708786"/>
                  <a:pt x="1775351" y="693974"/>
                  <a:pt x="1764406" y="683029"/>
                </a:cubicBezTo>
                <a:cubicBezTo>
                  <a:pt x="1753461" y="672084"/>
                  <a:pt x="1735438" y="669358"/>
                  <a:pt x="1725769" y="657271"/>
                </a:cubicBezTo>
                <a:cubicBezTo>
                  <a:pt x="1717289" y="646670"/>
                  <a:pt x="1717184" y="631513"/>
                  <a:pt x="1712891" y="618634"/>
                </a:cubicBezTo>
                <a:cubicBezTo>
                  <a:pt x="1772992" y="614341"/>
                  <a:pt x="1832941" y="605755"/>
                  <a:pt x="1893195" y="605755"/>
                </a:cubicBezTo>
                <a:cubicBezTo>
                  <a:pt x="1956873" y="605755"/>
                  <a:pt x="1928691" y="625440"/>
                  <a:pt x="1983347" y="631513"/>
                </a:cubicBezTo>
                <a:cubicBezTo>
                  <a:pt x="2047490" y="638640"/>
                  <a:pt x="2112136" y="640099"/>
                  <a:pt x="2176530" y="644392"/>
                </a:cubicBezTo>
                <a:cubicBezTo>
                  <a:pt x="2172237" y="665857"/>
                  <a:pt x="2174511" y="689780"/>
                  <a:pt x="2163651" y="708786"/>
                </a:cubicBezTo>
                <a:cubicBezTo>
                  <a:pt x="2155972" y="722225"/>
                  <a:pt x="2136906" y="724635"/>
                  <a:pt x="2125015" y="734544"/>
                </a:cubicBezTo>
                <a:cubicBezTo>
                  <a:pt x="2111023" y="746204"/>
                  <a:pt x="2099257" y="760302"/>
                  <a:pt x="2086378" y="773181"/>
                </a:cubicBezTo>
                <a:cubicBezTo>
                  <a:pt x="2090671" y="798939"/>
                  <a:pt x="2086301" y="827782"/>
                  <a:pt x="2099257" y="850454"/>
                </a:cubicBezTo>
                <a:cubicBezTo>
                  <a:pt x="2105992" y="862241"/>
                  <a:pt x="2125751" y="857262"/>
                  <a:pt x="2137893" y="863333"/>
                </a:cubicBezTo>
                <a:cubicBezTo>
                  <a:pt x="2151737" y="870255"/>
                  <a:pt x="2163651" y="880505"/>
                  <a:pt x="2176530" y="889091"/>
                </a:cubicBezTo>
                <a:cubicBezTo>
                  <a:pt x="2215167" y="884798"/>
                  <a:pt x="2254094" y="882603"/>
                  <a:pt x="2292440" y="876212"/>
                </a:cubicBezTo>
                <a:cubicBezTo>
                  <a:pt x="2305831" y="873980"/>
                  <a:pt x="2317638" y="865253"/>
                  <a:pt x="2331077" y="863333"/>
                </a:cubicBezTo>
                <a:cubicBezTo>
                  <a:pt x="2378017" y="856627"/>
                  <a:pt x="2425522" y="854747"/>
                  <a:pt x="2472744" y="850454"/>
                </a:cubicBezTo>
                <a:cubicBezTo>
                  <a:pt x="2538310" y="828599"/>
                  <a:pt x="2493038" y="855137"/>
                  <a:pt x="2524260" y="798938"/>
                </a:cubicBezTo>
                <a:cubicBezTo>
                  <a:pt x="2539294" y="771877"/>
                  <a:pt x="2575775" y="721665"/>
                  <a:pt x="2575775" y="721665"/>
                </a:cubicBezTo>
                <a:cubicBezTo>
                  <a:pt x="2612713" y="725359"/>
                  <a:pt x="2696786" y="724216"/>
                  <a:pt x="2743200" y="747423"/>
                </a:cubicBezTo>
                <a:cubicBezTo>
                  <a:pt x="2757044" y="754345"/>
                  <a:pt x="2768958" y="764595"/>
                  <a:pt x="2781837" y="773181"/>
                </a:cubicBezTo>
                <a:lnTo>
                  <a:pt x="2833353" y="927727"/>
                </a:lnTo>
                <a:lnTo>
                  <a:pt x="2859110" y="1005000"/>
                </a:lnTo>
                <a:cubicBezTo>
                  <a:pt x="2863403" y="1017879"/>
                  <a:pt x="2864459" y="1032341"/>
                  <a:pt x="2871989" y="1043637"/>
                </a:cubicBezTo>
                <a:lnTo>
                  <a:pt x="2897747" y="1082274"/>
                </a:lnTo>
                <a:cubicBezTo>
                  <a:pt x="2915090" y="1186329"/>
                  <a:pt x="2918884" y="1134774"/>
                  <a:pt x="2884868" y="1236820"/>
                </a:cubicBezTo>
                <a:lnTo>
                  <a:pt x="2871989" y="1275457"/>
                </a:lnTo>
                <a:lnTo>
                  <a:pt x="2859110" y="1314093"/>
                </a:lnTo>
                <a:cubicBezTo>
                  <a:pt x="2871989" y="1326972"/>
                  <a:pt x="2883370" y="1341548"/>
                  <a:pt x="2897747" y="1352730"/>
                </a:cubicBezTo>
                <a:cubicBezTo>
                  <a:pt x="2922183" y="1371736"/>
                  <a:pt x="2975020" y="1404245"/>
                  <a:pt x="2975020" y="1404245"/>
                </a:cubicBezTo>
                <a:cubicBezTo>
                  <a:pt x="2979313" y="1417124"/>
                  <a:pt x="2981828" y="1430740"/>
                  <a:pt x="2987899" y="1442882"/>
                </a:cubicBezTo>
                <a:cubicBezTo>
                  <a:pt x="3037833" y="1542749"/>
                  <a:pt x="2994163" y="1423040"/>
                  <a:pt x="3026536" y="1520155"/>
                </a:cubicBezTo>
                <a:cubicBezTo>
                  <a:pt x="3022243" y="1537327"/>
                  <a:pt x="3024714" y="1557849"/>
                  <a:pt x="3013657" y="1571671"/>
                </a:cubicBezTo>
                <a:cubicBezTo>
                  <a:pt x="2991807" y="1598983"/>
                  <a:pt x="2927779" y="1575102"/>
                  <a:pt x="2910626" y="1571671"/>
                </a:cubicBezTo>
                <a:cubicBezTo>
                  <a:pt x="2884868" y="1575964"/>
                  <a:pt x="2853179" y="1567556"/>
                  <a:pt x="2833353" y="1584550"/>
                </a:cubicBezTo>
                <a:cubicBezTo>
                  <a:pt x="2816733" y="1598796"/>
                  <a:pt x="2823367" y="1627246"/>
                  <a:pt x="2820474" y="1648944"/>
                </a:cubicBezTo>
                <a:cubicBezTo>
                  <a:pt x="2801280" y="1792896"/>
                  <a:pt x="2850087" y="1763569"/>
                  <a:pt x="2768958" y="1790612"/>
                </a:cubicBezTo>
                <a:cubicBezTo>
                  <a:pt x="2764665" y="1803491"/>
                  <a:pt x="2754658" y="1815747"/>
                  <a:pt x="2756079" y="1829248"/>
                </a:cubicBezTo>
                <a:cubicBezTo>
                  <a:pt x="2763395" y="1898748"/>
                  <a:pt x="2794716" y="2035310"/>
                  <a:pt x="2794716" y="2035310"/>
                </a:cubicBezTo>
                <a:cubicBezTo>
                  <a:pt x="2786130" y="2048189"/>
                  <a:pt x="2781045" y="2064277"/>
                  <a:pt x="2768958" y="2073947"/>
                </a:cubicBezTo>
                <a:cubicBezTo>
                  <a:pt x="2680088" y="2145044"/>
                  <a:pt x="2778385" y="2014733"/>
                  <a:pt x="2704564" y="2125462"/>
                </a:cubicBezTo>
                <a:cubicBezTo>
                  <a:pt x="2710691" y="2192854"/>
                  <a:pt x="2712176" y="2264986"/>
                  <a:pt x="2730322" y="2331524"/>
                </a:cubicBezTo>
                <a:cubicBezTo>
                  <a:pt x="2737466" y="2357719"/>
                  <a:pt x="2756079" y="2408798"/>
                  <a:pt x="2756079" y="2408798"/>
                </a:cubicBezTo>
                <a:cubicBezTo>
                  <a:pt x="2751786" y="2507536"/>
                  <a:pt x="2758228" y="2607330"/>
                  <a:pt x="2743200" y="2705012"/>
                </a:cubicBezTo>
                <a:cubicBezTo>
                  <a:pt x="2740431" y="2723013"/>
                  <a:pt x="2714667" y="2728494"/>
                  <a:pt x="2704564" y="2743648"/>
                </a:cubicBezTo>
                <a:cubicBezTo>
                  <a:pt x="2697034" y="2754944"/>
                  <a:pt x="2697033" y="2769807"/>
                  <a:pt x="2691685" y="2782285"/>
                </a:cubicBezTo>
                <a:cubicBezTo>
                  <a:pt x="2684122" y="2799931"/>
                  <a:pt x="2674513" y="2816628"/>
                  <a:pt x="2665927" y="2833800"/>
                </a:cubicBezTo>
                <a:cubicBezTo>
                  <a:pt x="2693300" y="2998036"/>
                  <a:pt x="2645809" y="2867966"/>
                  <a:pt x="2897747" y="2923952"/>
                </a:cubicBezTo>
                <a:cubicBezTo>
                  <a:pt x="2910999" y="2926897"/>
                  <a:pt x="2904555" y="2950447"/>
                  <a:pt x="2910626" y="2962589"/>
                </a:cubicBezTo>
                <a:cubicBezTo>
                  <a:pt x="2928556" y="2998450"/>
                  <a:pt x="2946537" y="3011379"/>
                  <a:pt x="2975020" y="3039862"/>
                </a:cubicBezTo>
                <a:cubicBezTo>
                  <a:pt x="2980516" y="3078333"/>
                  <a:pt x="2967522" y="3147341"/>
                  <a:pt x="3026536" y="3155772"/>
                </a:cubicBezTo>
                <a:cubicBezTo>
                  <a:pt x="3044058" y="3158275"/>
                  <a:pt x="3060879" y="3147186"/>
                  <a:pt x="3078051" y="3142893"/>
                </a:cubicBezTo>
                <a:cubicBezTo>
                  <a:pt x="3086637" y="3130014"/>
                  <a:pt x="3093900" y="3116148"/>
                  <a:pt x="3103809" y="3104257"/>
                </a:cubicBezTo>
                <a:cubicBezTo>
                  <a:pt x="3115469" y="3090265"/>
                  <a:pt x="3132343" y="3080775"/>
                  <a:pt x="3142446" y="3065620"/>
                </a:cubicBezTo>
                <a:cubicBezTo>
                  <a:pt x="3169111" y="3025621"/>
                  <a:pt x="3137654" y="3023089"/>
                  <a:pt x="3181082" y="2988347"/>
                </a:cubicBezTo>
                <a:cubicBezTo>
                  <a:pt x="3191683" y="2979866"/>
                  <a:pt x="3206840" y="2979761"/>
                  <a:pt x="3219719" y="2975468"/>
                </a:cubicBezTo>
                <a:cubicBezTo>
                  <a:pt x="3297269" y="2986547"/>
                  <a:pt x="3322473" y="2998733"/>
                  <a:pt x="3400023" y="2975468"/>
                </a:cubicBezTo>
                <a:cubicBezTo>
                  <a:pt x="3414849" y="2971020"/>
                  <a:pt x="3425781" y="2958296"/>
                  <a:pt x="3438660" y="2949710"/>
                </a:cubicBezTo>
                <a:cubicBezTo>
                  <a:pt x="3537398" y="2954003"/>
                  <a:pt x="3636294" y="2955547"/>
                  <a:pt x="3734874" y="2962589"/>
                </a:cubicBezTo>
                <a:cubicBezTo>
                  <a:pt x="3756708" y="2964149"/>
                  <a:pt x="3778150" y="2969708"/>
                  <a:pt x="3799268" y="2975468"/>
                </a:cubicBezTo>
                <a:cubicBezTo>
                  <a:pt x="3825462" y="2982612"/>
                  <a:pt x="3876541" y="3001226"/>
                  <a:pt x="3876541" y="3001226"/>
                </a:cubicBezTo>
                <a:cubicBezTo>
                  <a:pt x="3949786" y="3074469"/>
                  <a:pt x="3879259" y="3015462"/>
                  <a:pt x="3953815" y="3052741"/>
                </a:cubicBezTo>
                <a:cubicBezTo>
                  <a:pt x="4053679" y="3102674"/>
                  <a:pt x="3933972" y="3059006"/>
                  <a:pt x="4031088" y="3091378"/>
                </a:cubicBezTo>
                <a:cubicBezTo>
                  <a:pt x="4141818" y="3017556"/>
                  <a:pt x="4011504" y="3115855"/>
                  <a:pt x="4082603" y="3026983"/>
                </a:cubicBezTo>
                <a:cubicBezTo>
                  <a:pt x="4092272" y="3014896"/>
                  <a:pt x="4108361" y="3009812"/>
                  <a:pt x="4121240" y="3001226"/>
                </a:cubicBezTo>
                <a:cubicBezTo>
                  <a:pt x="4116947" y="2975468"/>
                  <a:pt x="4116619" y="2948725"/>
                  <a:pt x="4108361" y="2923952"/>
                </a:cubicBezTo>
                <a:cubicBezTo>
                  <a:pt x="4077840" y="2832391"/>
                  <a:pt x="4082603" y="2926190"/>
                  <a:pt x="4082603" y="2859558"/>
                </a:cubicBezTo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3554569" y="4647553"/>
            <a:ext cx="1622738" cy="1912086"/>
          </a:xfrm>
          <a:custGeom>
            <a:avLst/>
            <a:gdLst>
              <a:gd name="connsiteX0" fmla="*/ 1493949 w 1622738"/>
              <a:gd name="connsiteY0" fmla="*/ 156267 h 1912086"/>
              <a:gd name="connsiteX1" fmla="*/ 1442434 w 1622738"/>
              <a:gd name="connsiteY1" fmla="*/ 182024 h 1912086"/>
              <a:gd name="connsiteX2" fmla="*/ 1403797 w 1622738"/>
              <a:gd name="connsiteY2" fmla="*/ 194903 h 1912086"/>
              <a:gd name="connsiteX3" fmla="*/ 1365161 w 1622738"/>
              <a:gd name="connsiteY3" fmla="*/ 220661 h 1912086"/>
              <a:gd name="connsiteX4" fmla="*/ 1352282 w 1622738"/>
              <a:gd name="connsiteY4" fmla="*/ 259298 h 1912086"/>
              <a:gd name="connsiteX5" fmla="*/ 1378039 w 1622738"/>
              <a:gd name="connsiteY5" fmla="*/ 362329 h 1912086"/>
              <a:gd name="connsiteX6" fmla="*/ 1416676 w 1622738"/>
              <a:gd name="connsiteY6" fmla="*/ 439602 h 1912086"/>
              <a:gd name="connsiteX7" fmla="*/ 1455313 w 1622738"/>
              <a:gd name="connsiteY7" fmla="*/ 465360 h 1912086"/>
              <a:gd name="connsiteX8" fmla="*/ 1481070 w 1622738"/>
              <a:gd name="connsiteY8" fmla="*/ 607027 h 1912086"/>
              <a:gd name="connsiteX9" fmla="*/ 1493949 w 1622738"/>
              <a:gd name="connsiteY9" fmla="*/ 645664 h 1912086"/>
              <a:gd name="connsiteX10" fmla="*/ 1506828 w 1622738"/>
              <a:gd name="connsiteY10" fmla="*/ 877484 h 1912086"/>
              <a:gd name="connsiteX11" fmla="*/ 1545465 w 1622738"/>
              <a:gd name="connsiteY11" fmla="*/ 993393 h 1912086"/>
              <a:gd name="connsiteX12" fmla="*/ 1584101 w 1622738"/>
              <a:gd name="connsiteY12" fmla="*/ 1122182 h 1912086"/>
              <a:gd name="connsiteX13" fmla="*/ 1596980 w 1622738"/>
              <a:gd name="connsiteY13" fmla="*/ 1160819 h 1912086"/>
              <a:gd name="connsiteX14" fmla="*/ 1622738 w 1622738"/>
              <a:gd name="connsiteY14" fmla="*/ 1199455 h 1912086"/>
              <a:gd name="connsiteX15" fmla="*/ 1596980 w 1622738"/>
              <a:gd name="connsiteY15" fmla="*/ 1238092 h 1912086"/>
              <a:gd name="connsiteX16" fmla="*/ 1506828 w 1622738"/>
              <a:gd name="connsiteY16" fmla="*/ 1289608 h 1912086"/>
              <a:gd name="connsiteX17" fmla="*/ 1481070 w 1622738"/>
              <a:gd name="connsiteY17" fmla="*/ 1366881 h 1912086"/>
              <a:gd name="connsiteX18" fmla="*/ 1468192 w 1622738"/>
              <a:gd name="connsiteY18" fmla="*/ 1405517 h 1912086"/>
              <a:gd name="connsiteX19" fmla="*/ 1429555 w 1622738"/>
              <a:gd name="connsiteY19" fmla="*/ 1637337 h 1912086"/>
              <a:gd name="connsiteX20" fmla="*/ 1416676 w 1622738"/>
              <a:gd name="connsiteY20" fmla="*/ 1675974 h 1912086"/>
              <a:gd name="connsiteX21" fmla="*/ 1365161 w 1622738"/>
              <a:gd name="connsiteY21" fmla="*/ 1753247 h 1912086"/>
              <a:gd name="connsiteX22" fmla="*/ 1326524 w 1622738"/>
              <a:gd name="connsiteY22" fmla="*/ 1830520 h 1912086"/>
              <a:gd name="connsiteX23" fmla="*/ 1210614 w 1622738"/>
              <a:gd name="connsiteY23" fmla="*/ 1843399 h 1912086"/>
              <a:gd name="connsiteX24" fmla="*/ 1146220 w 1622738"/>
              <a:gd name="connsiteY24" fmla="*/ 1894915 h 1912086"/>
              <a:gd name="connsiteX25" fmla="*/ 1107583 w 1622738"/>
              <a:gd name="connsiteY25" fmla="*/ 1907793 h 1912086"/>
              <a:gd name="connsiteX26" fmla="*/ 1017431 w 1622738"/>
              <a:gd name="connsiteY26" fmla="*/ 1843399 h 1912086"/>
              <a:gd name="connsiteX27" fmla="*/ 991673 w 1622738"/>
              <a:gd name="connsiteY27" fmla="*/ 1804762 h 1912086"/>
              <a:gd name="connsiteX28" fmla="*/ 978794 w 1622738"/>
              <a:gd name="connsiteY28" fmla="*/ 1701732 h 1912086"/>
              <a:gd name="connsiteX29" fmla="*/ 953037 w 1622738"/>
              <a:gd name="connsiteY29" fmla="*/ 1572943 h 1912086"/>
              <a:gd name="connsiteX30" fmla="*/ 914400 w 1622738"/>
              <a:gd name="connsiteY30" fmla="*/ 1560064 h 1912086"/>
              <a:gd name="connsiteX31" fmla="*/ 669701 w 1622738"/>
              <a:gd name="connsiteY31" fmla="*/ 1547185 h 1912086"/>
              <a:gd name="connsiteX32" fmla="*/ 643944 w 1622738"/>
              <a:gd name="connsiteY32" fmla="*/ 1508548 h 1912086"/>
              <a:gd name="connsiteX33" fmla="*/ 605307 w 1622738"/>
              <a:gd name="connsiteY33" fmla="*/ 1482791 h 1912086"/>
              <a:gd name="connsiteX34" fmla="*/ 553792 w 1622738"/>
              <a:gd name="connsiteY34" fmla="*/ 1431275 h 1912086"/>
              <a:gd name="connsiteX35" fmla="*/ 528034 w 1622738"/>
              <a:gd name="connsiteY35" fmla="*/ 1392639 h 1912086"/>
              <a:gd name="connsiteX36" fmla="*/ 489397 w 1622738"/>
              <a:gd name="connsiteY36" fmla="*/ 1379760 h 1912086"/>
              <a:gd name="connsiteX37" fmla="*/ 450761 w 1622738"/>
              <a:gd name="connsiteY37" fmla="*/ 1354002 h 1912086"/>
              <a:gd name="connsiteX38" fmla="*/ 373487 w 1622738"/>
              <a:gd name="connsiteY38" fmla="*/ 1315365 h 1912086"/>
              <a:gd name="connsiteX39" fmla="*/ 360608 w 1622738"/>
              <a:gd name="connsiteY39" fmla="*/ 1263850 h 1912086"/>
              <a:gd name="connsiteX40" fmla="*/ 257577 w 1622738"/>
              <a:gd name="connsiteY40" fmla="*/ 1315365 h 1912086"/>
              <a:gd name="connsiteX41" fmla="*/ 244699 w 1622738"/>
              <a:gd name="connsiteY41" fmla="*/ 1354002 h 1912086"/>
              <a:gd name="connsiteX42" fmla="*/ 206062 w 1622738"/>
              <a:gd name="connsiteY42" fmla="*/ 1366881 h 1912086"/>
              <a:gd name="connsiteX43" fmla="*/ 103031 w 1622738"/>
              <a:gd name="connsiteY43" fmla="*/ 1341123 h 1912086"/>
              <a:gd name="connsiteX44" fmla="*/ 90152 w 1622738"/>
              <a:gd name="connsiteY44" fmla="*/ 1302486 h 1912086"/>
              <a:gd name="connsiteX45" fmla="*/ 38637 w 1622738"/>
              <a:gd name="connsiteY45" fmla="*/ 1225213 h 1912086"/>
              <a:gd name="connsiteX46" fmla="*/ 51516 w 1622738"/>
              <a:gd name="connsiteY46" fmla="*/ 1186577 h 1912086"/>
              <a:gd name="connsiteX47" fmla="*/ 77273 w 1622738"/>
              <a:gd name="connsiteY47" fmla="*/ 1147940 h 1912086"/>
              <a:gd name="connsiteX48" fmla="*/ 12879 w 1622738"/>
              <a:gd name="connsiteY48" fmla="*/ 761574 h 1912086"/>
              <a:gd name="connsiteX49" fmla="*/ 0 w 1622738"/>
              <a:gd name="connsiteY49" fmla="*/ 684301 h 1912086"/>
              <a:gd name="connsiteX50" fmla="*/ 12879 w 1622738"/>
              <a:gd name="connsiteY50" fmla="*/ 568391 h 1912086"/>
              <a:gd name="connsiteX51" fmla="*/ 51516 w 1622738"/>
              <a:gd name="connsiteY51" fmla="*/ 465360 h 1912086"/>
              <a:gd name="connsiteX52" fmla="*/ 218941 w 1622738"/>
              <a:gd name="connsiteY52" fmla="*/ 478239 h 1912086"/>
              <a:gd name="connsiteX53" fmla="*/ 283335 w 1622738"/>
              <a:gd name="connsiteY53" fmla="*/ 491117 h 1912086"/>
              <a:gd name="connsiteX54" fmla="*/ 321972 w 1622738"/>
              <a:gd name="connsiteY54" fmla="*/ 619906 h 1912086"/>
              <a:gd name="connsiteX55" fmla="*/ 334851 w 1622738"/>
              <a:gd name="connsiteY55" fmla="*/ 658543 h 1912086"/>
              <a:gd name="connsiteX56" fmla="*/ 373487 w 1622738"/>
              <a:gd name="connsiteY56" fmla="*/ 671422 h 1912086"/>
              <a:gd name="connsiteX57" fmla="*/ 412124 w 1622738"/>
              <a:gd name="connsiteY57" fmla="*/ 697179 h 1912086"/>
              <a:gd name="connsiteX58" fmla="*/ 425003 w 1622738"/>
              <a:gd name="connsiteY58" fmla="*/ 735816 h 1912086"/>
              <a:gd name="connsiteX59" fmla="*/ 463639 w 1622738"/>
              <a:gd name="connsiteY59" fmla="*/ 748695 h 1912086"/>
              <a:gd name="connsiteX60" fmla="*/ 502276 w 1622738"/>
              <a:gd name="connsiteY60" fmla="*/ 774453 h 1912086"/>
              <a:gd name="connsiteX61" fmla="*/ 566670 w 1622738"/>
              <a:gd name="connsiteY61" fmla="*/ 761574 h 1912086"/>
              <a:gd name="connsiteX62" fmla="*/ 618186 w 1622738"/>
              <a:gd name="connsiteY62" fmla="*/ 684301 h 1912086"/>
              <a:gd name="connsiteX63" fmla="*/ 643944 w 1622738"/>
              <a:gd name="connsiteY63" fmla="*/ 645664 h 1912086"/>
              <a:gd name="connsiteX64" fmla="*/ 682580 w 1622738"/>
              <a:gd name="connsiteY64" fmla="*/ 581270 h 1912086"/>
              <a:gd name="connsiteX65" fmla="*/ 695459 w 1622738"/>
              <a:gd name="connsiteY65" fmla="*/ 465360 h 1912086"/>
              <a:gd name="connsiteX66" fmla="*/ 708338 w 1622738"/>
              <a:gd name="connsiteY66" fmla="*/ 426723 h 1912086"/>
              <a:gd name="connsiteX67" fmla="*/ 721217 w 1622738"/>
              <a:gd name="connsiteY67" fmla="*/ 388086 h 1912086"/>
              <a:gd name="connsiteX68" fmla="*/ 708338 w 1622738"/>
              <a:gd name="connsiteY68" fmla="*/ 310813 h 1912086"/>
              <a:gd name="connsiteX69" fmla="*/ 643944 w 1622738"/>
              <a:gd name="connsiteY69" fmla="*/ 259298 h 1912086"/>
              <a:gd name="connsiteX70" fmla="*/ 605307 w 1622738"/>
              <a:gd name="connsiteY70" fmla="*/ 233540 h 1912086"/>
              <a:gd name="connsiteX71" fmla="*/ 618186 w 1622738"/>
              <a:gd name="connsiteY71" fmla="*/ 194903 h 1912086"/>
              <a:gd name="connsiteX72" fmla="*/ 695459 w 1622738"/>
              <a:gd name="connsiteY72" fmla="*/ 169146 h 1912086"/>
              <a:gd name="connsiteX73" fmla="*/ 721217 w 1622738"/>
              <a:gd name="connsiteY73" fmla="*/ 130509 h 1912086"/>
              <a:gd name="connsiteX74" fmla="*/ 759854 w 1622738"/>
              <a:gd name="connsiteY74" fmla="*/ 117630 h 1912086"/>
              <a:gd name="connsiteX75" fmla="*/ 798490 w 1622738"/>
              <a:gd name="connsiteY75" fmla="*/ 91872 h 1912086"/>
              <a:gd name="connsiteX76" fmla="*/ 914400 w 1622738"/>
              <a:gd name="connsiteY76" fmla="*/ 66115 h 1912086"/>
              <a:gd name="connsiteX77" fmla="*/ 1429555 w 1622738"/>
              <a:gd name="connsiteY77" fmla="*/ 130509 h 1912086"/>
              <a:gd name="connsiteX78" fmla="*/ 1493949 w 1622738"/>
              <a:gd name="connsiteY78" fmla="*/ 156267 h 191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22738" h="1912086">
                <a:moveTo>
                  <a:pt x="1493949" y="156267"/>
                </a:moveTo>
                <a:cubicBezTo>
                  <a:pt x="1476777" y="164853"/>
                  <a:pt x="1460080" y="174461"/>
                  <a:pt x="1442434" y="182024"/>
                </a:cubicBezTo>
                <a:cubicBezTo>
                  <a:pt x="1429956" y="187372"/>
                  <a:pt x="1415939" y="188832"/>
                  <a:pt x="1403797" y="194903"/>
                </a:cubicBezTo>
                <a:cubicBezTo>
                  <a:pt x="1389953" y="201825"/>
                  <a:pt x="1378040" y="212075"/>
                  <a:pt x="1365161" y="220661"/>
                </a:cubicBezTo>
                <a:cubicBezTo>
                  <a:pt x="1360868" y="233540"/>
                  <a:pt x="1351053" y="245778"/>
                  <a:pt x="1352282" y="259298"/>
                </a:cubicBezTo>
                <a:cubicBezTo>
                  <a:pt x="1355487" y="294553"/>
                  <a:pt x="1368725" y="328176"/>
                  <a:pt x="1378039" y="362329"/>
                </a:cubicBezTo>
                <a:cubicBezTo>
                  <a:pt x="1385895" y="391134"/>
                  <a:pt x="1394696" y="417622"/>
                  <a:pt x="1416676" y="439602"/>
                </a:cubicBezTo>
                <a:cubicBezTo>
                  <a:pt x="1427621" y="450547"/>
                  <a:pt x="1442434" y="456774"/>
                  <a:pt x="1455313" y="465360"/>
                </a:cubicBezTo>
                <a:cubicBezTo>
                  <a:pt x="1461052" y="499793"/>
                  <a:pt x="1472073" y="571039"/>
                  <a:pt x="1481070" y="607027"/>
                </a:cubicBezTo>
                <a:cubicBezTo>
                  <a:pt x="1484362" y="620197"/>
                  <a:pt x="1489656" y="632785"/>
                  <a:pt x="1493949" y="645664"/>
                </a:cubicBezTo>
                <a:cubicBezTo>
                  <a:pt x="1498242" y="722937"/>
                  <a:pt x="1497229" y="800689"/>
                  <a:pt x="1506828" y="877484"/>
                </a:cubicBezTo>
                <a:cubicBezTo>
                  <a:pt x="1510049" y="903248"/>
                  <a:pt x="1537415" y="961193"/>
                  <a:pt x="1545465" y="993393"/>
                </a:cubicBezTo>
                <a:cubicBezTo>
                  <a:pt x="1564929" y="1071247"/>
                  <a:pt x="1552748" y="1028120"/>
                  <a:pt x="1584101" y="1122182"/>
                </a:cubicBezTo>
                <a:cubicBezTo>
                  <a:pt x="1588394" y="1135061"/>
                  <a:pt x="1589449" y="1149523"/>
                  <a:pt x="1596980" y="1160819"/>
                </a:cubicBezTo>
                <a:lnTo>
                  <a:pt x="1622738" y="1199455"/>
                </a:lnTo>
                <a:cubicBezTo>
                  <a:pt x="1614152" y="1212334"/>
                  <a:pt x="1610419" y="1230412"/>
                  <a:pt x="1596980" y="1238092"/>
                </a:cubicBezTo>
                <a:cubicBezTo>
                  <a:pt x="1523748" y="1279939"/>
                  <a:pt x="1540245" y="1214420"/>
                  <a:pt x="1506828" y="1289608"/>
                </a:cubicBezTo>
                <a:cubicBezTo>
                  <a:pt x="1495801" y="1314419"/>
                  <a:pt x="1489656" y="1341123"/>
                  <a:pt x="1481070" y="1366881"/>
                </a:cubicBezTo>
                <a:lnTo>
                  <a:pt x="1468192" y="1405517"/>
                </a:lnTo>
                <a:cubicBezTo>
                  <a:pt x="1453058" y="1587123"/>
                  <a:pt x="1471660" y="1511022"/>
                  <a:pt x="1429555" y="1637337"/>
                </a:cubicBezTo>
                <a:cubicBezTo>
                  <a:pt x="1425262" y="1650216"/>
                  <a:pt x="1424206" y="1664678"/>
                  <a:pt x="1416676" y="1675974"/>
                </a:cubicBezTo>
                <a:cubicBezTo>
                  <a:pt x="1399504" y="1701732"/>
                  <a:pt x="1374950" y="1723879"/>
                  <a:pt x="1365161" y="1753247"/>
                </a:cubicBezTo>
                <a:cubicBezTo>
                  <a:pt x="1359972" y="1768815"/>
                  <a:pt x="1345464" y="1823633"/>
                  <a:pt x="1326524" y="1830520"/>
                </a:cubicBezTo>
                <a:cubicBezTo>
                  <a:pt x="1289990" y="1843805"/>
                  <a:pt x="1249251" y="1839106"/>
                  <a:pt x="1210614" y="1843399"/>
                </a:cubicBezTo>
                <a:cubicBezTo>
                  <a:pt x="1113496" y="1875772"/>
                  <a:pt x="1229443" y="1828337"/>
                  <a:pt x="1146220" y="1894915"/>
                </a:cubicBezTo>
                <a:cubicBezTo>
                  <a:pt x="1135619" y="1903396"/>
                  <a:pt x="1120462" y="1903500"/>
                  <a:pt x="1107583" y="1907793"/>
                </a:cubicBezTo>
                <a:cubicBezTo>
                  <a:pt x="991674" y="1869158"/>
                  <a:pt x="1051775" y="1912086"/>
                  <a:pt x="1017431" y="1843399"/>
                </a:cubicBezTo>
                <a:cubicBezTo>
                  <a:pt x="1010509" y="1829554"/>
                  <a:pt x="1000259" y="1817641"/>
                  <a:pt x="991673" y="1804762"/>
                </a:cubicBezTo>
                <a:cubicBezTo>
                  <a:pt x="987380" y="1770419"/>
                  <a:pt x="984484" y="1735872"/>
                  <a:pt x="978794" y="1701732"/>
                </a:cubicBezTo>
                <a:cubicBezTo>
                  <a:pt x="971597" y="1658548"/>
                  <a:pt x="971153" y="1612799"/>
                  <a:pt x="953037" y="1572943"/>
                </a:cubicBezTo>
                <a:cubicBezTo>
                  <a:pt x="947419" y="1560584"/>
                  <a:pt x="927920" y="1561293"/>
                  <a:pt x="914400" y="1560064"/>
                </a:cubicBezTo>
                <a:cubicBezTo>
                  <a:pt x="833056" y="1552669"/>
                  <a:pt x="751267" y="1551478"/>
                  <a:pt x="669701" y="1547185"/>
                </a:cubicBezTo>
                <a:cubicBezTo>
                  <a:pt x="661115" y="1534306"/>
                  <a:pt x="654889" y="1519493"/>
                  <a:pt x="643944" y="1508548"/>
                </a:cubicBezTo>
                <a:cubicBezTo>
                  <a:pt x="632999" y="1497603"/>
                  <a:pt x="614976" y="1494878"/>
                  <a:pt x="605307" y="1482791"/>
                </a:cubicBezTo>
                <a:cubicBezTo>
                  <a:pt x="555351" y="1420347"/>
                  <a:pt x="638090" y="1459375"/>
                  <a:pt x="553792" y="1431275"/>
                </a:cubicBezTo>
                <a:cubicBezTo>
                  <a:pt x="545206" y="1418396"/>
                  <a:pt x="540121" y="1402308"/>
                  <a:pt x="528034" y="1392639"/>
                </a:cubicBezTo>
                <a:cubicBezTo>
                  <a:pt x="517433" y="1384158"/>
                  <a:pt x="501539" y="1385831"/>
                  <a:pt x="489397" y="1379760"/>
                </a:cubicBezTo>
                <a:cubicBezTo>
                  <a:pt x="475553" y="1372838"/>
                  <a:pt x="464605" y="1360924"/>
                  <a:pt x="450761" y="1354002"/>
                </a:cubicBezTo>
                <a:cubicBezTo>
                  <a:pt x="344114" y="1300678"/>
                  <a:pt x="484220" y="1389187"/>
                  <a:pt x="373487" y="1315365"/>
                </a:cubicBezTo>
                <a:cubicBezTo>
                  <a:pt x="369194" y="1298193"/>
                  <a:pt x="376440" y="1271766"/>
                  <a:pt x="360608" y="1263850"/>
                </a:cubicBezTo>
                <a:cubicBezTo>
                  <a:pt x="316740" y="1241916"/>
                  <a:pt x="279754" y="1293189"/>
                  <a:pt x="257577" y="1315365"/>
                </a:cubicBezTo>
                <a:cubicBezTo>
                  <a:pt x="253284" y="1328244"/>
                  <a:pt x="254298" y="1344403"/>
                  <a:pt x="244699" y="1354002"/>
                </a:cubicBezTo>
                <a:cubicBezTo>
                  <a:pt x="235100" y="1363602"/>
                  <a:pt x="219638" y="1366881"/>
                  <a:pt x="206062" y="1366881"/>
                </a:cubicBezTo>
                <a:cubicBezTo>
                  <a:pt x="174980" y="1366881"/>
                  <a:pt x="133519" y="1351286"/>
                  <a:pt x="103031" y="1341123"/>
                </a:cubicBezTo>
                <a:cubicBezTo>
                  <a:pt x="98738" y="1328244"/>
                  <a:pt x="96745" y="1314353"/>
                  <a:pt x="90152" y="1302486"/>
                </a:cubicBezTo>
                <a:cubicBezTo>
                  <a:pt x="75118" y="1275425"/>
                  <a:pt x="38637" y="1225213"/>
                  <a:pt x="38637" y="1225213"/>
                </a:cubicBezTo>
                <a:cubicBezTo>
                  <a:pt x="42930" y="1212334"/>
                  <a:pt x="45445" y="1198719"/>
                  <a:pt x="51516" y="1186577"/>
                </a:cubicBezTo>
                <a:cubicBezTo>
                  <a:pt x="58438" y="1172733"/>
                  <a:pt x="77273" y="1163418"/>
                  <a:pt x="77273" y="1147940"/>
                </a:cubicBezTo>
                <a:cubicBezTo>
                  <a:pt x="77273" y="789799"/>
                  <a:pt x="148335" y="851878"/>
                  <a:pt x="12879" y="761574"/>
                </a:cubicBezTo>
                <a:cubicBezTo>
                  <a:pt x="8586" y="735816"/>
                  <a:pt x="0" y="710414"/>
                  <a:pt x="0" y="684301"/>
                </a:cubicBezTo>
                <a:cubicBezTo>
                  <a:pt x="0" y="645427"/>
                  <a:pt x="6488" y="606737"/>
                  <a:pt x="12879" y="568391"/>
                </a:cubicBezTo>
                <a:cubicBezTo>
                  <a:pt x="15763" y="551084"/>
                  <a:pt x="50185" y="468687"/>
                  <a:pt x="51516" y="465360"/>
                </a:cubicBezTo>
                <a:cubicBezTo>
                  <a:pt x="107324" y="469653"/>
                  <a:pt x="163310" y="472058"/>
                  <a:pt x="218941" y="478239"/>
                </a:cubicBezTo>
                <a:cubicBezTo>
                  <a:pt x="240697" y="480656"/>
                  <a:pt x="267857" y="475639"/>
                  <a:pt x="283335" y="491117"/>
                </a:cubicBezTo>
                <a:cubicBezTo>
                  <a:pt x="295577" y="503359"/>
                  <a:pt x="314968" y="595392"/>
                  <a:pt x="321972" y="619906"/>
                </a:cubicBezTo>
                <a:cubicBezTo>
                  <a:pt x="325702" y="632959"/>
                  <a:pt x="325252" y="648943"/>
                  <a:pt x="334851" y="658543"/>
                </a:cubicBezTo>
                <a:cubicBezTo>
                  <a:pt x="344450" y="668142"/>
                  <a:pt x="361345" y="665351"/>
                  <a:pt x="373487" y="671422"/>
                </a:cubicBezTo>
                <a:cubicBezTo>
                  <a:pt x="387331" y="678344"/>
                  <a:pt x="399245" y="688593"/>
                  <a:pt x="412124" y="697179"/>
                </a:cubicBezTo>
                <a:cubicBezTo>
                  <a:pt x="416417" y="710058"/>
                  <a:pt x="415404" y="726216"/>
                  <a:pt x="425003" y="735816"/>
                </a:cubicBezTo>
                <a:cubicBezTo>
                  <a:pt x="434602" y="745415"/>
                  <a:pt x="451497" y="742624"/>
                  <a:pt x="463639" y="748695"/>
                </a:cubicBezTo>
                <a:cubicBezTo>
                  <a:pt x="477483" y="755617"/>
                  <a:pt x="489397" y="765867"/>
                  <a:pt x="502276" y="774453"/>
                </a:cubicBezTo>
                <a:cubicBezTo>
                  <a:pt x="523741" y="770160"/>
                  <a:pt x="551192" y="777053"/>
                  <a:pt x="566670" y="761574"/>
                </a:cubicBezTo>
                <a:cubicBezTo>
                  <a:pt x="675454" y="652789"/>
                  <a:pt x="500956" y="723375"/>
                  <a:pt x="618186" y="684301"/>
                </a:cubicBezTo>
                <a:cubicBezTo>
                  <a:pt x="626772" y="671422"/>
                  <a:pt x="631349" y="654661"/>
                  <a:pt x="643944" y="645664"/>
                </a:cubicBezTo>
                <a:cubicBezTo>
                  <a:pt x="711529" y="597388"/>
                  <a:pt x="728647" y="650369"/>
                  <a:pt x="682580" y="581270"/>
                </a:cubicBezTo>
                <a:cubicBezTo>
                  <a:pt x="661115" y="516875"/>
                  <a:pt x="665408" y="555512"/>
                  <a:pt x="695459" y="465360"/>
                </a:cubicBezTo>
                <a:lnTo>
                  <a:pt x="708338" y="426723"/>
                </a:lnTo>
                <a:lnTo>
                  <a:pt x="721217" y="388086"/>
                </a:lnTo>
                <a:cubicBezTo>
                  <a:pt x="716924" y="362328"/>
                  <a:pt x="716596" y="335586"/>
                  <a:pt x="708338" y="310813"/>
                </a:cubicBezTo>
                <a:cubicBezTo>
                  <a:pt x="690970" y="258710"/>
                  <a:pt x="683301" y="278977"/>
                  <a:pt x="643944" y="259298"/>
                </a:cubicBezTo>
                <a:cubicBezTo>
                  <a:pt x="630100" y="252376"/>
                  <a:pt x="618186" y="242126"/>
                  <a:pt x="605307" y="233540"/>
                </a:cubicBezTo>
                <a:cubicBezTo>
                  <a:pt x="609600" y="220661"/>
                  <a:pt x="607139" y="202794"/>
                  <a:pt x="618186" y="194903"/>
                </a:cubicBezTo>
                <a:cubicBezTo>
                  <a:pt x="640280" y="179122"/>
                  <a:pt x="695459" y="169146"/>
                  <a:pt x="695459" y="169146"/>
                </a:cubicBezTo>
                <a:cubicBezTo>
                  <a:pt x="704045" y="156267"/>
                  <a:pt x="709130" y="140178"/>
                  <a:pt x="721217" y="130509"/>
                </a:cubicBezTo>
                <a:cubicBezTo>
                  <a:pt x="731818" y="122028"/>
                  <a:pt x="747712" y="123701"/>
                  <a:pt x="759854" y="117630"/>
                </a:cubicBezTo>
                <a:cubicBezTo>
                  <a:pt x="773698" y="110708"/>
                  <a:pt x="784646" y="98794"/>
                  <a:pt x="798490" y="91872"/>
                </a:cubicBezTo>
                <a:cubicBezTo>
                  <a:pt x="830195" y="76019"/>
                  <a:pt x="884720" y="71061"/>
                  <a:pt x="914400" y="66115"/>
                </a:cubicBezTo>
                <a:cubicBezTo>
                  <a:pt x="1061229" y="70433"/>
                  <a:pt x="1299046" y="0"/>
                  <a:pt x="1429555" y="130509"/>
                </a:cubicBezTo>
                <a:lnTo>
                  <a:pt x="1493949" y="156267"/>
                </a:lnTo>
                <a:close/>
              </a:path>
            </a:pathLst>
          </a:custGeom>
          <a:solidFill>
            <a:schemeClr val="tx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2474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По характеру рельефа Адыгею можно разделить на две части: равнинную — от широтного течения реки Кубань до </a:t>
            </a:r>
            <a:r>
              <a:rPr lang="ru-RU" dirty="0" err="1" smtClean="0">
                <a:latin typeface="Georgia" pitchFamily="18" charset="0"/>
              </a:rPr>
              <a:t>до</a:t>
            </a:r>
            <a:r>
              <a:rPr lang="ru-RU" dirty="0" smtClean="0">
                <a:latin typeface="Georgia" pitchFamily="18" charset="0"/>
              </a:rPr>
              <a:t> широты Каменномостского (до Скалистого хребта) и горную — до южных границ республики.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204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Южная часть Кубанской равнины называется </a:t>
            </a:r>
            <a:r>
              <a:rPr lang="ru-RU" dirty="0" err="1" smtClean="0">
                <a:latin typeface="Georgia" pitchFamily="18" charset="0"/>
              </a:rPr>
              <a:t>Закубанской</a:t>
            </a:r>
            <a:r>
              <a:rPr lang="ru-RU" dirty="0" smtClean="0">
                <a:latin typeface="Georgia" pitchFamily="18" charset="0"/>
              </a:rPr>
              <a:t>, она находится в полосе предгорного прогиба и представляет собой низменность, постепенно переходящую в предгорную возвышенную равнину. Полоса предгорий тянется от города Майкопа, лежащего на высоте 230 м. над </a:t>
            </a:r>
            <a:r>
              <a:rPr lang="ru-RU" dirty="0" err="1" smtClean="0">
                <a:latin typeface="Georgia" pitchFamily="18" charset="0"/>
              </a:rPr>
              <a:t>ур</a:t>
            </a:r>
            <a:r>
              <a:rPr lang="ru-RU" dirty="0" smtClean="0">
                <a:latin typeface="Georgia" pitchFamily="18" charset="0"/>
              </a:rPr>
              <a:t>. м., и доходит примерно до поселка Каменномостского.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077072"/>
            <a:ext cx="8173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Южная часть Кубанской равнины называется </a:t>
            </a:r>
            <a:r>
              <a:rPr lang="ru-RU" dirty="0" err="1" smtClean="0">
                <a:latin typeface="Georgia" pitchFamily="18" charset="0"/>
              </a:rPr>
              <a:t>Закубанской</a:t>
            </a:r>
            <a:r>
              <a:rPr lang="ru-RU" dirty="0" smtClean="0">
                <a:latin typeface="Georgia" pitchFamily="18" charset="0"/>
              </a:rPr>
              <a:t>, она находится в полосе предгорного прогиба и представляет собой низменность, постепенно переходящую в предгорную возвышенную равнину. Полоса предгорий тянется от города Майкопа, лежащего на высоте 230 м. над </a:t>
            </a:r>
            <a:r>
              <a:rPr lang="ru-RU" dirty="0" err="1" smtClean="0">
                <a:latin typeface="Georgia" pitchFamily="18" charset="0"/>
              </a:rPr>
              <a:t>ур</a:t>
            </a:r>
            <a:r>
              <a:rPr lang="ru-RU" dirty="0" smtClean="0">
                <a:latin typeface="Georgia" pitchFamily="18" charset="0"/>
              </a:rPr>
              <a:t>. м., и доходит примерно до поселка Каменномостского.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 animBg="1"/>
      <p:bldP spid="8" grpId="1" animBg="1"/>
      <p:bldP spid="8" grpId="2" animBg="1"/>
      <p:bldP spid="9" grpId="0" animBg="1"/>
      <p:bldP spid="9" grpId="1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Полезные ископаемые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Адыгее есть месторождения нефти, небольшое месторождение газа (</a:t>
            </a:r>
            <a:r>
              <a:rPr lang="ru-RU" dirty="0" err="1" smtClean="0"/>
              <a:t>Кошехаблинское</a:t>
            </a:r>
            <a:r>
              <a:rPr lang="ru-RU" dirty="0" smtClean="0"/>
              <a:t>), строительных материалов (гравий, песок, глина, известняк), минеральные источники. </a:t>
            </a:r>
            <a:endParaRPr lang="ru-RU" dirty="0"/>
          </a:p>
        </p:txBody>
      </p:sp>
      <p:pic>
        <p:nvPicPr>
          <p:cNvPr id="2050" name="Picture 2" descr="C:\Users\1\Desktop\из инета\38_mpi_gor_Adig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362658" cy="6468171"/>
          </a:xfrm>
          <a:prstGeom prst="rect">
            <a:avLst/>
          </a:prstGeom>
          <a:noFill/>
        </p:spPr>
      </p:pic>
      <p:pic>
        <p:nvPicPr>
          <p:cNvPr id="2051" name="Picture 3" descr="C:\Users\1\Desktop\из инета\40_mpi_met_Adig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198688" cy="6202331"/>
          </a:xfrm>
          <a:prstGeom prst="rect">
            <a:avLst/>
          </a:prstGeom>
          <a:noFill/>
        </p:spPr>
      </p:pic>
      <p:pic>
        <p:nvPicPr>
          <p:cNvPr id="2052" name="Picture 4" descr="C:\Users\1\Desktop\из инета\42_mpi_nmet_Adig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931" y="260648"/>
            <a:ext cx="8860069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Внутренние 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1052736"/>
            <a:ext cx="2483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реки относятся к бассейну Кубани, наиболее крупные водотоки – Лаба, Белая, </a:t>
            </a:r>
            <a:r>
              <a:rPr lang="ru-RU" dirty="0" err="1" smtClean="0"/>
              <a:t>Чохрак</a:t>
            </a:r>
            <a:r>
              <a:rPr lang="ru-RU" dirty="0" smtClean="0"/>
              <a:t>. Создано несколько водохранилищ, решающих проблему запасов питьевой воды. В горах много порогов, небольших водопадов.</a:t>
            </a:r>
          </a:p>
          <a:p>
            <a:endParaRPr lang="ru-RU" dirty="0" smtClean="0"/>
          </a:p>
          <a:p>
            <a:r>
              <a:rPr lang="ru-RU" dirty="0" smtClean="0"/>
              <a:t>Среднегодовой сток рек Адыгеи составляет около 10 км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1\Desktop\из инета\Adygea_Topography в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184576" cy="47525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836712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Список рек, протекающих по территории республики Адыгея:</a:t>
            </a: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Афипс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Армянка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Белая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Большая Лаба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Большой </a:t>
            </a:r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Пшиш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Большой </a:t>
            </a:r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Руфабго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Большой </a:t>
            </a:r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Чохрак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Гиага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Губс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Дах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Келермес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Киша</a:t>
            </a: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Кужора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Курджипс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Лаба</a:t>
            </a: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Псекупс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Пшеха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Пшиш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Сахрай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Фарс</a:t>
            </a: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Цице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Ходзь</a:t>
            </a: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Чохрак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Шентук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atin typeface="+mn-lt"/>
              </a:rPr>
              <a:t>Животный мир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087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Животный мир Республики Адыгея богат и разнообразен: 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321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Видовой состав рыб: 91 вид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Из класса земноводных в фауне Адыгеи встречается 11 видов</a:t>
            </a:r>
            <a:endParaRPr lang="ru-RU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048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Класс пресмыкающихся в Адыгее представлен двумя отрядами - чешуйчатые и черепахи, образующие 24 вида.</a:t>
            </a:r>
            <a:endParaRPr lang="ru-RU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9249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Класс млекопитающие Адыгеи представлен 87 видами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35699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В орнитофауне Адыгеи отмечено 275 видов птиц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5_Метро">
  <a:themeElements>
    <a:clrScheme name="5_Метро 1">
      <a:dk1>
        <a:srgbClr val="4E5B6F"/>
      </a:dk1>
      <a:lt1>
        <a:srgbClr val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5_Метро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Метро 1">
        <a:dk1>
          <a:srgbClr val="4E5B6F"/>
        </a:dk1>
        <a:lt1>
          <a:srgbClr val="FFFFFF"/>
        </a:lt1>
        <a:dk2>
          <a:srgbClr val="000000"/>
        </a:dk2>
        <a:lt2>
          <a:srgbClr val="D6EC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1501</Words>
  <Application>Microsoft Office PowerPoint</Application>
  <PresentationFormat>Экран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5_Метро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ГОНГ</dc:title>
  <dc:creator>Администратор</dc:creator>
  <cp:lastModifiedBy>Лара</cp:lastModifiedBy>
  <cp:revision>96</cp:revision>
  <dcterms:created xsi:type="dcterms:W3CDTF">2009-03-15T07:33:33Z</dcterms:created>
  <dcterms:modified xsi:type="dcterms:W3CDTF">2014-11-03T18:49:22Z</dcterms:modified>
</cp:coreProperties>
</file>