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9" r:id="rId2"/>
    <p:sldId id="258" r:id="rId3"/>
    <p:sldId id="260" r:id="rId4"/>
    <p:sldId id="263" r:id="rId5"/>
    <p:sldId id="262" r:id="rId6"/>
    <p:sldId id="264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7B4A5-E669-44A9-9EC1-63F4539DD57A}" type="datetimeFigureOut">
              <a:rPr lang="ru-RU" smtClean="0"/>
              <a:t>28.03.2013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D26F2-E09F-4B79-94FC-B9C22DF6A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39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D26F2-E09F-4B79-94FC-B9C22DF6A7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11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870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6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2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5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4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9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2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7F89D-FC1C-4ABE-A7C0-36551FE45C9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058DF-C60A-4C65-89EC-7F03BB76662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6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/>
              <a:t/>
            </a:r>
            <a:br>
              <a:rPr lang="ru-RU" sz="2700" dirty="0"/>
            </a:br>
            <a:r>
              <a:rPr lang="ru-RU" sz="2700" b="1" dirty="0" smtClean="0"/>
              <a:t>РАБОЧАЯ ПРОГРАММА</a:t>
            </a:r>
            <a:br>
              <a:rPr lang="ru-RU" sz="2700" b="1" dirty="0" smtClean="0"/>
            </a:br>
            <a:r>
              <a:rPr lang="ru-RU" sz="2700" b="1" dirty="0" smtClean="0"/>
              <a:t>по предмету</a:t>
            </a:r>
            <a:br>
              <a:rPr lang="ru-RU" sz="2700" b="1" dirty="0" smtClean="0"/>
            </a:br>
            <a:r>
              <a:rPr lang="ru-RU" sz="2700" b="1" dirty="0" smtClean="0">
                <a:solidFill>
                  <a:srgbClr val="C00000"/>
                </a:solidFill>
              </a:rPr>
              <a:t> «Всеобщая </a:t>
            </a:r>
            <a:r>
              <a:rPr lang="ru-RU" sz="2700" b="1" dirty="0">
                <a:solidFill>
                  <a:srgbClr val="C00000"/>
                </a:solidFill>
              </a:rPr>
              <a:t>история. История древнего мира»</a:t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srgbClr val="C00000"/>
                </a:solidFill>
              </a:rPr>
              <a:t> Класс: </a:t>
            </a:r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Уровень </a:t>
            </a:r>
            <a:r>
              <a:rPr lang="ru-RU" sz="2800" b="1" dirty="0">
                <a:solidFill>
                  <a:srgbClr val="C00000"/>
                </a:solidFill>
              </a:rPr>
              <a:t>программы: базовый</a:t>
            </a:r>
            <a:br>
              <a:rPr lang="ru-RU" sz="2800" b="1" dirty="0">
                <a:solidFill>
                  <a:srgbClr val="C00000"/>
                </a:solidFill>
              </a:rPr>
            </a:br>
            <a:r>
              <a:rPr lang="ru-RU" sz="2700" b="1" dirty="0">
                <a:solidFill>
                  <a:srgbClr val="C00000"/>
                </a:solidFill>
              </a:rPr>
              <a:t/>
            </a:r>
            <a:br>
              <a:rPr lang="ru-RU" sz="2700" b="1" dirty="0">
                <a:solidFill>
                  <a:srgbClr val="C0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2000" dirty="0"/>
          </a:p>
          <a:p>
            <a:r>
              <a:rPr lang="ru-RU" sz="2000" b="1" dirty="0">
                <a:solidFill>
                  <a:schemeClr val="tx1"/>
                </a:solidFill>
              </a:rPr>
              <a:t>Составитель:  Смирнова Ольга Александровна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Квалификационная категория: высшая</a:t>
            </a:r>
          </a:p>
        </p:txBody>
      </p:sp>
    </p:spTree>
    <p:extLst>
      <p:ext uri="{BB962C8B-B14F-4D97-AF65-F5344CB8AC3E}">
        <p14:creationId xmlns:p14="http://schemas.microsoft.com/office/powerpoint/2010/main" val="54706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Задачи изучения истории в школе: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000" dirty="0"/>
              <a:t>	формирование ценностных ориентиров для гражданской, гендерной, социальной, культурной самоидентификации в современном мире;</a:t>
            </a:r>
          </a:p>
          <a:p>
            <a:pPr algn="just"/>
            <a:r>
              <a:rPr lang="ru-RU" sz="2000" dirty="0"/>
              <a:t>	содействие в становлении научно-исторической картины мира и понимании значения истории и способов познания </a:t>
            </a:r>
            <a:r>
              <a:rPr lang="ru-RU" sz="2000" dirty="0" smtClean="0"/>
              <a:t>прошлого </a:t>
            </a:r>
            <a:r>
              <a:rPr lang="ru-RU" sz="2000" dirty="0"/>
              <a:t>для саморазвития личности, жизни и взаимодействия людей в современном поликультурном мире;</a:t>
            </a:r>
          </a:p>
          <a:p>
            <a:pPr algn="just"/>
            <a:r>
              <a:rPr lang="ru-RU" sz="2000" dirty="0"/>
              <a:t>	воспитание интереса и уважения к историко-культурному наследию человечества, частью которого является прошлое своей страны и родного края;</a:t>
            </a:r>
          </a:p>
          <a:p>
            <a:pPr algn="just"/>
            <a:r>
              <a:rPr lang="ru-RU" sz="2000" dirty="0"/>
              <a:t>	формирование умений творчески воссоздавать, </a:t>
            </a:r>
            <a:r>
              <a:rPr lang="ru-RU" sz="2000" dirty="0" smtClean="0"/>
              <a:t>анализировать </a:t>
            </a:r>
            <a:r>
              <a:rPr lang="ru-RU" sz="2000" dirty="0"/>
              <a:t>и интерпретировать исторические факты на </a:t>
            </a:r>
            <a:r>
              <a:rPr lang="ru-RU" sz="2000" dirty="0" smtClean="0"/>
              <a:t>основе </a:t>
            </a:r>
            <a:r>
              <a:rPr lang="ru-RU" sz="2000" dirty="0"/>
              <a:t>работы с разными видами источников, аргументированно представлять собственную позицию по актуальным вопросам прошлого, конструктивно взаимодействовать с носителями иных взглядов и ценностей, руководствуясь принципами </a:t>
            </a:r>
            <a:r>
              <a:rPr lang="ru-RU" sz="2000" dirty="0" smtClean="0"/>
              <a:t>историзма</a:t>
            </a:r>
            <a:r>
              <a:rPr lang="ru-RU" sz="2000" dirty="0"/>
              <a:t>, </a:t>
            </a:r>
            <a:r>
              <a:rPr lang="ru-RU" sz="2000" dirty="0" err="1"/>
              <a:t>многоперспективности</a:t>
            </a:r>
            <a:r>
              <a:rPr lang="ru-RU" sz="2000" dirty="0"/>
              <a:t>, взаимосвязи и </a:t>
            </a:r>
            <a:r>
              <a:rPr lang="ru-RU" sz="2000" dirty="0" smtClean="0"/>
              <a:t>взаимообусловленности </a:t>
            </a:r>
            <a:r>
              <a:rPr lang="ru-RU" sz="2000" dirty="0"/>
              <a:t>исторических процессов.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0856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     Курс </a:t>
            </a:r>
            <a:r>
              <a:rPr lang="ru-RU" sz="2000" b="1" dirty="0"/>
              <a:t>«История Древнего мира» закладывает историко-</a:t>
            </a:r>
            <a:r>
              <a:rPr lang="ru-RU" sz="2000" b="1" dirty="0" err="1"/>
              <a:t>ме</a:t>
            </a:r>
            <a:r>
              <a:rPr lang="ru-RU" sz="2000" b="1" dirty="0"/>
              <a:t>-</a:t>
            </a:r>
            <a:r>
              <a:rPr lang="ru-RU" sz="2000" b="1" dirty="0" err="1"/>
              <a:t>тодологические</a:t>
            </a:r>
            <a:r>
              <a:rPr lang="ru-RU" sz="2000" b="1" dirty="0"/>
              <a:t> и педагогические основы движения к </a:t>
            </a:r>
            <a:r>
              <a:rPr lang="ru-RU" sz="2000" b="1" dirty="0" smtClean="0"/>
              <a:t>обусловленным  </a:t>
            </a:r>
            <a:r>
              <a:rPr lang="ru-RU" sz="2000" b="1" dirty="0"/>
              <a:t>главной целью изучения истории в школе  </a:t>
            </a:r>
            <a:r>
              <a:rPr lang="ru-RU" sz="2000" b="1" dirty="0">
                <a:solidFill>
                  <a:srgbClr val="C00000"/>
                </a:solidFill>
              </a:rPr>
              <a:t>предметным, </a:t>
            </a:r>
            <a:r>
              <a:rPr lang="ru-RU" sz="2000" b="1" dirty="0" err="1">
                <a:solidFill>
                  <a:srgbClr val="C00000"/>
                </a:solidFill>
              </a:rPr>
              <a:t>метапредметным</a:t>
            </a:r>
            <a:r>
              <a:rPr lang="ru-RU" sz="2000" b="1" dirty="0">
                <a:solidFill>
                  <a:srgbClr val="C00000"/>
                </a:solidFill>
              </a:rPr>
              <a:t> и </a:t>
            </a:r>
            <a:r>
              <a:rPr lang="ru-RU" sz="2000" b="1" dirty="0" smtClean="0">
                <a:solidFill>
                  <a:srgbClr val="C00000"/>
                </a:solidFill>
              </a:rPr>
              <a:t>личностным </a:t>
            </a:r>
            <a:r>
              <a:rPr lang="ru-RU" sz="2000" b="1" dirty="0">
                <a:solidFill>
                  <a:srgbClr val="C00000"/>
                </a:solidFill>
              </a:rPr>
              <a:t>результатам </a:t>
            </a:r>
            <a:r>
              <a:rPr lang="ru-RU" sz="2000" b="1" dirty="0"/>
              <a:t>общего исторического образования</a:t>
            </a:r>
            <a:r>
              <a:rPr lang="ru-RU" sz="2000" b="1" dirty="0" smtClean="0"/>
              <a:t>, </a:t>
            </a:r>
            <a:r>
              <a:rPr lang="ru-RU" sz="2000" b="1" dirty="0"/>
              <a:t>соразмерно познавательным возможностям пятиклассников,</a:t>
            </a:r>
          </a:p>
        </p:txBody>
      </p:sp>
    </p:spTree>
    <p:extLst>
      <p:ext uri="{BB962C8B-B14F-4D97-AF65-F5344CB8AC3E}">
        <p14:creationId xmlns:p14="http://schemas.microsoft.com/office/powerpoint/2010/main" val="14354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55000" lnSpcReduction="20000"/>
          </a:bodyPr>
          <a:lstStyle/>
          <a:p>
            <a:pPr indent="0" algn="just">
              <a:lnSpc>
                <a:spcPts val="1750"/>
              </a:lnSpc>
              <a:spcAft>
                <a:spcPts val="0"/>
              </a:spcAft>
              <a:buNone/>
            </a:pPr>
            <a:r>
              <a:rPr lang="ru-RU" sz="4400" b="1" i="1" kern="0" dirty="0">
                <a:solidFill>
                  <a:srgbClr val="C00000"/>
                </a:solidFill>
                <a:ea typeface="Times New Roman"/>
              </a:rPr>
              <a:t>В основе рабочей программы лежит </a:t>
            </a:r>
            <a:r>
              <a:rPr lang="ru-RU" sz="4400" b="1" i="1" u="sng" kern="0" dirty="0">
                <a:solidFill>
                  <a:srgbClr val="C00000"/>
                </a:solidFill>
                <a:ea typeface="Times New Roman"/>
              </a:rPr>
              <a:t>системно-</a:t>
            </a:r>
            <a:r>
              <a:rPr lang="ru-RU" sz="4400" b="1" i="1" u="sng" kern="0" dirty="0" err="1">
                <a:solidFill>
                  <a:srgbClr val="C00000"/>
                </a:solidFill>
                <a:ea typeface="Times New Roman"/>
              </a:rPr>
              <a:t>деятельностный</a:t>
            </a:r>
            <a:r>
              <a:rPr lang="ru-RU" sz="4400" b="1" i="1" kern="0" dirty="0">
                <a:solidFill>
                  <a:srgbClr val="C00000"/>
                </a:solidFill>
                <a:ea typeface="Times New Roman"/>
              </a:rPr>
              <a:t> подход, который обеспечивает</a:t>
            </a:r>
            <a:r>
              <a:rPr lang="ru-RU" sz="4400" b="1" i="1" kern="0" dirty="0" smtClean="0">
                <a:solidFill>
                  <a:srgbClr val="C00000"/>
                </a:solidFill>
                <a:ea typeface="Times New Roman"/>
              </a:rPr>
              <a:t>:</a:t>
            </a:r>
          </a:p>
          <a:p>
            <a:pPr indent="0" algn="just">
              <a:lnSpc>
                <a:spcPts val="1750"/>
              </a:lnSpc>
              <a:spcAft>
                <a:spcPts val="0"/>
              </a:spcAft>
              <a:buNone/>
            </a:pPr>
            <a:endParaRPr lang="ru-RU" sz="4400" dirty="0">
              <a:ea typeface="Times New Roman"/>
            </a:endParaRPr>
          </a:p>
          <a:p>
            <a:pPr marL="0" indent="0" algn="just">
              <a:lnSpc>
                <a:spcPts val="1750"/>
              </a:lnSpc>
              <a:spcAft>
                <a:spcPts val="0"/>
              </a:spcAft>
              <a:buNone/>
            </a:pPr>
            <a:r>
              <a:rPr lang="ru-RU" sz="4400" b="1" i="1" kern="0" dirty="0">
                <a:ea typeface="Times New Roman"/>
              </a:rPr>
              <a:t>- формирование готовности к саморазвитию и непрерывному образованию; </a:t>
            </a:r>
            <a:endParaRPr lang="ru-RU" sz="4400" b="1" dirty="0">
              <a:ea typeface="Times New Roman"/>
            </a:endParaRPr>
          </a:p>
          <a:p>
            <a:pPr marL="0" indent="0" algn="just">
              <a:lnSpc>
                <a:spcPts val="1750"/>
              </a:lnSpc>
              <a:spcAft>
                <a:spcPts val="0"/>
              </a:spcAft>
              <a:buNone/>
            </a:pPr>
            <a:r>
              <a:rPr lang="ru-RU" sz="4400" b="1" i="1" kern="0" dirty="0">
                <a:ea typeface="Times New Roman"/>
              </a:rPr>
              <a:t>- проектирование и конструирование социальной среды развития обучающихся в системе образования; </a:t>
            </a:r>
            <a:endParaRPr lang="ru-RU" sz="4400" b="1" dirty="0">
              <a:ea typeface="Times New Roman"/>
            </a:endParaRPr>
          </a:p>
          <a:p>
            <a:pPr marL="0" indent="0" algn="just">
              <a:lnSpc>
                <a:spcPts val="1800"/>
              </a:lnSpc>
              <a:spcAft>
                <a:spcPts val="0"/>
              </a:spcAft>
              <a:buNone/>
            </a:pPr>
            <a:r>
              <a:rPr lang="ru-RU" sz="4400" b="1" i="1" kern="0" dirty="0">
                <a:ea typeface="Times New Roman"/>
              </a:rPr>
              <a:t>- активную учебно-познавательную деятельность обучающихся; </a:t>
            </a:r>
            <a:endParaRPr lang="ru-RU" sz="4400" b="1" dirty="0">
              <a:ea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b="1" i="1" kern="0" dirty="0">
                <a:ea typeface="Times New Roman"/>
              </a:rPr>
              <a:t>- построение образовательного процесса с учётом индивидуальных возрастных, психологических и физиологических особенностей обучающихся</a:t>
            </a:r>
            <a:r>
              <a:rPr lang="ru-RU" sz="4400" b="1" i="1" kern="0" dirty="0" smtClean="0">
                <a:ea typeface="Times New Roman"/>
              </a:rPr>
              <a:t>.</a:t>
            </a:r>
            <a:endParaRPr lang="ru-RU" sz="4400" b="1" dirty="0">
              <a:ea typeface="Times New Roman"/>
            </a:endParaRPr>
          </a:p>
          <a:p>
            <a:pPr marL="0" marR="254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sz="4400" b="1" kern="0" dirty="0">
                <a:solidFill>
                  <a:srgbClr val="000000"/>
                </a:solidFill>
                <a:ea typeface="Times New Roman"/>
              </a:rPr>
              <a:t> </a:t>
            </a:r>
            <a:endParaRPr lang="ru-RU" sz="4400" b="1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64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Использование регионального компонента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marL="0" marR="254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b="1" i="1" kern="0" dirty="0" smtClean="0">
                <a:solidFill>
                  <a:srgbClr val="C00000"/>
                </a:solidFill>
                <a:ea typeface="Times New Roman"/>
              </a:rPr>
              <a:t>Тема: Первобытность.</a:t>
            </a:r>
          </a:p>
          <a:p>
            <a:pPr marL="0" marR="254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b="1" i="1" kern="0" dirty="0" smtClean="0">
                <a:ea typeface="Times New Roman"/>
              </a:rPr>
              <a:t>Региональный </a:t>
            </a:r>
            <a:r>
              <a:rPr lang="ru-RU" b="1" i="1" kern="0" dirty="0">
                <a:ea typeface="Times New Roman"/>
              </a:rPr>
              <a:t>компонен</a:t>
            </a:r>
            <a:r>
              <a:rPr lang="ru-RU" b="1" i="1" kern="0" dirty="0">
                <a:solidFill>
                  <a:srgbClr val="C00000"/>
                </a:solidFill>
                <a:ea typeface="Times New Roman"/>
              </a:rPr>
              <a:t>т</a:t>
            </a:r>
            <a:r>
              <a:rPr lang="ru-RU" b="1" i="1" kern="0" dirty="0">
                <a:ea typeface="Times New Roman"/>
              </a:rPr>
              <a:t>:</a:t>
            </a:r>
            <a:r>
              <a:rPr lang="ru-RU" i="1" kern="0" dirty="0">
                <a:ea typeface="Times New Roman"/>
              </a:rPr>
              <a:t> Южное </a:t>
            </a:r>
            <a:r>
              <a:rPr lang="ru-RU" i="1" kern="0" dirty="0" err="1">
                <a:ea typeface="Times New Roman"/>
              </a:rPr>
              <a:t>Приуралье</a:t>
            </a:r>
            <a:r>
              <a:rPr lang="ru-RU" i="1" kern="0" dirty="0">
                <a:ea typeface="Times New Roman"/>
              </a:rPr>
              <a:t> в каменном веке. Стоянки и памятники Волжско-уральской культуры. Территория Оренбургской области в бронзовом веке. </a:t>
            </a:r>
            <a:r>
              <a:rPr lang="ru-RU" i="1" kern="0" dirty="0" err="1">
                <a:ea typeface="Times New Roman"/>
              </a:rPr>
              <a:t>Древнеямная</a:t>
            </a:r>
            <a:r>
              <a:rPr lang="ru-RU" i="1" kern="0" dirty="0">
                <a:ea typeface="Times New Roman"/>
              </a:rPr>
              <a:t> культура. </a:t>
            </a:r>
            <a:r>
              <a:rPr lang="ru-RU" i="1" kern="0" dirty="0" err="1">
                <a:ea typeface="Times New Roman"/>
              </a:rPr>
              <a:t>Аркаимо-Синташтинская</a:t>
            </a:r>
            <a:r>
              <a:rPr lang="ru-RU" i="1" kern="0" dirty="0">
                <a:ea typeface="Times New Roman"/>
              </a:rPr>
              <a:t> культура. Срубная археологическая культура.</a:t>
            </a:r>
            <a:endParaRPr lang="ru-RU" dirty="0">
              <a:ea typeface="Times New Roman"/>
            </a:endParaRPr>
          </a:p>
          <a:p>
            <a:pPr marL="12700" marR="508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kern="0" dirty="0" smtClean="0">
                <a:solidFill>
                  <a:srgbClr val="C00000"/>
                </a:solidFill>
                <a:ea typeface="Times New Roman"/>
              </a:rPr>
              <a:t>Тема: Древняя Греция</a:t>
            </a:r>
          </a:p>
          <a:p>
            <a:pPr marL="12700" marR="508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kern="0" dirty="0" smtClean="0">
                <a:ea typeface="Times New Roman"/>
              </a:rPr>
              <a:t>Региональный </a:t>
            </a:r>
            <a:r>
              <a:rPr lang="ru-RU" b="1" i="1" kern="0" dirty="0">
                <a:ea typeface="Times New Roman"/>
              </a:rPr>
              <a:t>компонент: </a:t>
            </a:r>
            <a:r>
              <a:rPr lang="ru-RU" i="1" kern="0" dirty="0">
                <a:solidFill>
                  <a:srgbClr val="000000"/>
                </a:solidFill>
                <a:ea typeface="Times New Roman"/>
              </a:rPr>
              <a:t>Скифо-сарматский период на территории Южного </a:t>
            </a:r>
            <a:r>
              <a:rPr lang="ru-RU" i="1" kern="0" dirty="0" err="1">
                <a:solidFill>
                  <a:srgbClr val="000000"/>
                </a:solidFill>
                <a:ea typeface="Times New Roman"/>
              </a:rPr>
              <a:t>Приуралья</a:t>
            </a:r>
            <a:r>
              <a:rPr lang="ru-RU" i="1" kern="0" dirty="0">
                <a:solidFill>
                  <a:srgbClr val="000000"/>
                </a:solidFill>
                <a:ea typeface="Times New Roman"/>
              </a:rPr>
              <a:t>. Территория и расселение. Быт и культура. Общественный строй.</a:t>
            </a:r>
            <a:endParaRPr lang="ru-RU" dirty="0">
              <a:ea typeface="Times New Roman"/>
            </a:endParaRPr>
          </a:p>
          <a:p>
            <a:pPr marL="12700" marR="508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kern="0" dirty="0" smtClean="0">
                <a:solidFill>
                  <a:srgbClr val="C00000"/>
                </a:solidFill>
                <a:ea typeface="Times New Roman"/>
              </a:rPr>
              <a:t>Тема: Древний Рим</a:t>
            </a:r>
          </a:p>
          <a:p>
            <a:pPr marL="12700" marR="5080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kern="0" dirty="0">
                <a:solidFill>
                  <a:srgbClr val="C00000"/>
                </a:solidFill>
                <a:ea typeface="Times New Roman"/>
              </a:rPr>
              <a:t> </a:t>
            </a:r>
            <a:r>
              <a:rPr lang="ru-RU" b="1" i="1" kern="0" dirty="0">
                <a:ea typeface="Times New Roman"/>
              </a:rPr>
              <a:t>Региональный компонент:</a:t>
            </a:r>
            <a:r>
              <a:rPr lang="ru-RU" i="1" kern="0" dirty="0">
                <a:ea typeface="Times New Roman"/>
              </a:rPr>
              <a:t> </a:t>
            </a:r>
            <a:r>
              <a:rPr lang="ru-RU" i="1" kern="0" dirty="0">
                <a:solidFill>
                  <a:srgbClr val="000000"/>
                </a:solidFill>
                <a:ea typeface="Times New Roman"/>
              </a:rPr>
              <a:t>Оренбургский край в </a:t>
            </a:r>
            <a:r>
              <a:rPr lang="ru-RU" i="1" kern="0" dirty="0" err="1" smtClean="0">
                <a:solidFill>
                  <a:srgbClr val="000000"/>
                </a:solidFill>
                <a:ea typeface="Times New Roman"/>
              </a:rPr>
              <a:t>раннетюркский</a:t>
            </a:r>
            <a:r>
              <a:rPr lang="ru-RU" i="1" kern="0" dirty="0" smtClean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i="1" kern="0" dirty="0">
                <a:solidFill>
                  <a:srgbClr val="000000"/>
                </a:solidFill>
                <a:ea typeface="Times New Roman"/>
              </a:rPr>
              <a:t>период. Великое переселение народов. </a:t>
            </a:r>
            <a:r>
              <a:rPr lang="ru-RU" i="1" kern="0" dirty="0" smtClean="0">
                <a:solidFill>
                  <a:srgbClr val="000000"/>
                </a:solidFill>
                <a:ea typeface="Times New Roman"/>
              </a:rPr>
              <a:t>Гуннский </a:t>
            </a:r>
            <a:r>
              <a:rPr lang="ru-RU" i="1" kern="0" dirty="0">
                <a:solidFill>
                  <a:srgbClr val="000000"/>
                </a:solidFill>
                <a:ea typeface="Times New Roman"/>
              </a:rPr>
              <a:t>след на территории Оренбургской </a:t>
            </a:r>
            <a:r>
              <a:rPr lang="ru-RU" i="1" kern="0" dirty="0" smtClean="0">
                <a:solidFill>
                  <a:srgbClr val="000000"/>
                </a:solidFill>
                <a:ea typeface="Times New Roman"/>
              </a:rPr>
              <a:t>области.</a:t>
            </a:r>
            <a:endParaRPr lang="ru-RU" dirty="0">
              <a:ea typeface="Times New Roman"/>
            </a:endParaRPr>
          </a:p>
          <a:p>
            <a:pPr marL="0" marR="254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b="1" kern="0" dirty="0" smtClean="0">
                <a:solidFill>
                  <a:srgbClr val="C00000"/>
                </a:solidFill>
                <a:ea typeface="Calibri"/>
              </a:rPr>
              <a:t>Исследовательский проект:  </a:t>
            </a:r>
            <a:r>
              <a:rPr lang="ru-RU" kern="0" dirty="0">
                <a:ea typeface="Calibri"/>
              </a:rPr>
              <a:t>«Первобытные люди на территории нашего края», </a:t>
            </a:r>
            <a:endParaRPr lang="ru-RU" dirty="0">
              <a:ea typeface="Times New Roman"/>
            </a:endParaRPr>
          </a:p>
          <a:p>
            <a:pPr marL="0" marR="2540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387985" algn="l"/>
              </a:tabLst>
            </a:pPr>
            <a:r>
              <a:rPr lang="ru-RU" b="1" kern="0" dirty="0">
                <a:ea typeface="Times New Roman"/>
              </a:rPr>
              <a:t> </a:t>
            </a:r>
            <a:endParaRPr lang="ru-RU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46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Проектная деятельность: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kern="0" dirty="0">
                <a:ea typeface="Calibri"/>
              </a:rPr>
              <a:t>В ходе изучения учебного предмета «История древнего мира» обучающиеся </a:t>
            </a:r>
            <a:r>
              <a:rPr lang="ru-RU" sz="2000" b="1" i="1" kern="0" dirty="0">
                <a:solidFill>
                  <a:srgbClr val="C00000"/>
                </a:solidFill>
                <a:ea typeface="Calibri"/>
              </a:rPr>
              <a:t>приобретут опыт проектной деятельности</a:t>
            </a:r>
            <a:r>
              <a:rPr lang="ru-RU" sz="2000" kern="0" dirty="0">
                <a:solidFill>
                  <a:srgbClr val="C00000"/>
                </a:solidFill>
                <a:ea typeface="Calibri"/>
              </a:rPr>
              <a:t> </a:t>
            </a:r>
            <a:r>
              <a:rPr lang="ru-RU" sz="2000" kern="0" dirty="0">
                <a:ea typeface="Calibri"/>
              </a:rPr>
              <a:t>как особой формы учебной работы, способствующей воспитанию самостоятельности, инициативности, ответственности, повышению мотивации и эффективности учебной деятельности</a:t>
            </a:r>
            <a:r>
              <a:rPr lang="ru-RU" sz="2000" kern="0" dirty="0" smtClean="0">
                <a:ea typeface="Calibri"/>
              </a:rPr>
              <a:t>;</a:t>
            </a:r>
          </a:p>
          <a:p>
            <a:pPr marL="0" indent="0">
              <a:buNone/>
            </a:pPr>
            <a:r>
              <a:rPr lang="ru-RU" sz="2000" kern="0" dirty="0" smtClean="0">
                <a:ea typeface="Calibri"/>
              </a:rPr>
              <a:t> </a:t>
            </a:r>
            <a:endParaRPr lang="ru-RU" sz="2000" kern="0" dirty="0">
              <a:ea typeface="Calibri"/>
            </a:endParaRPr>
          </a:p>
          <a:p>
            <a:pPr marL="0" indent="0">
              <a:buNone/>
            </a:pPr>
            <a:r>
              <a:rPr lang="ru-RU" sz="2000" b="1" i="1" kern="0" dirty="0" smtClean="0">
                <a:solidFill>
                  <a:srgbClr val="C00000"/>
                </a:solidFill>
                <a:ea typeface="Calibri"/>
              </a:rPr>
              <a:t>Индивидуальные </a:t>
            </a:r>
            <a:r>
              <a:rPr lang="ru-RU" sz="2000" b="1" i="1" kern="0" dirty="0">
                <a:solidFill>
                  <a:srgbClr val="C00000"/>
                </a:solidFill>
                <a:ea typeface="Calibri"/>
              </a:rPr>
              <a:t>и групповые исследовательские проекты </a:t>
            </a:r>
            <a:r>
              <a:rPr lang="ru-RU" sz="2000" kern="0" dirty="0">
                <a:ea typeface="Calibri"/>
              </a:rPr>
              <a:t>предусмотрены при изучении следующих тем: «По следам древних людей», «Первобытные люди на территории нашего края», «В человеке все должно быть прекрасно»(культура Древней Греции), «Религиозные верования древности», «Великие стратеги в эпоху древнего мира», «Особенности древней демократии».</a:t>
            </a:r>
            <a:endParaRPr lang="ru-RU" sz="2000" dirty="0">
              <a:ea typeface="Times New Roman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92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586868"/>
              </p:ext>
            </p:extLst>
          </p:nvPr>
        </p:nvGraphicFramePr>
        <p:xfrm>
          <a:off x="-21771" y="44624"/>
          <a:ext cx="9108504" cy="7247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105272"/>
                <a:gridCol w="1152128"/>
                <a:gridCol w="3312368"/>
                <a:gridCol w="1152128"/>
                <a:gridCol w="1224136"/>
                <a:gridCol w="720080"/>
              </a:tblGrid>
              <a:tr h="834962"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№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п/п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Тема урока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Элементы содержания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7985" algn="l"/>
                        </a:tabLs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Универсальные учебные действия (УУД)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Форма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контроля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spc="-7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Интеграция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Дата </a:t>
                      </a:r>
                      <a:br>
                        <a:rPr lang="ru-RU" sz="1600" kern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</a:b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59782"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Счёт лет в истории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Наша эра, до нашей эры.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effectLst/>
                          <a:latin typeface="Times New Roman"/>
                          <a:ea typeface="Times New Roman"/>
                        </a:rPr>
                        <a:t>Личностные:</a:t>
                      </a:r>
                      <a:r>
                        <a:rPr lang="ru-RU" sz="1600" kern="1200" dirty="0">
                          <a:effectLst/>
                          <a:latin typeface="Times New Roman"/>
                          <a:ea typeface="Calibri"/>
                        </a:rPr>
                        <a:t> Понимать сущность порядка в исторической хронологии: все события выстраиваются по </a:t>
                      </a:r>
                      <a:r>
                        <a:rPr lang="ru-RU" sz="1600" kern="1200" dirty="0" smtClean="0">
                          <a:effectLst/>
                          <a:latin typeface="Times New Roman"/>
                          <a:ea typeface="Calibri"/>
                        </a:rPr>
                        <a:t>годам.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effectLst/>
                          <a:latin typeface="Times New Roman"/>
                          <a:ea typeface="Times New Roman"/>
                        </a:rPr>
                        <a:t>Познавательные</a:t>
                      </a:r>
                      <a:r>
                        <a:rPr lang="ru-RU" sz="1600" b="1" kern="1200" dirty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r>
                        <a:rPr lang="ru-RU" sz="1600" kern="1200" dirty="0">
                          <a:effectLst/>
                          <a:latin typeface="Times New Roman"/>
                          <a:ea typeface="Calibri"/>
                        </a:rPr>
                        <a:t> Начать овладевать навыками работы с единицами измерения времени: определять век, тысячелетие, если известен, год, когда произошло событие. Понимать методы современного летосчисления: счёт лет нашей эры и до нашей эры. Ознакомление с особенностями измерения времени у разных народов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effectLst/>
                          <a:latin typeface="Times New Roman"/>
                          <a:ea typeface="Times New Roman"/>
                        </a:rPr>
                        <a:t>Коммуникативные: </a:t>
                      </a:r>
                      <a:r>
                        <a:rPr lang="ru-RU" sz="1600" kern="1200" dirty="0">
                          <a:effectLst/>
                          <a:latin typeface="Times New Roman"/>
                          <a:ea typeface="Times New Roman"/>
                        </a:rPr>
                        <a:t>уметь аргументированно  предлагать альтернативные решения задачи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>
                          <a:effectLst/>
                          <a:latin typeface="Times New Roman"/>
                          <a:ea typeface="Times New Roman"/>
                        </a:rPr>
                        <a:t>Регулятивные: </a:t>
                      </a:r>
                      <a:r>
                        <a:rPr lang="ru-RU" sz="1600" kern="1200" dirty="0">
                          <a:effectLst/>
                          <a:latin typeface="Times New Roman"/>
                          <a:ea typeface="Times New Roman"/>
                        </a:rPr>
                        <a:t>понять особенности решения задач на определение исторического </a:t>
                      </a:r>
                      <a:r>
                        <a:rPr lang="ru-RU" sz="1600" kern="1200" dirty="0" smtClean="0">
                          <a:effectLst/>
                          <a:latin typeface="Times New Roman"/>
                          <a:ea typeface="Times New Roman"/>
                        </a:rPr>
                        <a:t>времени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kern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19050" marR="19050" marT="19050" marB="1905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Решение задач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Математика, история России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3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ru-RU" sz="1600" kern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19050" marB="1905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395536" y="44624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95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484784"/>
            <a:ext cx="8229600" cy="5760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Планируемые результаты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988841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marL="0" marR="127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kern="0" dirty="0">
                <a:solidFill>
                  <a:srgbClr val="C00000"/>
                </a:solidFill>
                <a:ea typeface="Times New Roman"/>
              </a:rPr>
              <a:t>Личностные результаты </a:t>
            </a:r>
            <a:r>
              <a:rPr lang="ru-RU" sz="1800" kern="0" dirty="0">
                <a:solidFill>
                  <a:srgbClr val="000000"/>
                </a:solidFill>
                <a:ea typeface="Times New Roman"/>
              </a:rPr>
              <a:t>изучения истории Древнего мира включают в себя:</a:t>
            </a:r>
            <a:endParaRPr lang="ru-RU" sz="1800" dirty="0">
              <a:ea typeface="Times New Roman"/>
            </a:endParaRPr>
          </a:p>
          <a:p>
            <a:pPr marL="0" marR="12700" indent="0" algn="just">
              <a:lnSpc>
                <a:spcPct val="115000"/>
              </a:lnSpc>
              <a:buNone/>
            </a:pP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- приобщение </a:t>
            </a:r>
            <a:r>
              <a:rPr lang="ru-RU" sz="1800" kern="0" dirty="0">
                <a:solidFill>
                  <a:srgbClr val="000000"/>
                </a:solidFill>
                <a:ea typeface="Times New Roman"/>
                <a:cs typeface="Times New Roman"/>
              </a:rPr>
              <a:t>к истокам культурно-исторического насле­дия человечества, интерес к его познанию за рамками учебного курса и школьного обучения;</a:t>
            </a:r>
            <a:endParaRPr lang="ru-RU" sz="1800" dirty="0">
              <a:ea typeface="Times New Roman"/>
              <a:cs typeface="Times New Roman"/>
            </a:endParaRPr>
          </a:p>
          <a:p>
            <a:pPr marL="0" marR="12700" indent="0" algn="just">
              <a:lnSpc>
                <a:spcPct val="115000"/>
              </a:lnSpc>
              <a:buClr>
                <a:srgbClr val="000000"/>
              </a:buClr>
              <a:buSzPts val="1050"/>
              <a:buNone/>
              <a:tabLst>
                <a:tab pos="363220" algn="l"/>
              </a:tabLst>
            </a:pP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- представление </a:t>
            </a:r>
            <a:r>
              <a:rPr lang="ru-RU" sz="1800" kern="0" dirty="0">
                <a:solidFill>
                  <a:srgbClr val="000000"/>
                </a:solidFill>
                <a:ea typeface="Times New Roman"/>
                <a:cs typeface="Times New Roman"/>
              </a:rPr>
              <a:t>о видах идентичности, актуальных для ста­новления человека и общества, для жизни в современном поликультурном мире и эффективного взаимодействия с «другими</a:t>
            </a: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»;</a:t>
            </a:r>
          </a:p>
          <a:p>
            <a:pPr marL="12700" marR="127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kern="0" dirty="0" err="1">
                <a:solidFill>
                  <a:srgbClr val="C00000"/>
                </a:solidFill>
                <a:ea typeface="Times New Roman"/>
              </a:rPr>
              <a:t>Метапредметные</a:t>
            </a:r>
            <a:r>
              <a:rPr lang="ru-RU" sz="1800" b="1" kern="0" dirty="0">
                <a:solidFill>
                  <a:srgbClr val="C00000"/>
                </a:solidFill>
                <a:ea typeface="Times New Roman"/>
              </a:rPr>
              <a:t> результаты </a:t>
            </a:r>
            <a:r>
              <a:rPr lang="ru-RU" sz="1800" kern="0" dirty="0">
                <a:solidFill>
                  <a:srgbClr val="000000"/>
                </a:solidFill>
                <a:ea typeface="Times New Roman"/>
              </a:rPr>
              <a:t>изучения истории Древнего мира включают в себя:</a:t>
            </a:r>
            <a:endParaRPr lang="ru-RU" sz="1800" dirty="0">
              <a:ea typeface="Times New Roman"/>
            </a:endParaRPr>
          </a:p>
          <a:p>
            <a:pPr marL="0" marR="12700" lvl="0" indent="0" algn="just">
              <a:lnSpc>
                <a:spcPct val="115000"/>
              </a:lnSpc>
              <a:buClr>
                <a:srgbClr val="000000"/>
              </a:buClr>
              <a:buSzPts val="1050"/>
              <a:buNone/>
              <a:tabLst>
                <a:tab pos="366395" algn="l"/>
              </a:tabLst>
            </a:pP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- способность </a:t>
            </a:r>
            <a:r>
              <a:rPr lang="ru-RU" sz="1800" kern="0" dirty="0">
                <a:solidFill>
                  <a:srgbClr val="000000"/>
                </a:solidFill>
                <a:ea typeface="Times New Roman"/>
                <a:cs typeface="Times New Roman"/>
              </a:rPr>
              <a:t>планировать и организовывать свою учебную и коммуникативную деятельность в соответствии с задачами изучения истории, спецификой источников, видами учебной и домашней работы, в том числе в группах с одноклассниками и во взаимодействии со взрослыми</a:t>
            </a: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;</a:t>
            </a:r>
          </a:p>
          <a:p>
            <a:pPr marL="12700" marR="127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kern="0" dirty="0">
                <a:solidFill>
                  <a:srgbClr val="C00000"/>
                </a:solidFill>
                <a:ea typeface="Times New Roman"/>
              </a:rPr>
              <a:t>Предметные результаты </a:t>
            </a:r>
            <a:r>
              <a:rPr lang="ru-RU" sz="1800" kern="0" dirty="0">
                <a:solidFill>
                  <a:srgbClr val="000000"/>
                </a:solidFill>
                <a:ea typeface="Times New Roman"/>
              </a:rPr>
              <a:t>изучения истории Древнего мира пятиклассниками включают в себя:</a:t>
            </a:r>
            <a:endParaRPr lang="ru-RU" sz="1800" dirty="0">
              <a:ea typeface="Times New Roman"/>
            </a:endParaRPr>
          </a:p>
          <a:p>
            <a:pPr marL="0" marR="12700" lvl="0" indent="0" algn="just">
              <a:lnSpc>
                <a:spcPct val="115000"/>
              </a:lnSpc>
              <a:buClr>
                <a:srgbClr val="000000"/>
              </a:buClr>
              <a:buSzPts val="1050"/>
              <a:buNone/>
              <a:tabLst>
                <a:tab pos="405765" algn="l"/>
              </a:tabLst>
            </a:pPr>
            <a:r>
              <a:rPr lang="ru-RU" sz="1800" kern="0" dirty="0" smtClean="0">
                <a:solidFill>
                  <a:srgbClr val="000000"/>
                </a:solidFill>
                <a:ea typeface="Times New Roman"/>
                <a:cs typeface="Times New Roman"/>
              </a:rPr>
              <a:t>- целостное </a:t>
            </a:r>
            <a:r>
              <a:rPr lang="ru-RU" sz="1800" kern="0" dirty="0">
                <a:solidFill>
                  <a:srgbClr val="000000"/>
                </a:solidFill>
                <a:ea typeface="Times New Roman"/>
                <a:cs typeface="Times New Roman"/>
              </a:rPr>
              <a:t>представление об историческом развитии че­ловечества от первобытности до гибели античной цивилизации как о важном периоде всеобщей истории, в течение которого сформировались современные народы, языки, религии, госу­дарства, выработались формы их взаимодействия и противосто­яния, возник феномен единства мира в многообразии культур;</a:t>
            </a:r>
            <a:endParaRPr lang="ru-RU" sz="1800" dirty="0">
              <a:ea typeface="Times New Roman"/>
              <a:cs typeface="Times New Roman"/>
            </a:endParaRPr>
          </a:p>
          <a:p>
            <a:pPr marR="12700" lvl="0" algn="just">
              <a:lnSpc>
                <a:spcPct val="115000"/>
              </a:lnSpc>
              <a:buClr>
                <a:srgbClr val="000000"/>
              </a:buClr>
              <a:buSzPts val="1050"/>
              <a:buFont typeface="Arial"/>
              <a:buChar char="—"/>
              <a:tabLst>
                <a:tab pos="366395" algn="l"/>
              </a:tabLst>
            </a:pPr>
            <a:endParaRPr lang="ru-RU" sz="1800" dirty="0">
              <a:ea typeface="Times New Roman"/>
              <a:cs typeface="Times New Roman"/>
            </a:endParaRPr>
          </a:p>
          <a:p>
            <a:pPr marL="0" marR="12700" lvl="0" indent="0" algn="just">
              <a:lnSpc>
                <a:spcPct val="115000"/>
              </a:lnSpc>
              <a:buClr>
                <a:srgbClr val="000000"/>
              </a:buClr>
              <a:buSzPts val="1050"/>
              <a:buNone/>
              <a:tabLst>
                <a:tab pos="363220" algn="l"/>
              </a:tabLst>
            </a:pPr>
            <a:endParaRPr lang="ru-RU" sz="1800" dirty="0">
              <a:ea typeface="Times New Roman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1365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548</Words>
  <Application>Microsoft Office PowerPoint</Application>
  <PresentationFormat>Экран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1_Тема Office</vt:lpstr>
      <vt:lpstr>     РАБОЧАЯ ПРОГРАММА по предмету  «Всеобщая история. История древнего мира»  Класс: 5 Уровень программы: базовый    </vt:lpstr>
      <vt:lpstr>Задачи изучения истории в школе:</vt:lpstr>
      <vt:lpstr>Презентация PowerPoint</vt:lpstr>
      <vt:lpstr>Презентация PowerPoint</vt:lpstr>
      <vt:lpstr>Использование регионального компонента</vt:lpstr>
      <vt:lpstr>Проектная деятельность:</vt:lpstr>
      <vt:lpstr>Презентация PowerPoint</vt:lpstr>
      <vt:lpstr>Планируемые результаты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 по предмету  «Всеобщая история. История древнего мира»</dc:title>
  <dc:creator>User</dc:creator>
  <cp:lastModifiedBy>User</cp:lastModifiedBy>
  <cp:revision>14</cp:revision>
  <dcterms:created xsi:type="dcterms:W3CDTF">2013-03-28T06:40:08Z</dcterms:created>
  <dcterms:modified xsi:type="dcterms:W3CDTF">2013-03-28T09:15:18Z</dcterms:modified>
</cp:coreProperties>
</file>