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9" r:id="rId5"/>
    <p:sldId id="271" r:id="rId6"/>
    <p:sldId id="273" r:id="rId7"/>
    <p:sldId id="275" r:id="rId8"/>
    <p:sldId id="276" r:id="rId9"/>
    <p:sldId id="278" r:id="rId10"/>
    <p:sldId id="279" r:id="rId11"/>
    <p:sldId id="281" r:id="rId12"/>
    <p:sldId id="284" r:id="rId13"/>
    <p:sldId id="285" r:id="rId14"/>
    <p:sldId id="286" r:id="rId15"/>
    <p:sldId id="28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2333192149"/>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428843821"/>
      </p:ext>
    </p:extLst>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3200205517"/>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751218274"/>
      </p:ext>
    </p:extLst>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233495881"/>
      </p:ext>
    </p:extLst>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1447228276"/>
      </p:ext>
    </p:extLst>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3129300325"/>
      </p:ext>
    </p:extLst>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908850974"/>
      </p:ext>
    </p:extLst>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3949430700"/>
      </p:ext>
    </p:extLst>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2068543843"/>
      </p:ext>
    </p:extLst>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D8D354-5D86-43FF-A9F2-86D7251300C0}" type="datetimeFigureOut">
              <a:rPr lang="ru-RU" smtClean="0"/>
              <a:pPr/>
              <a:t>23.05.2013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2041442810"/>
      </p:ext>
    </p:extLst>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8D354-5D86-43FF-A9F2-86D7251300C0}" type="datetimeFigureOut">
              <a:rPr lang="ru-RU" smtClean="0"/>
              <a:pPr/>
              <a:t>23.05.2013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B985C-EF70-493D-8CFB-74CD94D84604}" type="slidenum">
              <a:rPr lang="ru-RU" smtClean="0"/>
              <a:pPr/>
              <a:t>‹#›</a:t>
            </a:fld>
            <a:endParaRPr lang="ru-RU" dirty="0"/>
          </a:p>
        </p:txBody>
      </p:sp>
    </p:spTree>
    <p:extLst>
      <p:ext uri="{BB962C8B-B14F-4D97-AF65-F5344CB8AC3E}">
        <p14:creationId xmlns:p14="http://schemas.microsoft.com/office/powerpoint/2010/main" xmlns="" val="226138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ru.wikipedia.org/"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larevolution.ru/" TargetMode="External"/><Relationship Id="rId4" Type="http://schemas.openxmlformats.org/officeDocument/2006/relationships/hyperlink" Target="http://images.yandex.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3" name="Picture 5" descr="D:\Мария Антуанетта 2\48620895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640" r="19337"/>
          <a:stretch/>
        </p:blipFill>
        <p:spPr bwMode="auto">
          <a:xfrm>
            <a:off x="2051720" y="2060848"/>
            <a:ext cx="4990299"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a:extLst/>
        </p:spPr>
      </p:pic>
    </p:spTree>
    <p:extLst>
      <p:ext uri="{BB962C8B-B14F-4D97-AF65-F5344CB8AC3E}">
        <p14:creationId xmlns:p14="http://schemas.microsoft.com/office/powerpoint/2010/main" xmlns="" val="3997555402"/>
      </p:ext>
    </p:extLst>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8" name="Picture 2" descr="E:\Мария-Антуанетта\800px-Революция[1].jpg"/>
          <p:cNvPicPr>
            <a:picLocks noChangeAspect="1" noChangeArrowheads="1"/>
          </p:cNvPicPr>
          <p:nvPr/>
        </p:nvPicPr>
        <p:blipFill>
          <a:blip r:embed="rId3" cstate="print"/>
          <a:srcRect/>
          <a:stretch>
            <a:fillRect/>
          </a:stretch>
        </p:blipFill>
        <p:spPr bwMode="auto">
          <a:xfrm>
            <a:off x="755576" y="1556792"/>
            <a:ext cx="7632848" cy="438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3" name="TextBox 2"/>
          <p:cNvSpPr txBox="1"/>
          <p:nvPr/>
        </p:nvSpPr>
        <p:spPr>
          <a:xfrm>
            <a:off x="827584" y="620688"/>
            <a:ext cx="7416824"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5 октября 1789 года произошёл поход женщин на Версаль. Они вышли из Парижа с намерением требовать зерна или муки от своего монарха.</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descr="E:\Мария-Антуанетта\697px-The_Tuilleries,_20th_June_1792[1].jpg"/>
          <p:cNvPicPr>
            <a:picLocks noChangeAspect="1" noChangeArrowheads="1"/>
          </p:cNvPicPr>
          <p:nvPr/>
        </p:nvPicPr>
        <p:blipFill>
          <a:blip r:embed="rId3" cstate="print"/>
          <a:srcRect/>
          <a:stretch>
            <a:fillRect/>
          </a:stretch>
        </p:blipFill>
        <p:spPr bwMode="auto">
          <a:xfrm>
            <a:off x="4283968" y="2708920"/>
            <a:ext cx="4134021" cy="3361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pic>
        <p:nvPicPr>
          <p:cNvPr id="2052" name="Picture 4" descr="E:\Мария-Антуанетта\250px-Jacques_Bertaux_-_Prise_du_palais_des_Tuileries_-_1793_.jpg"/>
          <p:cNvPicPr>
            <a:picLocks noChangeAspect="1" noChangeArrowheads="1"/>
          </p:cNvPicPr>
          <p:nvPr/>
        </p:nvPicPr>
        <p:blipFill>
          <a:blip r:embed="rId4" cstate="print"/>
          <a:srcRect/>
          <a:stretch>
            <a:fillRect/>
          </a:stretch>
        </p:blipFill>
        <p:spPr bwMode="auto">
          <a:xfrm>
            <a:off x="683568" y="548680"/>
            <a:ext cx="345638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5" name="TextBox 4"/>
          <p:cNvSpPr txBox="1"/>
          <p:nvPr/>
        </p:nvSpPr>
        <p:spPr>
          <a:xfrm>
            <a:off x="4283968" y="620688"/>
            <a:ext cx="4176464" cy="2031325"/>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10 августа 1792 года около 20 тысяч повстанцев окружили Тюильри. Преданные королю гвардейцы до последнего обороняли дворец. Членами королевской семьи было принято решение просить убежище у депутатов Собрания.</a:t>
            </a:r>
            <a:endParaRPr lang="ru-RU" dirty="0">
              <a:latin typeface="Times New Roman" pitchFamily="18" charset="0"/>
              <a:cs typeface="Times New Roman" pitchFamily="18" charset="0"/>
            </a:endParaRPr>
          </a:p>
        </p:txBody>
      </p:sp>
      <p:sp>
        <p:nvSpPr>
          <p:cNvPr id="6" name="TextBox 5"/>
          <p:cNvSpPr txBox="1"/>
          <p:nvPr/>
        </p:nvSpPr>
        <p:spPr>
          <a:xfrm>
            <a:off x="611560" y="2564905"/>
            <a:ext cx="3528392" cy="341632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Мария-Антуанетта не хотела покидать Тюильри, отдавая свою семью на милость Собрания. На вопрос</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«Мадам, неужели вы на самом деле хотите взять на себя ответственность за убийство короля, ваших детей, себя самой, не говоря уже про верных слуг, которые вас окружают?» она ответила</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«Как раз наоборот, я сделала бы всё возможное, чтобы стать единственной жертвой».</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descr="E:\Мария Антуанетта 2\REVOLUT5.jpg"/>
          <p:cNvPicPr>
            <a:picLocks noChangeAspect="1" noChangeArrowheads="1"/>
          </p:cNvPicPr>
          <p:nvPr/>
        </p:nvPicPr>
        <p:blipFill>
          <a:blip r:embed="rId3" cstate="print"/>
          <a:srcRect/>
          <a:stretch>
            <a:fillRect/>
          </a:stretch>
        </p:blipFill>
        <p:spPr bwMode="auto">
          <a:xfrm>
            <a:off x="3491880" y="692696"/>
            <a:ext cx="4972048" cy="532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3" name="TextBox 2"/>
          <p:cNvSpPr txBox="1"/>
          <p:nvPr/>
        </p:nvSpPr>
        <p:spPr>
          <a:xfrm>
            <a:off x="5796136" y="548680"/>
            <a:ext cx="184731" cy="369332"/>
          </a:xfrm>
          <a:prstGeom prst="rect">
            <a:avLst/>
          </a:prstGeom>
          <a:noFill/>
        </p:spPr>
        <p:txBody>
          <a:bodyPr wrap="none" rtlCol="0">
            <a:spAutoFit/>
          </a:bodyPr>
          <a:lstStyle/>
          <a:p>
            <a:endParaRPr lang="ru-RU" dirty="0">
              <a:latin typeface="Times New Roman" pitchFamily="18" charset="0"/>
              <a:cs typeface="Times New Roman" pitchFamily="18" charset="0"/>
            </a:endParaRPr>
          </a:p>
        </p:txBody>
      </p:sp>
      <p:sp>
        <p:nvSpPr>
          <p:cNvPr id="4" name="TextBox 3"/>
          <p:cNvSpPr txBox="1"/>
          <p:nvPr/>
        </p:nvSpPr>
        <p:spPr>
          <a:xfrm>
            <a:off x="539552" y="1196752"/>
            <a:ext cx="2736304" cy="3970318"/>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16 октября 1793 года, в среду, Мария-Антуанетта была казнена на площади Согласия. Аббат Жерар, сопровождавший королеву, сказал</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«Это момент, мадам, когда вам нужно набраться мужества», на что она ответила</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«Мужества! В момент, когда мои несчастья закончатся, мужество меня не оставит». </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E:\Мария-Антуанетта\800px-Basilica_di_saint_Denis_tomba_luigi_xvi_e_maria_antonietta.JPG"/>
          <p:cNvPicPr>
            <a:picLocks noChangeAspect="1" noChangeArrowheads="1"/>
          </p:cNvPicPr>
          <p:nvPr/>
        </p:nvPicPr>
        <p:blipFill>
          <a:blip r:embed="rId3" cstate="print"/>
          <a:srcRect l="10626" r="11413"/>
          <a:stretch>
            <a:fillRect/>
          </a:stretch>
        </p:blipFill>
        <p:spPr bwMode="auto">
          <a:xfrm>
            <a:off x="611560" y="620688"/>
            <a:ext cx="5400600" cy="54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4" name="TextBox 3"/>
          <p:cNvSpPr txBox="1"/>
          <p:nvPr/>
        </p:nvSpPr>
        <p:spPr>
          <a:xfrm>
            <a:off x="6156176" y="548681"/>
            <a:ext cx="2448272" cy="563231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Жизненный путь, который начался в императорском дворце в Вене, закончился убогой камерой в Париже. Но Мария-Антуанетта прошла его достойно. На неё возлагали ответственность за всю французскую революцию. Её единственной виной во Франции было то, что она являлась иностранкой, но душой она была француженкой даже больше, чем Людовик </a:t>
            </a:r>
            <a:r>
              <a:rPr lang="en-US" dirty="0" smtClean="0">
                <a:latin typeface="Times New Roman" pitchFamily="18" charset="0"/>
                <a:cs typeface="Times New Roman" pitchFamily="18" charset="0"/>
              </a:rPr>
              <a:t>XVI.</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E:\Мария-Антуанетта\Alexander_Kucharski,_La_Reine_Marie-Antoinette_(années_1790).jpg"/>
          <p:cNvPicPr>
            <a:picLocks noChangeAspect="1" noChangeArrowheads="1"/>
          </p:cNvPicPr>
          <p:nvPr/>
        </p:nvPicPr>
        <p:blipFill>
          <a:blip r:embed="rId3" cstate="print"/>
          <a:srcRect/>
          <a:stretch>
            <a:fillRect/>
          </a:stretch>
        </p:blipFill>
        <p:spPr bwMode="auto">
          <a:xfrm>
            <a:off x="3995936" y="692696"/>
            <a:ext cx="4400922" cy="52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3" name="TextBox 2"/>
          <p:cNvSpPr txBox="1"/>
          <p:nvPr/>
        </p:nvSpPr>
        <p:spPr>
          <a:xfrm>
            <a:off x="683568" y="1916832"/>
            <a:ext cx="3168352" cy="1477328"/>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Королева в своём последнем письме детям писала</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  Боже, если мы совершали ошибки, то, определённо, их искупили».</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7584" y="3501008"/>
            <a:ext cx="4032448" cy="2308324"/>
          </a:xfrm>
          <a:prstGeom prst="rect">
            <a:avLst/>
          </a:prstGeom>
          <a:noFill/>
        </p:spPr>
        <p:txBody>
          <a:bodyPr wrap="square" rtlCol="0">
            <a:spAutoFit/>
          </a:bodyPr>
          <a:lstStyle/>
          <a:p>
            <a:r>
              <a:rPr lang="ru-RU" dirty="0" smtClean="0">
                <a:latin typeface="Times New Roman" pitchFamily="18" charset="0"/>
                <a:cs typeface="Times New Roman" pitchFamily="18" charset="0"/>
              </a:rPr>
              <a:t>Библиография.</a:t>
            </a:r>
          </a:p>
          <a:p>
            <a:pPr marL="342900" indent="-342900">
              <a:buAutoNum type="arabicPeriod"/>
            </a:pPr>
            <a:r>
              <a:rPr lang="ru-RU" dirty="0" smtClean="0">
                <a:latin typeface="Times New Roman" pitchFamily="18" charset="0"/>
                <a:cs typeface="Times New Roman" pitchFamily="18" charset="0"/>
              </a:rPr>
              <a:t>Мария-Антуанетта</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Жизненный путь.</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Антония Фрэзер.</a:t>
            </a:r>
          </a:p>
          <a:p>
            <a:pPr marL="342900" indent="-342900">
              <a:buAutoNum type="arabicPeriod"/>
            </a:pPr>
            <a:r>
              <a:rPr lang="ru-RU" dirty="0" smtClean="0">
                <a:latin typeface="Times New Roman" pitchFamily="18" charset="0"/>
                <a:cs typeface="Times New Roman" pitchFamily="18" charset="0"/>
              </a:rPr>
              <a:t>Материал из Википедии- свободной энциклопедии.</a:t>
            </a:r>
          </a:p>
          <a:p>
            <a:pPr marL="342900" indent="-342900">
              <a:buAutoNum type="arabicPeriod"/>
            </a:pPr>
            <a:r>
              <a:rPr lang="ru-RU" dirty="0" smtClean="0">
                <a:latin typeface="Times New Roman" pitchFamily="18" charset="0"/>
                <a:cs typeface="Times New Roman" pitchFamily="18" charset="0"/>
              </a:rPr>
              <a:t>Шевалье де Мезон-Руж</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Александр Дюма.</a:t>
            </a:r>
          </a:p>
          <a:p>
            <a:endParaRPr lang="ru-RU" dirty="0" smtClean="0">
              <a:latin typeface="Times New Roman" pitchFamily="18" charset="0"/>
              <a:cs typeface="Times New Roman" pitchFamily="18" charset="0"/>
            </a:endParaRPr>
          </a:p>
        </p:txBody>
      </p:sp>
      <p:sp>
        <p:nvSpPr>
          <p:cNvPr id="3" name="TextBox 2"/>
          <p:cNvSpPr txBox="1"/>
          <p:nvPr/>
        </p:nvSpPr>
        <p:spPr>
          <a:xfrm>
            <a:off x="4860032" y="3429000"/>
            <a:ext cx="3384376" cy="2585323"/>
          </a:xfrm>
          <a:prstGeom prst="rect">
            <a:avLst/>
          </a:prstGeom>
          <a:noFill/>
        </p:spPr>
        <p:txBody>
          <a:bodyPr wrap="square" rtlCol="0">
            <a:spAutoFit/>
          </a:bodyPr>
          <a:lstStyle/>
          <a:p>
            <a:r>
              <a:rPr lang="ru-RU" dirty="0" smtClean="0">
                <a:latin typeface="Times New Roman" pitchFamily="18" charset="0"/>
                <a:cs typeface="Times New Roman" pitchFamily="18" charset="0"/>
              </a:rPr>
              <a:t>Список использованных сайтов.</a:t>
            </a:r>
          </a:p>
          <a:p>
            <a:pPr marL="342900" indent="-342900">
              <a:buAutoNum type="arabicPeriod"/>
            </a:pPr>
            <a:r>
              <a:rPr lang="en-US" dirty="0" smtClean="0">
                <a:latin typeface="Times New Roman" pitchFamily="18" charset="0"/>
                <a:cs typeface="Times New Roman" pitchFamily="18" charset="0"/>
                <a:hlinkClick r:id="rId3"/>
              </a:rPr>
              <a:t>http://ru.wikipedia.org</a:t>
            </a:r>
            <a:r>
              <a:rPr lang="ru-RU" dirty="0" smtClean="0">
                <a:latin typeface="Times New Roman" pitchFamily="18" charset="0"/>
                <a:cs typeface="Times New Roman" pitchFamily="18" charset="0"/>
              </a:rPr>
              <a:t> – Википедия.</a:t>
            </a:r>
          </a:p>
          <a:p>
            <a:pPr marL="342900" indent="-342900">
              <a:buAutoNum type="arabicPeriod"/>
            </a:pPr>
            <a:r>
              <a:rPr lang="en-US" dirty="0" smtClean="0">
                <a:latin typeface="Times New Roman" pitchFamily="18" charset="0"/>
                <a:cs typeface="Times New Roman" pitchFamily="18" charset="0"/>
                <a:hlinkClick r:id="rId4"/>
              </a:rPr>
              <a:t>http://images.yandex.ru/</a:t>
            </a:r>
            <a:r>
              <a:rPr lang="ru-RU" dirty="0" smtClean="0">
                <a:latin typeface="Times New Roman" pitchFamily="18" charset="0"/>
                <a:cs typeface="Times New Roman" pitchFamily="18" charset="0"/>
              </a:rPr>
              <a:t> -Яндекс. Картинки.</a:t>
            </a:r>
          </a:p>
          <a:p>
            <a:pPr marL="342900" indent="-342900">
              <a:buAutoNum type="arabicPeriod"/>
            </a:pPr>
            <a:r>
              <a:rPr lang="en-US" dirty="0" smtClean="0">
                <a:latin typeface="Times New Roman" pitchFamily="18" charset="0"/>
                <a:cs typeface="Times New Roman" pitchFamily="18" charset="0"/>
                <a:hlinkClick r:id="rId5"/>
              </a:rPr>
              <a:t>http://larevolution.ru/</a:t>
            </a:r>
            <a:r>
              <a:rPr lang="ru-RU" dirty="0" smtClean="0">
                <a:latin typeface="Times New Roman" pitchFamily="18" charset="0"/>
                <a:cs typeface="Times New Roman" pitchFamily="18" charset="0"/>
              </a:rPr>
              <a:t> - сайт о Великой французской революции.</a:t>
            </a:r>
          </a:p>
          <a:p>
            <a:pPr marL="342900" indent="-342900"/>
            <a:endParaRPr lang="ru-RU" dirty="0">
              <a:latin typeface="Times New Roman" pitchFamily="18" charset="0"/>
              <a:cs typeface="Times New Roman" pitchFamily="18" charset="0"/>
            </a:endParaRPr>
          </a:p>
        </p:txBody>
      </p:sp>
      <p:sp>
        <p:nvSpPr>
          <p:cNvPr id="4" name="Прямоугольник 3"/>
          <p:cNvSpPr/>
          <p:nvPr/>
        </p:nvSpPr>
        <p:spPr>
          <a:xfrm>
            <a:off x="2771800" y="2865290"/>
            <a:ext cx="3354252" cy="461665"/>
          </a:xfrm>
          <a:prstGeom prst="rect">
            <a:avLst/>
          </a:prstGeom>
        </p:spPr>
        <p:txBody>
          <a:bodyPr wrap="none">
            <a:spAutoFit/>
          </a:bodyPr>
          <a:lstStyle/>
          <a:p>
            <a:pPr algn="ctr"/>
            <a:r>
              <a:rPr lang="ru-RU" sz="2400" dirty="0">
                <a:latin typeface="Times New Roman" pitchFamily="18" charset="0"/>
                <a:cs typeface="Times New Roman" pitchFamily="18" charset="0"/>
              </a:rPr>
              <a:t>Источники информации</a:t>
            </a:r>
          </a:p>
        </p:txBody>
      </p:sp>
      <p:sp>
        <p:nvSpPr>
          <p:cNvPr id="5" name="TextBox 4"/>
          <p:cNvSpPr txBox="1"/>
          <p:nvPr/>
        </p:nvSpPr>
        <p:spPr>
          <a:xfrm>
            <a:off x="611560" y="1052736"/>
            <a:ext cx="7848873" cy="1200329"/>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Работа выполнена учителем истории Питкянен Еленой Алексеевной совместно с учеником 9 класса 456 школы Сутенец Игорем.</a:t>
            </a:r>
          </a:p>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Ученик\Desktop\история\фон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Мария-Антуанетта\474px-Marie_Antoinette_Young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908720"/>
            <a:ext cx="3672408"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a:extLst/>
        </p:spPr>
      </p:pic>
      <p:sp>
        <p:nvSpPr>
          <p:cNvPr id="6" name="TextBox 5"/>
          <p:cNvSpPr txBox="1"/>
          <p:nvPr/>
        </p:nvSpPr>
        <p:spPr>
          <a:xfrm>
            <a:off x="4427984" y="1124744"/>
            <a:ext cx="4032449" cy="3693319"/>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Мария-Антуанетта родилась 2 ноября 1755 года в Вене и была 15 ребёнком Марии-Терезии и Франца </a:t>
            </a:r>
            <a:r>
              <a:rPr lang="en-US" dirty="0" smtClean="0">
                <a:latin typeface="Times New Roman" pitchFamily="18" charset="0"/>
                <a:cs typeface="Times New Roman" pitchFamily="18" charset="0"/>
              </a:rPr>
              <a:t>I</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Лотарингского.</a:t>
            </a:r>
          </a:p>
          <a:p>
            <a:pPr algn="ctr"/>
            <a:r>
              <a:rPr lang="ru-RU" dirty="0" smtClean="0">
                <a:latin typeface="Times New Roman" pitchFamily="18" charset="0"/>
                <a:cs typeface="Times New Roman" pitchFamily="18" charset="0"/>
              </a:rPr>
              <a:t>Детство провела в основном во дворце Шёнбрунн, где и получила воспитание, но имея хороший интеллект, не очень стремилась к знаниям.</a:t>
            </a:r>
          </a:p>
          <a:p>
            <a:pPr algn="ctr"/>
            <a:r>
              <a:rPr lang="ru-RU" dirty="0" smtClean="0">
                <a:latin typeface="Times New Roman" pitchFamily="18" charset="0"/>
                <a:cs typeface="Times New Roman" pitchFamily="18" charset="0"/>
              </a:rPr>
              <a:t>По свидетельству лиц, знавших Марию-Антуанетту, она не прочла до конца ни одной книги и всегда избегала серьёзных разговоров.</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953734852"/>
      </p:ext>
    </p:extLst>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E:\Мария Антуанетта 2\4.jpg"/>
          <p:cNvPicPr>
            <a:picLocks noChangeAspect="1" noChangeArrowheads="1"/>
          </p:cNvPicPr>
          <p:nvPr/>
        </p:nvPicPr>
        <p:blipFill>
          <a:blip r:embed="rId3" cstate="print"/>
          <a:srcRect/>
          <a:stretch>
            <a:fillRect/>
          </a:stretch>
        </p:blipFill>
        <p:spPr bwMode="auto">
          <a:xfrm>
            <a:off x="4860032" y="1412776"/>
            <a:ext cx="3456384"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5" name="TextBox 4"/>
          <p:cNvSpPr txBox="1"/>
          <p:nvPr/>
        </p:nvSpPr>
        <p:spPr>
          <a:xfrm>
            <a:off x="899592" y="476672"/>
            <a:ext cx="7704857" cy="92333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К 1767 году встал вопрос о замужестве. Императрица Мария-Терезия давно мечтала о союзе с Францией, и поэтому выбор пал на дофина Франции - будущего Людовика </a:t>
            </a:r>
            <a:r>
              <a:rPr lang="en-US" dirty="0" smtClean="0">
                <a:latin typeface="Times New Roman" pitchFamily="18" charset="0"/>
                <a:cs typeface="Times New Roman" pitchFamily="18" charset="0"/>
              </a:rPr>
              <a:t>XVI</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1029" name="Picture 5" descr="E:\Мария Антуанетта 2\613px-Louis_XVI_en_habit_de_sacre.jpg"/>
          <p:cNvPicPr>
            <a:picLocks noChangeAspect="1" noChangeArrowheads="1"/>
          </p:cNvPicPr>
          <p:nvPr/>
        </p:nvPicPr>
        <p:blipFill>
          <a:blip r:embed="rId4" cstate="print"/>
          <a:srcRect/>
          <a:stretch>
            <a:fillRect/>
          </a:stretch>
        </p:blipFill>
        <p:spPr bwMode="auto">
          <a:xfrm>
            <a:off x="899592" y="1412776"/>
            <a:ext cx="3382484"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Tree>
    <p:extLst>
      <p:ext uri="{BB962C8B-B14F-4D97-AF65-F5344CB8AC3E}">
        <p14:creationId xmlns:p14="http://schemas.microsoft.com/office/powerpoint/2010/main" xmlns="" val="2804954172"/>
      </p:ext>
    </p:extLst>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8" name="Picture 2" descr="D:\Мария Антуанетта 2\250px-Versailles_Petit_Trian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683365"/>
            <a:ext cx="3848057" cy="2693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a:extLst/>
        </p:spPr>
      </p:pic>
      <p:pic>
        <p:nvPicPr>
          <p:cNvPr id="4099" name="Picture 3" descr="D:\Мария-Антуанетта\800px-Hameau_Reine_-_Belvedere_(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2605" y="3406282"/>
            <a:ext cx="3848057" cy="2634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a:extLst/>
        </p:spPr>
      </p:pic>
      <p:sp>
        <p:nvSpPr>
          <p:cNvPr id="2" name="TextBox 1"/>
          <p:cNvSpPr txBox="1"/>
          <p:nvPr/>
        </p:nvSpPr>
        <p:spPr>
          <a:xfrm>
            <a:off x="4860032" y="908720"/>
            <a:ext cx="3672408" cy="1754326"/>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По просьбе королевы, не любившей шумный двор в Версале, и предпочитавшей своё небольшое общество, Людовик </a:t>
            </a:r>
            <a:r>
              <a:rPr lang="en-US" dirty="0" smtClean="0">
                <a:latin typeface="Times New Roman" pitchFamily="18" charset="0"/>
                <a:cs typeface="Times New Roman" pitchFamily="18" charset="0"/>
              </a:rPr>
              <a:t>XVI</a:t>
            </a:r>
            <a:r>
              <a:rPr lang="ru-RU" dirty="0" smtClean="0">
                <a:latin typeface="Times New Roman" pitchFamily="18" charset="0"/>
                <a:cs typeface="Times New Roman" pitchFamily="18" charset="0"/>
              </a:rPr>
              <a:t> подарил ей дворец - Малый Трианон. </a:t>
            </a:r>
            <a:endParaRPr lang="ru-RU" dirty="0">
              <a:latin typeface="Times New Roman" pitchFamily="18" charset="0"/>
              <a:cs typeface="Times New Roman" pitchFamily="18" charset="0"/>
            </a:endParaRPr>
          </a:p>
        </p:txBody>
      </p:sp>
      <p:sp>
        <p:nvSpPr>
          <p:cNvPr id="3" name="Прямоугольник 2"/>
          <p:cNvSpPr/>
          <p:nvPr/>
        </p:nvSpPr>
        <p:spPr>
          <a:xfrm>
            <a:off x="899592" y="3789040"/>
            <a:ext cx="3384376" cy="2031325"/>
          </a:xfrm>
          <a:prstGeom prst="rect">
            <a:avLst/>
          </a:prstGeom>
        </p:spPr>
        <p:txBody>
          <a:bodyPr wrap="square">
            <a:spAutoFit/>
          </a:bodyPr>
          <a:lstStyle/>
          <a:p>
            <a:pPr algn="ctr"/>
            <a:r>
              <a:rPr lang="ru-RU" dirty="0">
                <a:latin typeface="Times New Roman" pitchFamily="18" charset="0"/>
                <a:cs typeface="Times New Roman" pitchFamily="18" charset="0"/>
              </a:rPr>
              <a:t>Мария-Антуанетта очень любила этот дворец, и поэтому переделывала всё по своему вкусу. </a:t>
            </a:r>
            <a:r>
              <a:rPr lang="ru-RU" dirty="0" smtClean="0">
                <a:latin typeface="Times New Roman" pitchFamily="18" charset="0"/>
                <a:cs typeface="Times New Roman" pitchFamily="18" charset="0"/>
              </a:rPr>
              <a:t>Особенно королева любила мебель, часто делая перестановку покупая новые предметы интерьера.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219180904"/>
      </p:ext>
    </p:extLst>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descr="E:\Мария-Антуанетта\200px-Madame_Royale1.jpg"/>
          <p:cNvPicPr>
            <a:picLocks noChangeAspect="1" noChangeArrowheads="1"/>
          </p:cNvPicPr>
          <p:nvPr/>
        </p:nvPicPr>
        <p:blipFill>
          <a:blip r:embed="rId3" cstate="print"/>
          <a:srcRect/>
          <a:stretch>
            <a:fillRect/>
          </a:stretch>
        </p:blipFill>
        <p:spPr bwMode="auto">
          <a:xfrm>
            <a:off x="755576" y="692696"/>
            <a:ext cx="3600400"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8" name="TextBox 7"/>
          <p:cNvSpPr txBox="1"/>
          <p:nvPr/>
        </p:nvSpPr>
        <p:spPr>
          <a:xfrm>
            <a:off x="4644008" y="620688"/>
            <a:ext cx="3816424" cy="1477328"/>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19 декабря 1778 года родилась Мария Тереза Французская - старшая дочь</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Madam Royale)</a:t>
            </a:r>
            <a:r>
              <a:rPr lang="ru-RU" dirty="0" smtClean="0">
                <a:latin typeface="Times New Roman" pitchFamily="18" charset="0"/>
                <a:cs typeface="Times New Roman" pitchFamily="18" charset="0"/>
              </a:rPr>
              <a:t> и первый ребёнок Марии-Антуанетты и Людовика </a:t>
            </a:r>
            <a:r>
              <a:rPr lang="en-US" dirty="0" smtClean="0">
                <a:latin typeface="Times New Roman" pitchFamily="18" charset="0"/>
                <a:cs typeface="Times New Roman" pitchFamily="18" charset="0"/>
              </a:rPr>
              <a:t>XVI</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2053" name="Picture 5" descr="E:\Мария-Антуанетта\Duchess_d'Angouleme.jpg"/>
          <p:cNvPicPr>
            <a:picLocks noChangeAspect="1" noChangeArrowheads="1"/>
          </p:cNvPicPr>
          <p:nvPr/>
        </p:nvPicPr>
        <p:blipFill>
          <a:blip r:embed="rId4" cstate="print"/>
          <a:srcRect/>
          <a:stretch>
            <a:fillRect/>
          </a:stretch>
        </p:blipFill>
        <p:spPr bwMode="auto">
          <a:xfrm>
            <a:off x="4929190" y="2214554"/>
            <a:ext cx="3346701"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10" name="TextBox 9"/>
          <p:cNvSpPr txBox="1"/>
          <p:nvPr/>
        </p:nvSpPr>
        <p:spPr>
          <a:xfrm>
            <a:off x="755577" y="4437112"/>
            <a:ext cx="3744416" cy="1754326"/>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Мария Тереза была единственным ребёнком Марии-Антуанетты, пережившим революцию. После реставрации Бурбонов она получила титул герцогини Ангулемской.</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099" name="Picture 3" descr="E:\Мария-Антуанетта\Louis_Charles_of_France6.jpg"/>
          <p:cNvPicPr>
            <a:picLocks noChangeAspect="1" noChangeArrowheads="1"/>
          </p:cNvPicPr>
          <p:nvPr/>
        </p:nvPicPr>
        <p:blipFill>
          <a:blip r:embed="rId3" cstate="print"/>
          <a:srcRect/>
          <a:stretch>
            <a:fillRect/>
          </a:stretch>
        </p:blipFill>
        <p:spPr bwMode="auto">
          <a:xfrm>
            <a:off x="4788024" y="692696"/>
            <a:ext cx="3600400" cy="54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4" name="TextBox 3"/>
          <p:cNvSpPr txBox="1"/>
          <p:nvPr/>
        </p:nvSpPr>
        <p:spPr>
          <a:xfrm>
            <a:off x="899592" y="1196752"/>
            <a:ext cx="3456384" cy="341632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27 марта 1785 года на свет появился Луи-Шарль, герцог Нормандский, ставший после смерти брата дофином Франции. Во время революционных событий вместе с семьёй попал в тюрьму Тампль. После смерти Людовика </a:t>
            </a:r>
            <a:r>
              <a:rPr lang="en-US" dirty="0" smtClean="0">
                <a:latin typeface="Times New Roman" pitchFamily="18" charset="0"/>
                <a:cs typeface="Times New Roman" pitchFamily="18" charset="0"/>
              </a:rPr>
              <a:t>XVI </a:t>
            </a:r>
            <a:r>
              <a:rPr lang="ru-RU" dirty="0" smtClean="0">
                <a:latin typeface="Times New Roman" pitchFamily="18" charset="0"/>
                <a:cs typeface="Times New Roman" pitchFamily="18" charset="0"/>
              </a:rPr>
              <a:t>роялисты провозгласили королём малолетнего Луи-Шарля. Но  дофин умер в Тампле, не дожив до реставрации монархии.</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146" name="Picture 2" descr="E:\Мария Антуанетта 2\5_jpg.jpg"/>
          <p:cNvPicPr>
            <a:picLocks noChangeAspect="1" noChangeArrowheads="1"/>
          </p:cNvPicPr>
          <p:nvPr/>
        </p:nvPicPr>
        <p:blipFill>
          <a:blip r:embed="rId3" cstate="print"/>
          <a:srcRect/>
          <a:stretch>
            <a:fillRect/>
          </a:stretch>
        </p:blipFill>
        <p:spPr bwMode="auto">
          <a:xfrm>
            <a:off x="4572000" y="620688"/>
            <a:ext cx="3888432" cy="54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3" name="TextBox 2"/>
          <p:cNvSpPr txBox="1"/>
          <p:nvPr/>
        </p:nvSpPr>
        <p:spPr>
          <a:xfrm>
            <a:off x="683568" y="1844824"/>
            <a:ext cx="3456384" cy="2585323"/>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Мария-Антунетта с большой заботой относилась к своим детям. Став матерью, она всё больше отдалялась от дворцовых развлечений и отдавала всё время на их воспитание. На пост гувернантки Мария-Антунетта назначила свою подругу - Иоланду де Полиньяк.</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E:\Мария-Антуанетта\220px-Collier_reine_Breteuil.jpg"/>
          <p:cNvPicPr>
            <a:picLocks noChangeAspect="1" noChangeArrowheads="1"/>
          </p:cNvPicPr>
          <p:nvPr/>
        </p:nvPicPr>
        <p:blipFill>
          <a:blip r:embed="rId3" cstate="print"/>
          <a:srcRect/>
          <a:stretch>
            <a:fillRect/>
          </a:stretch>
        </p:blipFill>
        <p:spPr bwMode="auto">
          <a:xfrm>
            <a:off x="683568" y="764704"/>
            <a:ext cx="3672408" cy="5204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4" name="TextBox 3"/>
          <p:cNvSpPr txBox="1"/>
          <p:nvPr/>
        </p:nvSpPr>
        <p:spPr>
          <a:xfrm>
            <a:off x="4644009" y="1340768"/>
            <a:ext cx="3888432" cy="2585323"/>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В 1785 году произошла знаменитая история с бриллиантовым ожерельем. Королевские ювелиры создали это ожерелье в надежде, что его купит Мария-Антуанетта. Но королева считала, что деньги можно с большей пользой потратить на военно -морской флот</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«Нам гораздо важнее корабли, чем бриллианты».</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descr="E:\Мария-Антуанетта\799px-Prise_de_la_Bastille[1].jpg"/>
          <p:cNvPicPr>
            <a:picLocks noChangeAspect="1" noChangeArrowheads="1"/>
          </p:cNvPicPr>
          <p:nvPr/>
        </p:nvPicPr>
        <p:blipFill>
          <a:blip r:embed="rId3" cstate="print"/>
          <a:srcRect/>
          <a:stretch>
            <a:fillRect/>
          </a:stretch>
        </p:blipFill>
        <p:spPr bwMode="auto">
          <a:xfrm>
            <a:off x="683569" y="620688"/>
            <a:ext cx="5400599" cy="5472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65100" prst="coolSlant"/>
          </a:sp3d>
        </p:spPr>
      </p:pic>
      <p:sp>
        <p:nvSpPr>
          <p:cNvPr id="3" name="TextBox 2"/>
          <p:cNvSpPr txBox="1"/>
          <p:nvPr/>
        </p:nvSpPr>
        <p:spPr>
          <a:xfrm>
            <a:off x="6156176" y="836712"/>
            <a:ext cx="2304257" cy="3970318"/>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В 1789 году начались волнения в Париже. 15 июля восставшие взяли штурмом Бастилию, на протяжении веков служившую символом самодержавия. Узнав об этом Людовик </a:t>
            </a:r>
            <a:r>
              <a:rPr lang="en-US" dirty="0" smtClean="0">
                <a:latin typeface="Times New Roman" pitchFamily="18" charset="0"/>
                <a:cs typeface="Times New Roman" pitchFamily="18" charset="0"/>
              </a:rPr>
              <a:t>XVI </a:t>
            </a:r>
            <a:r>
              <a:rPr lang="ru-RU" dirty="0" smtClean="0">
                <a:latin typeface="Times New Roman" pitchFamily="18" charset="0"/>
                <a:cs typeface="Times New Roman" pitchFamily="18" charset="0"/>
              </a:rPr>
              <a:t>спросил</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«Это восстание?». «Нет, сир, это революция!» - ответили ему.</a:t>
            </a:r>
            <a:endParaRPr lang="ru-RU"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708</Words>
  <Application>Microsoft Office PowerPoint</Application>
  <PresentationFormat>Экран (4:3)</PresentationFormat>
  <Paragraphs>28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Ученик</dc:creator>
  <cp:lastModifiedBy>игорь</cp:lastModifiedBy>
  <cp:revision>115</cp:revision>
  <dcterms:created xsi:type="dcterms:W3CDTF">2012-12-21T10:44:33Z</dcterms:created>
  <dcterms:modified xsi:type="dcterms:W3CDTF">2013-05-23T19:20:26Z</dcterms:modified>
</cp:coreProperties>
</file>