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71" r:id="rId12"/>
    <p:sldId id="269" r:id="rId13"/>
    <p:sldId id="270" r:id="rId14"/>
    <p:sldId id="266" r:id="rId15"/>
    <p:sldId id="267" r:id="rId16"/>
    <p:sldId id="268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94710" autoAdjust="0"/>
  </p:normalViewPr>
  <p:slideViewPr>
    <p:cSldViewPr>
      <p:cViewPr varScale="1">
        <p:scale>
          <a:sx n="69" d="100"/>
          <a:sy n="69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4FFB5A-71E5-499B-BADD-48912D06E603}" type="datetimeFigureOut">
              <a:rPr lang="ru-RU"/>
              <a:pPr>
                <a:defRPr/>
              </a:pPr>
              <a:t>23.05.2013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B9D721-3FC1-4663-8653-D6AE3989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6D8EF1-A012-4E60-84A3-E2F358D9D32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9D1E72-731D-459E-B8B9-0F3314827A7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D40F8-F22B-4C0D-8611-B32B898CD6CE}" type="datetimeFigureOut">
              <a:rPr lang="ru-RU"/>
              <a:pPr>
                <a:defRPr/>
              </a:pPr>
              <a:t>23.05.2013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58C47-BFA0-42B6-9DBE-225F7C7564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D90BA-20AC-432C-B9FD-D531BF87A36E}" type="datetimeFigureOut">
              <a:rPr lang="ru-RU"/>
              <a:pPr>
                <a:defRPr/>
              </a:pPr>
              <a:t>23.05.2013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3C0A1-8D1B-4982-8C70-1AB3753832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1601D-6D3C-4777-AE0A-CFDCF9B596D1}" type="datetimeFigureOut">
              <a:rPr lang="ru-RU"/>
              <a:pPr>
                <a:defRPr/>
              </a:pPr>
              <a:t>23.05.2013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933BB-2B59-477D-8132-BB58120C82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849D1-66DA-479F-8EC3-F940D2481F61}" type="datetimeFigureOut">
              <a:rPr lang="ru-RU"/>
              <a:pPr>
                <a:defRPr/>
              </a:pPr>
              <a:t>23.05.2013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78CDB-B5E3-4A40-B2DE-D3124C45AB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A3D60-E09C-4E6C-BB04-82185508CBA2}" type="datetimeFigureOut">
              <a:rPr lang="ru-RU"/>
              <a:pPr>
                <a:defRPr/>
              </a:pPr>
              <a:t>23.05.2013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24159-9803-4E89-86A6-B8447B2A41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5BE7C-4A6A-4461-8529-BB00596E7C76}" type="datetimeFigureOut">
              <a:rPr lang="ru-RU"/>
              <a:pPr>
                <a:defRPr/>
              </a:pPr>
              <a:t>23.05.2013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3DD5A-CFF8-46E4-8019-FF4FAFB495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C43DB-7633-486C-86AB-036F67A29E7B}" type="datetimeFigureOut">
              <a:rPr lang="ru-RU"/>
              <a:pPr>
                <a:defRPr/>
              </a:pPr>
              <a:t>23.05.2013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ABE42-872B-4BEC-A744-13BC226659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D3790-1B7C-411B-98EB-0AC8814B3CCF}" type="datetimeFigureOut">
              <a:rPr lang="ru-RU"/>
              <a:pPr>
                <a:defRPr/>
              </a:pPr>
              <a:t>23.05.2013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AC8D8-0A71-49EC-AE3E-E41959927B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B482E-D498-4BB4-B20D-EE8DF711FAE5}" type="datetimeFigureOut">
              <a:rPr lang="ru-RU"/>
              <a:pPr>
                <a:defRPr/>
              </a:pPr>
              <a:t>23.05.2013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97045-7B49-4880-8C4F-2FC19B32A4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2345D-6F58-4080-89C1-981DDECA9ECF}" type="datetimeFigureOut">
              <a:rPr lang="ru-RU"/>
              <a:pPr>
                <a:defRPr/>
              </a:pPr>
              <a:t>23.05.2013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E44C1-B534-43D1-B3F0-9F4F139C4E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4812-5ED1-4DB1-B3FD-6E45C005EA1C}" type="datetimeFigureOut">
              <a:rPr lang="ru-RU"/>
              <a:pPr>
                <a:defRPr/>
              </a:pPr>
              <a:t>23.05.2013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63094-7330-47D4-BE21-7659C1F53F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65CBC5-0D3E-4A59-B280-78521473FCFC}" type="datetimeFigureOut">
              <a:rPr lang="ru-RU"/>
              <a:pPr>
                <a:defRPr/>
              </a:pPr>
              <a:t>23.05.2013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2D9DE3-4BD1-4EEE-A85D-078825D493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27584" y="908720"/>
            <a:ext cx="8064896" cy="1200329"/>
          </a:xfrm>
          <a:prstGeom prst="rect">
            <a:avLst/>
          </a:prstGeom>
        </p:spPr>
        <p:txBody>
          <a:bodyPr spcCol="25200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Крымская Война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2109049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1853-1856</a:t>
            </a:r>
          </a:p>
        </p:txBody>
      </p:sp>
      <p:pic>
        <p:nvPicPr>
          <p:cNvPr id="2053" name="Рисунок 7" descr="Вырезка экрана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4063" y="3355975"/>
            <a:ext cx="15875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6363" y="0"/>
            <a:ext cx="8497887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C0000"/>
                </a:solidFill>
                <a:latin typeface="Times New Roman" pitchFamily="18" charset="0"/>
              </a:rPr>
              <a:t>«Товарищи!..На нас лежит честь защиты Севастополя,</a:t>
            </a:r>
            <a:r>
              <a:rPr lang="en-US" sz="3200" b="1">
                <a:solidFill>
                  <a:srgbClr val="CC0000"/>
                </a:solidFill>
                <a:latin typeface="Book Antiqua" pitchFamily="18" charset="0"/>
              </a:rPr>
              <a:t> </a:t>
            </a:r>
            <a:r>
              <a:rPr lang="ru-RU" sz="3200" b="1">
                <a:solidFill>
                  <a:srgbClr val="CC0000"/>
                </a:solidFill>
                <a:latin typeface="Times New Roman" pitchFamily="18" charset="0"/>
              </a:rPr>
              <a:t>защиты родного нам флота!</a:t>
            </a:r>
            <a:r>
              <a:rPr lang="en-US" sz="3200" b="1">
                <a:solidFill>
                  <a:srgbClr val="CC0000"/>
                </a:solidFill>
                <a:latin typeface="Book Antiqua" pitchFamily="18" charset="0"/>
              </a:rPr>
              <a:t> </a:t>
            </a:r>
            <a:r>
              <a:rPr lang="ru-RU" sz="3200" b="1">
                <a:solidFill>
                  <a:srgbClr val="CC0000"/>
                </a:solidFill>
                <a:latin typeface="Times New Roman" pitchFamily="18" charset="0"/>
              </a:rPr>
              <a:t>Будем драться до последнего!</a:t>
            </a:r>
            <a:r>
              <a:rPr lang="en-US" sz="3200" b="1">
                <a:solidFill>
                  <a:srgbClr val="CC0000"/>
                </a:solidFill>
                <a:latin typeface="Book Antiqua" pitchFamily="18" charset="0"/>
              </a:rPr>
              <a:t> </a:t>
            </a:r>
            <a:r>
              <a:rPr lang="ru-RU" sz="3200" b="1">
                <a:solidFill>
                  <a:srgbClr val="CC0000"/>
                </a:solidFill>
                <a:latin typeface="Times New Roman" pitchFamily="18" charset="0"/>
              </a:rPr>
              <a:t>Отступать нам некуда,</a:t>
            </a:r>
            <a:r>
              <a:rPr lang="en-US" sz="3200" b="1">
                <a:solidFill>
                  <a:srgbClr val="CC0000"/>
                </a:solidFill>
                <a:latin typeface="Book Antiqua" pitchFamily="18" charset="0"/>
              </a:rPr>
              <a:t> </a:t>
            </a:r>
            <a:r>
              <a:rPr lang="ru-RU" sz="3200" b="1">
                <a:solidFill>
                  <a:srgbClr val="CC0000"/>
                </a:solidFill>
                <a:latin typeface="Times New Roman" pitchFamily="18" charset="0"/>
              </a:rPr>
              <a:t>сзади нас море.</a:t>
            </a:r>
            <a:r>
              <a:rPr lang="en-US" sz="3200" b="1">
                <a:solidFill>
                  <a:srgbClr val="CC0000"/>
                </a:solidFill>
                <a:latin typeface="Book Antiqua" pitchFamily="18" charset="0"/>
              </a:rPr>
              <a:t> </a:t>
            </a:r>
            <a:r>
              <a:rPr lang="ru-RU" sz="3200" b="1">
                <a:solidFill>
                  <a:srgbClr val="CC0000"/>
                </a:solidFill>
                <a:latin typeface="Times New Roman" pitchFamily="18" charset="0"/>
              </a:rPr>
              <a:t>Всем начальникам частей я запрещаю бить отбой,</a:t>
            </a:r>
            <a:r>
              <a:rPr lang="en-US" sz="3200" b="1">
                <a:solidFill>
                  <a:srgbClr val="CC0000"/>
                </a:solidFill>
                <a:latin typeface="Book Antiqua" pitchFamily="18" charset="0"/>
              </a:rPr>
              <a:t> </a:t>
            </a:r>
            <a:r>
              <a:rPr lang="ru-RU" sz="3200" b="1">
                <a:solidFill>
                  <a:srgbClr val="CC0000"/>
                </a:solidFill>
                <a:latin typeface="Times New Roman" pitchFamily="18" charset="0"/>
              </a:rPr>
              <a:t>барабанщики должны забыть этот бой!</a:t>
            </a:r>
            <a:r>
              <a:rPr lang="en-US" sz="3200" b="1">
                <a:solidFill>
                  <a:srgbClr val="CC0000"/>
                </a:solidFill>
                <a:latin typeface="Book Antiqua" pitchFamily="18" charset="0"/>
              </a:rPr>
              <a:t> </a:t>
            </a:r>
            <a:r>
              <a:rPr lang="ru-RU" sz="3200" b="1">
                <a:solidFill>
                  <a:srgbClr val="CC0000"/>
                </a:solidFill>
                <a:latin typeface="Times New Roman" pitchFamily="18" charset="0"/>
              </a:rPr>
              <a:t>Если кто из начальников прикажет бить отбой,</a:t>
            </a:r>
            <a:r>
              <a:rPr lang="en-US" sz="3200" b="1">
                <a:solidFill>
                  <a:srgbClr val="CC0000"/>
                </a:solidFill>
                <a:latin typeface="Book Antiqua" pitchFamily="18" charset="0"/>
              </a:rPr>
              <a:t> </a:t>
            </a:r>
            <a:r>
              <a:rPr lang="ru-RU" sz="3200" b="1">
                <a:solidFill>
                  <a:srgbClr val="CC0000"/>
                </a:solidFill>
                <a:latin typeface="Times New Roman" pitchFamily="18" charset="0"/>
              </a:rPr>
              <a:t>заколите,</a:t>
            </a:r>
            <a:r>
              <a:rPr lang="en-US" sz="3200" b="1">
                <a:solidFill>
                  <a:srgbClr val="CC0000"/>
                </a:solidFill>
                <a:latin typeface="Book Antiqua" pitchFamily="18" charset="0"/>
              </a:rPr>
              <a:t> </a:t>
            </a:r>
            <a:r>
              <a:rPr lang="ru-RU" sz="3200" b="1">
                <a:solidFill>
                  <a:srgbClr val="CC0000"/>
                </a:solidFill>
                <a:latin typeface="Times New Roman" pitchFamily="18" charset="0"/>
              </a:rPr>
              <a:t>братцы,</a:t>
            </a:r>
            <a:r>
              <a:rPr lang="en-US" sz="3200" b="1">
                <a:solidFill>
                  <a:srgbClr val="CC0000"/>
                </a:solidFill>
                <a:latin typeface="Book Antiqua" pitchFamily="18" charset="0"/>
              </a:rPr>
              <a:t> </a:t>
            </a:r>
            <a:r>
              <a:rPr lang="ru-RU" sz="3200" b="1">
                <a:solidFill>
                  <a:srgbClr val="CC0000"/>
                </a:solidFill>
                <a:latin typeface="Times New Roman" pitchFamily="18" charset="0"/>
              </a:rPr>
              <a:t>такого начальника,</a:t>
            </a:r>
            <a:r>
              <a:rPr lang="en-US" sz="3200" b="1">
                <a:solidFill>
                  <a:srgbClr val="CC0000"/>
                </a:solidFill>
                <a:latin typeface="Book Antiqua" pitchFamily="18" charset="0"/>
              </a:rPr>
              <a:t> </a:t>
            </a:r>
            <a:r>
              <a:rPr lang="ru-RU" sz="3200" b="1">
                <a:solidFill>
                  <a:srgbClr val="CC0000"/>
                </a:solidFill>
                <a:latin typeface="Times New Roman" pitchFamily="18" charset="0"/>
              </a:rPr>
              <a:t>заколите и барабанщика,</a:t>
            </a:r>
            <a:r>
              <a:rPr lang="en-US" sz="3200" b="1">
                <a:solidFill>
                  <a:srgbClr val="CC0000"/>
                </a:solidFill>
                <a:latin typeface="Book Antiqua" pitchFamily="18" charset="0"/>
              </a:rPr>
              <a:t> </a:t>
            </a:r>
            <a:r>
              <a:rPr lang="ru-RU" sz="3200" b="1">
                <a:solidFill>
                  <a:srgbClr val="CC0000"/>
                </a:solidFill>
                <a:latin typeface="Times New Roman" pitchFamily="18" charset="0"/>
              </a:rPr>
              <a:t>который осмелится бить позорный отбой!</a:t>
            </a:r>
            <a:r>
              <a:rPr lang="en-US" sz="3200" b="1">
                <a:solidFill>
                  <a:srgbClr val="CC0000"/>
                </a:solidFill>
                <a:latin typeface="Book Antiqua" pitchFamily="18" charset="0"/>
              </a:rPr>
              <a:t> </a:t>
            </a:r>
            <a:r>
              <a:rPr lang="ru-RU" sz="3200" b="1">
                <a:solidFill>
                  <a:srgbClr val="CC0000"/>
                </a:solidFill>
                <a:latin typeface="Times New Roman" pitchFamily="18" charset="0"/>
              </a:rPr>
              <a:t>Товарищи,</a:t>
            </a:r>
            <a:r>
              <a:rPr lang="en-US" sz="3200" b="1">
                <a:solidFill>
                  <a:srgbClr val="CC0000"/>
                </a:solidFill>
                <a:latin typeface="Book Antiqua" pitchFamily="18" charset="0"/>
              </a:rPr>
              <a:t> </a:t>
            </a:r>
            <a:r>
              <a:rPr lang="ru-RU" sz="3200" b="1">
                <a:solidFill>
                  <a:srgbClr val="CC0000"/>
                </a:solidFill>
                <a:latin typeface="Times New Roman" pitchFamily="18" charset="0"/>
              </a:rPr>
              <a:t>если бы я приказал ударить отбой,</a:t>
            </a:r>
            <a:r>
              <a:rPr lang="en-US" sz="3200" b="1">
                <a:solidFill>
                  <a:srgbClr val="CC0000"/>
                </a:solidFill>
                <a:latin typeface="Book Antiqua" pitchFamily="18" charset="0"/>
              </a:rPr>
              <a:t> </a:t>
            </a:r>
            <a:r>
              <a:rPr lang="ru-RU" sz="3200" b="1">
                <a:solidFill>
                  <a:srgbClr val="CC0000"/>
                </a:solidFill>
                <a:latin typeface="Times New Roman" pitchFamily="18" charset="0"/>
              </a:rPr>
              <a:t>не слушайте,</a:t>
            </a:r>
            <a:r>
              <a:rPr lang="en-US" sz="3200" b="1">
                <a:solidFill>
                  <a:srgbClr val="CC0000"/>
                </a:solidFill>
                <a:latin typeface="Book Antiqua" pitchFamily="18" charset="0"/>
              </a:rPr>
              <a:t> </a:t>
            </a:r>
            <a:r>
              <a:rPr lang="ru-RU" sz="3200" b="1">
                <a:solidFill>
                  <a:srgbClr val="CC0000"/>
                </a:solidFill>
                <a:latin typeface="Times New Roman" pitchFamily="18" charset="0"/>
              </a:rPr>
              <a:t>и тот из вас будет подлец,</a:t>
            </a:r>
            <a:r>
              <a:rPr lang="en-US" sz="3200" b="1">
                <a:solidFill>
                  <a:srgbClr val="CC0000"/>
                </a:solidFill>
                <a:latin typeface="Book Antiqua" pitchFamily="18" charset="0"/>
              </a:rPr>
              <a:t> </a:t>
            </a:r>
            <a:r>
              <a:rPr lang="ru-RU" sz="3200" b="1">
                <a:solidFill>
                  <a:srgbClr val="CC0000"/>
                </a:solidFill>
                <a:latin typeface="Times New Roman" pitchFamily="18" charset="0"/>
              </a:rPr>
              <a:t>кто не убьет меня!..»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19800" y="6273800"/>
            <a:ext cx="39909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Из приказа вице-адмирала </a:t>
            </a:r>
            <a:r>
              <a:rPr lang="ru-RU" sz="1600">
                <a:solidFill>
                  <a:srgbClr val="CC0000"/>
                </a:solidFill>
                <a:latin typeface="Times New Roman" pitchFamily="18" charset="0"/>
              </a:rPr>
              <a:t>Корнилова.15</a:t>
            </a:r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 сентября 1854г</a:t>
            </a:r>
          </a:p>
        </p:txBody>
      </p:sp>
    </p:spTree>
  </p:cSld>
  <p:clrMapOvr>
    <a:masterClrMapping/>
  </p:clrMapOvr>
  <p:transition spd="med" advTm="2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Прямоугольник 2"/>
          <p:cNvSpPr/>
          <p:nvPr/>
        </p:nvSpPr>
        <p:spPr>
          <a:xfrm>
            <a:off x="683685" y="284455"/>
            <a:ext cx="7128792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Крепость Карс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51520" y="1340768"/>
            <a:ext cx="72008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Под командованием Н.Н.Муравьёва русские войска наступают на </a:t>
            </a:r>
            <a:r>
              <a:rPr lang="ru-RU" sz="4000" b="1" dirty="0">
                <a:ln w="17780" cmpd="sng">
                  <a:solidFill>
                    <a:schemeClr val="tx1">
                      <a:alpha val="71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крепость Карс.</a:t>
            </a:r>
            <a:r>
              <a:rPr lang="en-US" sz="4000" b="1" dirty="0">
                <a:ln w="17780" cmpd="sng">
                  <a:solidFill>
                    <a:schemeClr val="tx1">
                      <a:alpha val="71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 </a:t>
            </a:r>
            <a:r>
              <a:rPr lang="ru-RU" sz="4000" b="1" dirty="0">
                <a:ln w="17780" cmpd="sng">
                  <a:solidFill>
                    <a:schemeClr val="tx1">
                      <a:alpha val="71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Перед нашими войсками открыта дорога на Эрзерум и дальше на запад</a:t>
            </a:r>
          </a:p>
        </p:txBody>
      </p:sp>
    </p:spTree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3">
                <a:lumMod val="60000"/>
                <a:lumOff val="40000"/>
              </a:schemeClr>
            </a:gs>
            <a:gs pos="32000">
              <a:schemeClr val="accent3">
                <a:lumMod val="60000"/>
                <a:lumOff val="40000"/>
              </a:schemeClr>
            </a:gs>
            <a:gs pos="88000">
              <a:schemeClr val="accent4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1588" y="0"/>
            <a:ext cx="6476089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50" dirty="0">
                <a:ln w="1143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Парижский мир 18марта 1856г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11525" y="1989138"/>
            <a:ext cx="185738" cy="64611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04173"/>
            <a:ext cx="8928992" cy="132343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1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Запрет России иметь флот на Черном море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9107" y="3196445"/>
            <a:ext cx="780752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1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Отказ от Молдавии и Валахии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9276" y="3934477"/>
            <a:ext cx="855926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1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Отказ от черноморских проливов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171" y="4661533"/>
            <a:ext cx="8027984" cy="132343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1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Отказ от  активной политики на Балканах</a:t>
            </a:r>
          </a:p>
        </p:txBody>
      </p:sp>
      <p:sp>
        <p:nvSpPr>
          <p:cNvPr id="12" name="Овал 11"/>
          <p:cNvSpPr/>
          <p:nvPr/>
        </p:nvSpPr>
        <p:spPr>
          <a:xfrm>
            <a:off x="179388" y="2133600"/>
            <a:ext cx="215900" cy="177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3513138"/>
            <a:ext cx="2444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4187825"/>
            <a:ext cx="24447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8" y="4941888"/>
            <a:ext cx="2444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25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25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25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250"/>
                            </p:stCondLst>
                            <p:childTnLst>
                              <p:par>
                                <p:cTn id="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25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250"/>
                            </p:stCondLst>
                            <p:childTnLst>
                              <p:par>
                                <p:cTn id="9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85" y="116532"/>
            <a:ext cx="8624540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50800"/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Причины поражения: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821238"/>
            <a:ext cx="2444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8" y="1766888"/>
            <a:ext cx="2444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24213"/>
            <a:ext cx="2444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6241" y="1478394"/>
            <a:ext cx="849694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Экономическая и военно-техническая отсталость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1142" y="2924944"/>
            <a:ext cx="8559724" cy="144655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Флот был парусным, а не паровым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22738" y="4152900"/>
            <a:ext cx="184150" cy="7683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n/>
              <a:solidFill>
                <a:schemeClr val="accent5">
                  <a:tint val="50000"/>
                  <a:satMod val="180000"/>
                </a:schemeClr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494708"/>
            <a:ext cx="658404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Плохое снабжение армии</a:t>
            </a: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75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75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750"/>
                            </p:stCondLst>
                            <p:childTnLst>
                              <p:par>
                                <p:cTn id="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19287" y="1268760"/>
            <a:ext cx="2551893" cy="34080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  <a:bevelB prst="convex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t="3192" b="15957"/>
          <a:stretch/>
        </p:blipFill>
        <p:spPr>
          <a:xfrm>
            <a:off x="5434663" y="1268760"/>
            <a:ext cx="2522477" cy="34111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  <a:bevelB w="152400" h="50800" prst="softRound"/>
          </a:sp3d>
        </p:spPr>
      </p:pic>
      <p:sp>
        <p:nvSpPr>
          <p:cNvPr id="5" name="Прямоугольник 4"/>
          <p:cNvSpPr/>
          <p:nvPr/>
        </p:nvSpPr>
        <p:spPr>
          <a:xfrm>
            <a:off x="513199" y="116632"/>
            <a:ext cx="81524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Герои Севастополя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957763" y="4733925"/>
            <a:ext cx="41783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rgbClr val="FF0000"/>
                </a:solidFill>
                <a:latin typeface="Times New Roman" pitchFamily="18" charset="0"/>
              </a:rPr>
              <a:t>Н.И.Пирогов</a:t>
            </a:r>
            <a:r>
              <a:rPr lang="ru-RU" sz="2200">
                <a:latin typeface="Times New Roman" pitchFamily="18" charset="0"/>
              </a:rPr>
              <a:t>-участник обороны Севастополя.</a:t>
            </a:r>
            <a:r>
              <a:rPr lang="en-US" sz="2200">
                <a:latin typeface="Book Antiqua" pitchFamily="18" charset="0"/>
              </a:rPr>
              <a:t> </a:t>
            </a:r>
            <a:r>
              <a:rPr lang="ru-RU" sz="2200">
                <a:latin typeface="Times New Roman" pitchFamily="18" charset="0"/>
              </a:rPr>
              <a:t>Впервые произвёл операцию под наркозом на поле боя,</a:t>
            </a:r>
            <a:r>
              <a:rPr lang="en-US" sz="2200">
                <a:latin typeface="Book Antiqua" pitchFamily="18" charset="0"/>
              </a:rPr>
              <a:t> </a:t>
            </a:r>
            <a:r>
              <a:rPr lang="ru-RU" sz="2200">
                <a:latin typeface="Times New Roman" pitchFamily="18" charset="0"/>
              </a:rPr>
              <a:t>ввел неподвижную гипсовую повязку,</a:t>
            </a:r>
            <a:r>
              <a:rPr lang="en-US" sz="2200">
                <a:latin typeface="Book Antiqua" pitchFamily="18" charset="0"/>
              </a:rPr>
              <a:t> </a:t>
            </a:r>
            <a:r>
              <a:rPr lang="ru-RU" sz="2200">
                <a:latin typeface="Times New Roman" pitchFamily="18" charset="0"/>
              </a:rPr>
              <a:t>предложил ряд хирургических операций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8913" y="4676775"/>
            <a:ext cx="44100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Times New Roman" pitchFamily="18" charset="0"/>
              </a:rPr>
              <a:t>16 летняя сестра милосердия </a:t>
            </a:r>
            <a:r>
              <a:rPr lang="ru-RU" sz="2200">
                <a:solidFill>
                  <a:srgbClr val="FF0000"/>
                </a:solidFill>
                <a:latin typeface="Times New Roman" pitchFamily="18" charset="0"/>
              </a:rPr>
              <a:t>Дарья Александровна Севастопольская </a:t>
            </a:r>
            <a:r>
              <a:rPr lang="ru-RU" sz="2200">
                <a:latin typeface="Times New Roman" pitchFamily="18" charset="0"/>
              </a:rPr>
              <a:t>работала с хирургом Пироговым.</a:t>
            </a:r>
            <a:r>
              <a:rPr lang="en-US" sz="2200">
                <a:latin typeface="Book Antiqua" pitchFamily="18" charset="0"/>
              </a:rPr>
              <a:t> </a:t>
            </a:r>
            <a:r>
              <a:rPr lang="ru-RU" sz="2200">
                <a:latin typeface="Times New Roman" pitchFamily="18" charset="0"/>
              </a:rPr>
              <a:t>Награждена золотой медалью «За оборону Севастополя».</a:t>
            </a:r>
          </a:p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ransition spd="slow" advTm="1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89848" y="1484784"/>
            <a:ext cx="3298076" cy="51845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08400" y="1671638"/>
            <a:ext cx="53276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70C0"/>
                </a:solidFill>
                <a:latin typeface="Times New Roman" pitchFamily="18" charset="0"/>
              </a:rPr>
              <a:t>Монумент сооружён в 1905 году к 50-летию Первой обороны Севастополя, во время которой были затоплены русские парусные корабли, «чтобы заградить вход неприятельским судам на Рейд и тем самым спасти Севастополь»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65280"/>
            <a:ext cx="865956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Памятник затопленным кораблям</a:t>
            </a:r>
          </a:p>
        </p:txBody>
      </p:sp>
    </p:spTree>
  </p:cSld>
  <p:clrMapOvr>
    <a:masterClrMapping/>
  </p:clrMapOvr>
  <p:transition spd="slow"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accent3">
                <a:lumMod val="40000"/>
                <a:lumOff val="60000"/>
              </a:schemeClr>
            </a:gs>
            <a:gs pos="49000">
              <a:schemeClr val="accent3">
                <a:lumMod val="60000"/>
                <a:lumOff val="40000"/>
              </a:schemeClr>
            </a:gs>
            <a:gs pos="87000">
              <a:schemeClr val="accent3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6" y="1422670"/>
            <a:ext cx="3867894" cy="51571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4" name="Прямоугольник 3"/>
          <p:cNvSpPr/>
          <p:nvPr/>
        </p:nvSpPr>
        <p:spPr>
          <a:xfrm>
            <a:off x="575048" y="188640"/>
            <a:ext cx="8568952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rgbClr val="0070C0"/>
                </a:solidFill>
                <a:latin typeface="+mn-lt"/>
              </a:rPr>
              <a:t>Героям обороны </a:t>
            </a:r>
            <a:r>
              <a:rPr lang="ru-RU" sz="4800" b="1" dirty="0">
                <a:ln/>
                <a:solidFill>
                  <a:srgbClr val="0070C0"/>
                </a:solidFill>
                <a:latin typeface="+mn-lt"/>
              </a:rPr>
              <a:t>Севастополя</a:t>
            </a:r>
            <a:endParaRPr lang="ru-RU" sz="4000" b="1" dirty="0">
              <a:ln/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35488" y="1339850"/>
            <a:ext cx="381635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70C0"/>
                </a:solidFill>
                <a:latin typeface="Times New Roman" pitchFamily="18" charset="0"/>
              </a:rPr>
              <a:t>В.Корнилов</a:t>
            </a:r>
          </a:p>
          <a:p>
            <a:r>
              <a:rPr lang="ru-RU" sz="3200" b="1">
                <a:solidFill>
                  <a:srgbClr val="0070C0"/>
                </a:solidFill>
                <a:latin typeface="Times New Roman" pitchFamily="18" charset="0"/>
              </a:rPr>
              <a:t>В. Истомин</a:t>
            </a:r>
          </a:p>
          <a:p>
            <a:r>
              <a:rPr lang="ru-RU" sz="3200" b="1">
                <a:solidFill>
                  <a:srgbClr val="0070C0"/>
                </a:solidFill>
                <a:latin typeface="Times New Roman" pitchFamily="18" charset="0"/>
              </a:rPr>
              <a:t>П. Нахимов</a:t>
            </a:r>
          </a:p>
          <a:p>
            <a:r>
              <a:rPr lang="ru-RU" sz="3200" b="1">
                <a:solidFill>
                  <a:srgbClr val="0070C0"/>
                </a:solidFill>
                <a:latin typeface="Times New Roman" pitchFamily="18" charset="0"/>
              </a:rPr>
              <a:t>Э.Тотлебен</a:t>
            </a:r>
          </a:p>
          <a:p>
            <a:r>
              <a:rPr lang="ru-RU" sz="3200" b="1">
                <a:solidFill>
                  <a:srgbClr val="0070C0"/>
                </a:solidFill>
                <a:latin typeface="Times New Roman" pitchFamily="18" charset="0"/>
              </a:rPr>
              <a:t>Н.И. Пирогов</a:t>
            </a:r>
          </a:p>
          <a:p>
            <a:r>
              <a:rPr lang="ru-RU" sz="3200" b="1">
                <a:solidFill>
                  <a:srgbClr val="0070C0"/>
                </a:solidFill>
                <a:latin typeface="Times New Roman" pitchFamily="18" charset="0"/>
              </a:rPr>
              <a:t>Дарья Севастопольская</a:t>
            </a:r>
          </a:p>
          <a:p>
            <a:r>
              <a:rPr lang="ru-RU" sz="3200" b="1">
                <a:solidFill>
                  <a:srgbClr val="0070C0"/>
                </a:solidFill>
                <a:latin typeface="Times New Roman" pitchFamily="18" charset="0"/>
              </a:rPr>
              <a:t>Л.Н. Толстой</a:t>
            </a:r>
          </a:p>
          <a:p>
            <a:r>
              <a:rPr lang="ru-RU" sz="3200" b="1">
                <a:solidFill>
                  <a:srgbClr val="0070C0"/>
                </a:solidFill>
                <a:latin typeface="Times New Roman" pitchFamily="18" charset="0"/>
              </a:rPr>
              <a:t>П. Кошка и   35 тысяч защитников города</a:t>
            </a:r>
          </a:p>
        </p:txBody>
      </p:sp>
    </p:spTree>
  </p:cSld>
  <p:clrMapOvr>
    <a:masterClrMapping/>
  </p:clrMapOvr>
  <p:transition spd="slow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accent3">
                <a:lumMod val="40000"/>
                <a:lumOff val="60000"/>
              </a:schemeClr>
            </a:gs>
            <a:gs pos="49000">
              <a:schemeClr val="accent3">
                <a:lumMod val="60000"/>
                <a:lumOff val="40000"/>
              </a:schemeClr>
            </a:gs>
            <a:gs pos="87000">
              <a:schemeClr val="accent3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Презентация </a:t>
            </a:r>
            <a:r>
              <a:rPr lang="ru-RU" sz="3600" dirty="0" err="1" smtClean="0"/>
              <a:t>выплонена</a:t>
            </a:r>
            <a:r>
              <a:rPr lang="ru-RU" sz="3600" dirty="0" smtClean="0"/>
              <a:t> ученицей 9 в класса школы №456 Захаровой Екатериной</a:t>
            </a:r>
            <a:endParaRPr lang="ru-RU" sz="3600" dirty="0"/>
          </a:p>
        </p:txBody>
      </p:sp>
      <p:sp>
        <p:nvSpPr>
          <p:cNvPr id="19459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857625" y="4286250"/>
            <a:ext cx="3914775" cy="2428875"/>
          </a:xfrm>
        </p:spPr>
        <p:txBody>
          <a:bodyPr/>
          <a:lstStyle/>
          <a:p>
            <a:pPr eaLnBrk="1" hangingPunct="1"/>
            <a:r>
              <a:rPr lang="ru-RU" smtClean="0"/>
              <a:t>Руководитель</a:t>
            </a:r>
          </a:p>
          <a:p>
            <a:pPr eaLnBrk="1" hangingPunct="1"/>
            <a:r>
              <a:rPr lang="ru-RU" smtClean="0"/>
              <a:t>Учитель истории </a:t>
            </a:r>
          </a:p>
          <a:p>
            <a:pPr eaLnBrk="1" hangingPunct="1"/>
            <a:r>
              <a:rPr lang="ru-RU" smtClean="0"/>
              <a:t>Питкянен Е.А.</a:t>
            </a:r>
          </a:p>
        </p:txBody>
      </p:sp>
    </p:spTree>
  </p:cSld>
  <p:clrMapOvr>
    <a:masterClrMapping/>
  </p:clrMapOvr>
  <p:transition spd="slow" advTm="14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/>
              <a:ext uri="{28A0092B-C50C-407E-A947-70E740481C1C}"/>
            </a:extLst>
          </a:blip>
          <a:srcRect l="5338" t="7011" r="3757" b="6747"/>
          <a:stretch/>
        </p:blipFill>
        <p:spPr>
          <a:xfrm>
            <a:off x="1" y="0"/>
            <a:ext cx="9144000" cy="6858000"/>
          </a:xfrm>
          <a:prstGeom prst="rect">
            <a:avLst/>
          </a:prstGeom>
          <a:ln w="0" cmpd="sng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142844" y="-103434"/>
            <a:ext cx="9281912" cy="6961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19100" dir="9780000" sx="1000" sy="1000" algn="tl" rotWithShape="0">
              <a:srgbClr val="000000">
                <a:alpha val="18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479925" y="2967038"/>
            <a:ext cx="19637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5146" y="37915"/>
            <a:ext cx="7728975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150" dirty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Восточный</a:t>
            </a:r>
            <a:r>
              <a:rPr lang="ru-RU" sz="66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ru-RU" sz="6600" b="1" spc="150" dirty="0">
                <a:ln w="1143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Вопрос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3045" y="1785927"/>
            <a:ext cx="9046221" cy="837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n w="1397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Расширить влияние на Балканах</a:t>
            </a:r>
          </a:p>
        </p:txBody>
      </p:sp>
      <p:sp>
        <p:nvSpPr>
          <p:cNvPr id="15" name="Овал 14"/>
          <p:cNvSpPr/>
          <p:nvPr/>
        </p:nvSpPr>
        <p:spPr>
          <a:xfrm>
            <a:off x="39688" y="2114550"/>
            <a:ext cx="144462" cy="185738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64109" y="2700441"/>
            <a:ext cx="10142713" cy="707886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397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Контроль над проливами Босфор и</a:t>
            </a:r>
          </a:p>
        </p:txBody>
      </p:sp>
      <p:sp>
        <p:nvSpPr>
          <p:cNvPr id="18" name="Овал 17"/>
          <p:cNvSpPr/>
          <p:nvPr/>
        </p:nvSpPr>
        <p:spPr>
          <a:xfrm>
            <a:off x="49213" y="3011488"/>
            <a:ext cx="144462" cy="187325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3195" y="3358008"/>
            <a:ext cx="312675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397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Дарданеллы</a:t>
            </a:r>
            <a:endParaRPr lang="ru-RU" sz="4800" dirty="0">
              <a:ln w="1397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688" y="4584700"/>
            <a:ext cx="165100" cy="187325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2125" y="4293094"/>
            <a:ext cx="792358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397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Окончательный разгром Турции</a:t>
            </a: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75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5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77543" y="332656"/>
            <a:ext cx="9299085" cy="215443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Синопское сражение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6134" y="1772816"/>
            <a:ext cx="6551729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587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18 ноября 1853г </a:t>
            </a: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accent2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3528" y="1556792"/>
            <a:ext cx="3543300" cy="4876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3" name="Прямоугольник 2"/>
          <p:cNvSpPr/>
          <p:nvPr/>
        </p:nvSpPr>
        <p:spPr>
          <a:xfrm>
            <a:off x="709385" y="-99392"/>
            <a:ext cx="7765267" cy="215443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П.С.Нахимов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1560877"/>
            <a:ext cx="5112568" cy="507831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Черноморский флот под командованием адмирала Нахимова атаковал в Синопской бухте турецкий флот(корабли противников были </a:t>
            </a: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потоплены.</a:t>
            </a:r>
          </a:p>
        </p:txBody>
      </p:sp>
    </p:spTree>
  </p:cSld>
  <p:clrMapOvr>
    <a:masterClrMapping/>
  </p:clrMapOvr>
  <p:transition spd="slow" advTm="1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4DEFF"/>
            </a:gs>
            <a:gs pos="13000">
              <a:srgbClr val="D4DEFF"/>
            </a:gs>
            <a:gs pos="84000">
              <a:srgbClr val="8488C4"/>
            </a:gs>
            <a:gs pos="100000">
              <a:srgbClr val="B5C5C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846" y="260648"/>
            <a:ext cx="8799204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50800"/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Сражение на реке Альме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773238"/>
            <a:ext cx="5484813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620445" y="1772797"/>
            <a:ext cx="3635896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35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Армия союзников высадилась в Крыму.</a:t>
            </a:r>
            <a:r>
              <a:rPr lang="en-US" sz="3600" b="1" spc="50" dirty="0">
                <a:ln w="135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 </a:t>
            </a:r>
            <a:r>
              <a:rPr lang="ru-RU" sz="3600" b="1" spc="50" dirty="0">
                <a:ln w="135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Русские войска потерпели поражение</a:t>
            </a: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.</a:t>
            </a:r>
          </a:p>
        </p:txBody>
      </p:sp>
    </p:spTree>
  </p:cSld>
  <p:clrMapOvr>
    <a:masterClrMapping/>
  </p:clrMapOvr>
  <p:transition spd="slow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479925" y="908050"/>
            <a:ext cx="184150" cy="12017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542" y="812611"/>
            <a:ext cx="896091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Осада Севастополя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2484" y="2348880"/>
            <a:ext cx="60590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13 сентября 1854</a:t>
            </a: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046" y="153214"/>
            <a:ext cx="8849795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Оборона Севастополя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313" y="2276475"/>
            <a:ext cx="2754312" cy="4197350"/>
          </a:xfrm>
          <a:prstGeom prst="rect">
            <a:avLst/>
          </a:prstGeom>
          <a:ln w="76200">
            <a:solidFill>
              <a:schemeClr val="accent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907704" y="1224284"/>
            <a:ext cx="561662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Э.И.Тотлебен</a:t>
            </a: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3561650" y="2276872"/>
            <a:ext cx="5608969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Обороняя Севастополь, Тотлебен проявил выдающийся инженерный талант при строительстве укреплений,</a:t>
            </a:r>
            <a:r>
              <a:rPr lang="en-US" sz="3200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</a:t>
            </a:r>
            <a:r>
              <a:rPr lang="ru-RU" sz="3200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не позволивших взять город атакой и заставивших противника перейти к осаде</a:t>
            </a:r>
            <a:r>
              <a:rPr lang="ru-RU" sz="2800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.</a:t>
            </a:r>
          </a:p>
        </p:txBody>
      </p:sp>
    </p:spTree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57593" y="1628800"/>
            <a:ext cx="3600400" cy="4932549"/>
          </a:xfrm>
          <a:prstGeom prst="rect">
            <a:avLst/>
          </a:prstGeom>
          <a:ln w="38100" cmpd="sng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3" name="Прямоугольник 2"/>
          <p:cNvSpPr/>
          <p:nvPr/>
        </p:nvSpPr>
        <p:spPr>
          <a:xfrm>
            <a:off x="1619672" y="-42072"/>
            <a:ext cx="6046785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В.А.Корнилов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4183327" y="1805437"/>
            <a:ext cx="51412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Оборону города,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крепости возглавил адмирал В.А.Корнилов.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Чтобы суда неприятеля не вошли в бухту приказано затопить часть Черноморского флота.</a:t>
            </a:r>
          </a:p>
        </p:txBody>
      </p:sp>
    </p:spTree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649</TotalTime>
  <Words>400</Words>
  <Application>Microsoft Office PowerPoint</Application>
  <PresentationFormat>Экран (4:3)</PresentationFormat>
  <Paragraphs>53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Times New Roman</vt:lpstr>
      <vt:lpstr>Wingdings 2</vt:lpstr>
      <vt:lpstr>Wingdings</vt:lpstr>
      <vt:lpstr>Wingdings 3</vt:lpstr>
      <vt:lpstr>Calibri</vt:lpstr>
      <vt:lpstr>Book Antiqua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Презентация выплонена ученицей 9 в класса школы №456 Захаровой Екатериной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игорь</cp:lastModifiedBy>
  <cp:revision>65</cp:revision>
  <dcterms:created xsi:type="dcterms:W3CDTF">2012-09-15T11:30:12Z</dcterms:created>
  <dcterms:modified xsi:type="dcterms:W3CDTF">2013-05-23T19:44:18Z</dcterms:modified>
</cp:coreProperties>
</file>