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105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4EEA0D8-0396-45C7-A395-F00B73F52906}" type="datetimeFigureOut">
              <a:rPr lang="ru-RU" smtClean="0"/>
              <a:t>06.11.2014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255D38-8126-4DA7-BE8E-0E6BD181DA32}" type="slidenum">
              <a:rPr lang="ru-RU" smtClean="0"/>
              <a:t>‹#›</a:t>
            </a:fld>
            <a:endParaRPr lang="ru-RU"/>
          </a:p>
        </p:txBody>
      </p:sp>
    </p:spTree>
    <p:extLst>
      <p:ext uri="{BB962C8B-B14F-4D97-AF65-F5344CB8AC3E}">
        <p14:creationId xmlns:p14="http://schemas.microsoft.com/office/powerpoint/2010/main" val="1868576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4EEA0D8-0396-45C7-A395-F00B73F52906}" type="datetimeFigureOut">
              <a:rPr lang="ru-RU" smtClean="0"/>
              <a:t>06.11.2014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255D38-8126-4DA7-BE8E-0E6BD181DA32}" type="slidenum">
              <a:rPr lang="ru-RU" smtClean="0"/>
              <a:t>‹#›</a:t>
            </a:fld>
            <a:endParaRPr lang="ru-RU"/>
          </a:p>
        </p:txBody>
      </p:sp>
    </p:spTree>
    <p:extLst>
      <p:ext uri="{BB962C8B-B14F-4D97-AF65-F5344CB8AC3E}">
        <p14:creationId xmlns:p14="http://schemas.microsoft.com/office/powerpoint/2010/main" val="1246760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4EEA0D8-0396-45C7-A395-F00B73F52906}" type="datetimeFigureOut">
              <a:rPr lang="ru-RU" smtClean="0"/>
              <a:t>06.11.2014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255D38-8126-4DA7-BE8E-0E6BD181DA32}" type="slidenum">
              <a:rPr lang="ru-RU" smtClean="0"/>
              <a:t>‹#›</a:t>
            </a:fld>
            <a:endParaRPr lang="ru-RU"/>
          </a:p>
        </p:txBody>
      </p:sp>
    </p:spTree>
    <p:extLst>
      <p:ext uri="{BB962C8B-B14F-4D97-AF65-F5344CB8AC3E}">
        <p14:creationId xmlns:p14="http://schemas.microsoft.com/office/powerpoint/2010/main" val="2818255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4EEA0D8-0396-45C7-A395-F00B73F52906}" type="datetimeFigureOut">
              <a:rPr lang="ru-RU" smtClean="0"/>
              <a:t>06.11.2014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255D38-8126-4DA7-BE8E-0E6BD181DA32}" type="slidenum">
              <a:rPr lang="ru-RU" smtClean="0"/>
              <a:t>‹#›</a:t>
            </a:fld>
            <a:endParaRPr lang="ru-RU"/>
          </a:p>
        </p:txBody>
      </p:sp>
    </p:spTree>
    <p:extLst>
      <p:ext uri="{BB962C8B-B14F-4D97-AF65-F5344CB8AC3E}">
        <p14:creationId xmlns:p14="http://schemas.microsoft.com/office/powerpoint/2010/main" val="4234262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4EEA0D8-0396-45C7-A395-F00B73F52906}" type="datetimeFigureOut">
              <a:rPr lang="ru-RU" smtClean="0"/>
              <a:t>06.11.2014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255D38-8126-4DA7-BE8E-0E6BD181DA32}" type="slidenum">
              <a:rPr lang="ru-RU" smtClean="0"/>
              <a:t>‹#›</a:t>
            </a:fld>
            <a:endParaRPr lang="ru-RU"/>
          </a:p>
        </p:txBody>
      </p:sp>
    </p:spTree>
    <p:extLst>
      <p:ext uri="{BB962C8B-B14F-4D97-AF65-F5344CB8AC3E}">
        <p14:creationId xmlns:p14="http://schemas.microsoft.com/office/powerpoint/2010/main" val="1023681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4EEA0D8-0396-45C7-A395-F00B73F52906}" type="datetimeFigureOut">
              <a:rPr lang="ru-RU" smtClean="0"/>
              <a:t>06.11.2014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1255D38-8126-4DA7-BE8E-0E6BD181DA32}" type="slidenum">
              <a:rPr lang="ru-RU" smtClean="0"/>
              <a:t>‹#›</a:t>
            </a:fld>
            <a:endParaRPr lang="ru-RU"/>
          </a:p>
        </p:txBody>
      </p:sp>
    </p:spTree>
    <p:extLst>
      <p:ext uri="{BB962C8B-B14F-4D97-AF65-F5344CB8AC3E}">
        <p14:creationId xmlns:p14="http://schemas.microsoft.com/office/powerpoint/2010/main" val="3161552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4EEA0D8-0396-45C7-A395-F00B73F52906}" type="datetimeFigureOut">
              <a:rPr lang="ru-RU" smtClean="0"/>
              <a:t>06.11.2014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1255D38-8126-4DA7-BE8E-0E6BD181DA32}" type="slidenum">
              <a:rPr lang="ru-RU" smtClean="0"/>
              <a:t>‹#›</a:t>
            </a:fld>
            <a:endParaRPr lang="ru-RU"/>
          </a:p>
        </p:txBody>
      </p:sp>
    </p:spTree>
    <p:extLst>
      <p:ext uri="{BB962C8B-B14F-4D97-AF65-F5344CB8AC3E}">
        <p14:creationId xmlns:p14="http://schemas.microsoft.com/office/powerpoint/2010/main" val="2256325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4EEA0D8-0396-45C7-A395-F00B73F52906}" type="datetimeFigureOut">
              <a:rPr lang="ru-RU" smtClean="0"/>
              <a:t>06.11.2014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1255D38-8126-4DA7-BE8E-0E6BD181DA32}" type="slidenum">
              <a:rPr lang="ru-RU" smtClean="0"/>
              <a:t>‹#›</a:t>
            </a:fld>
            <a:endParaRPr lang="ru-RU"/>
          </a:p>
        </p:txBody>
      </p:sp>
    </p:spTree>
    <p:extLst>
      <p:ext uri="{BB962C8B-B14F-4D97-AF65-F5344CB8AC3E}">
        <p14:creationId xmlns:p14="http://schemas.microsoft.com/office/powerpoint/2010/main" val="3910920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4EEA0D8-0396-45C7-A395-F00B73F52906}" type="datetimeFigureOut">
              <a:rPr lang="ru-RU" smtClean="0"/>
              <a:t>06.11.2014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1255D38-8126-4DA7-BE8E-0E6BD181DA32}" type="slidenum">
              <a:rPr lang="ru-RU" smtClean="0"/>
              <a:t>‹#›</a:t>
            </a:fld>
            <a:endParaRPr lang="ru-RU"/>
          </a:p>
        </p:txBody>
      </p:sp>
    </p:spTree>
    <p:extLst>
      <p:ext uri="{BB962C8B-B14F-4D97-AF65-F5344CB8AC3E}">
        <p14:creationId xmlns:p14="http://schemas.microsoft.com/office/powerpoint/2010/main" val="3404408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4EEA0D8-0396-45C7-A395-F00B73F52906}" type="datetimeFigureOut">
              <a:rPr lang="ru-RU" smtClean="0"/>
              <a:t>06.11.2014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1255D38-8126-4DA7-BE8E-0E6BD181DA32}" type="slidenum">
              <a:rPr lang="ru-RU" smtClean="0"/>
              <a:t>‹#›</a:t>
            </a:fld>
            <a:endParaRPr lang="ru-RU"/>
          </a:p>
        </p:txBody>
      </p:sp>
    </p:spTree>
    <p:extLst>
      <p:ext uri="{BB962C8B-B14F-4D97-AF65-F5344CB8AC3E}">
        <p14:creationId xmlns:p14="http://schemas.microsoft.com/office/powerpoint/2010/main" val="1082658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4EEA0D8-0396-45C7-A395-F00B73F52906}" type="datetimeFigureOut">
              <a:rPr lang="ru-RU" smtClean="0"/>
              <a:t>06.11.2014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1255D38-8126-4DA7-BE8E-0E6BD181DA32}" type="slidenum">
              <a:rPr lang="ru-RU" smtClean="0"/>
              <a:t>‹#›</a:t>
            </a:fld>
            <a:endParaRPr lang="ru-RU"/>
          </a:p>
        </p:txBody>
      </p:sp>
    </p:spTree>
    <p:extLst>
      <p:ext uri="{BB962C8B-B14F-4D97-AF65-F5344CB8AC3E}">
        <p14:creationId xmlns:p14="http://schemas.microsoft.com/office/powerpoint/2010/main" val="964208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EEA0D8-0396-45C7-A395-F00B73F52906}" type="datetimeFigureOut">
              <a:rPr lang="ru-RU" smtClean="0"/>
              <a:t>06.11.2014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255D38-8126-4DA7-BE8E-0E6BD181DA32}" type="slidenum">
              <a:rPr lang="ru-RU" smtClean="0"/>
              <a:t>‹#›</a:t>
            </a:fld>
            <a:endParaRPr lang="ru-RU"/>
          </a:p>
        </p:txBody>
      </p:sp>
    </p:spTree>
    <p:extLst>
      <p:ext uri="{BB962C8B-B14F-4D97-AF65-F5344CB8AC3E}">
        <p14:creationId xmlns:p14="http://schemas.microsoft.com/office/powerpoint/2010/main" val="1122882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467544" y="2130425"/>
            <a:ext cx="8064896" cy="3890863"/>
          </a:xfrm>
        </p:spPr>
        <p:txBody>
          <a:bodyPr>
            <a:normAutofit fontScale="90000"/>
          </a:bodyPr>
          <a:lstStyle/>
          <a:p>
            <a:pPr marL="450215" indent="-450215" hangingPunct="0"/>
            <a:r>
              <a:rPr lang="ru-RU" b="1" dirty="0" smtClean="0">
                <a:effectLst/>
                <a:latin typeface="Times New Roman"/>
              </a:rPr>
              <a:t>ЭКСПЕРИМЕНТИРУЕМ НА УРОКЕ ГЕОГРАФИИ</a:t>
            </a:r>
            <a:br>
              <a:rPr lang="ru-RU" b="1" dirty="0" smtClean="0">
                <a:effectLst/>
                <a:latin typeface="Times New Roman"/>
              </a:rPr>
            </a:br>
            <a:r>
              <a:rPr lang="ru-RU" b="1" dirty="0" smtClean="0">
                <a:effectLst/>
                <a:latin typeface="Times New Roman"/>
              </a:rPr>
              <a:t/>
            </a:r>
            <a:br>
              <a:rPr lang="ru-RU" b="1" dirty="0" smtClean="0">
                <a:effectLst/>
                <a:latin typeface="Times New Roman"/>
              </a:rPr>
            </a:br>
            <a:r>
              <a:rPr lang="ru-RU" b="1" dirty="0">
                <a:latin typeface="Times New Roman"/>
              </a:rPr>
              <a:t/>
            </a:r>
            <a:br>
              <a:rPr lang="ru-RU" b="1" dirty="0">
                <a:latin typeface="Times New Roman"/>
              </a:rPr>
            </a:br>
            <a:r>
              <a:rPr lang="ru-RU" sz="3600" b="1" i="1" dirty="0" smtClean="0">
                <a:effectLst/>
                <a:latin typeface="Times New Roman"/>
              </a:rPr>
              <a:t>Современный урок географии немыслим без наглядного обучения. </a:t>
            </a:r>
            <a:r>
              <a:rPr lang="ru-RU" sz="3600" b="1" dirty="0" smtClean="0">
                <a:effectLst/>
                <a:latin typeface="Times New Roman"/>
              </a:rPr>
              <a:t/>
            </a:r>
            <a:br>
              <a:rPr lang="ru-RU" sz="3600" b="1" dirty="0" smtClean="0">
                <a:effectLst/>
                <a:latin typeface="Times New Roman"/>
              </a:rPr>
            </a:br>
            <a:r>
              <a:rPr lang="ru-RU" sz="3600" b="1" dirty="0">
                <a:latin typeface="Times New Roman"/>
              </a:rPr>
              <a:t> </a:t>
            </a:r>
            <a:r>
              <a:rPr lang="ru-RU" sz="3600" b="1" dirty="0" smtClean="0">
                <a:latin typeface="Times New Roman"/>
              </a:rPr>
              <a:t>                                   </a:t>
            </a:r>
            <a:r>
              <a:rPr lang="ru-RU" sz="3600" b="1" dirty="0" err="1" smtClean="0">
                <a:effectLst/>
                <a:latin typeface="Times New Roman"/>
              </a:rPr>
              <a:t>Н.Н.Баранский</a:t>
            </a:r>
            <a:r>
              <a:rPr lang="ru-RU" sz="3600" b="1" dirty="0" smtClean="0">
                <a:effectLst/>
                <a:latin typeface="Times New Roman"/>
              </a:rPr>
              <a:t>.</a:t>
            </a:r>
            <a:r>
              <a:rPr lang="ru-RU" b="1" dirty="0" smtClean="0">
                <a:effectLst/>
                <a:latin typeface="Times New Roman"/>
              </a:rPr>
              <a:t> </a:t>
            </a:r>
            <a:r>
              <a:rPr lang="ru-RU" sz="6000" b="1" dirty="0" smtClean="0">
                <a:effectLst/>
                <a:latin typeface="Times New Roman"/>
              </a:rPr>
              <a:t/>
            </a:r>
            <a:br>
              <a:rPr lang="ru-RU" sz="6000" b="1" dirty="0" smtClean="0">
                <a:effectLst/>
                <a:latin typeface="Times New Roman"/>
              </a:rPr>
            </a:br>
            <a:endParaRPr lang="ru-RU" dirty="0"/>
          </a:p>
        </p:txBody>
      </p:sp>
    </p:spTree>
    <p:extLst>
      <p:ext uri="{BB962C8B-B14F-4D97-AF65-F5344CB8AC3E}">
        <p14:creationId xmlns:p14="http://schemas.microsoft.com/office/powerpoint/2010/main" val="1715796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dirty="0" smtClean="0"/>
              <a:t>СЛОЖЕННАЯ ГАЗЕТА</a:t>
            </a:r>
            <a:endParaRPr lang="ru-RU" dirty="0"/>
          </a:p>
        </p:txBody>
      </p:sp>
      <p:sp>
        <p:nvSpPr>
          <p:cNvPr id="4" name="Объект 3"/>
          <p:cNvSpPr>
            <a:spLocks noGrp="1"/>
          </p:cNvSpPr>
          <p:nvPr>
            <p:ph sz="half" idx="2"/>
          </p:nvPr>
        </p:nvSpPr>
        <p:spPr>
          <a:xfrm>
            <a:off x="3059832" y="980728"/>
            <a:ext cx="5770984" cy="5472608"/>
          </a:xfrm>
        </p:spPr>
        <p:txBody>
          <a:bodyPr>
            <a:normAutofit fontScale="70000" lnSpcReduction="20000"/>
          </a:bodyPr>
          <a:lstStyle/>
          <a:p>
            <a:pPr marL="0" indent="0">
              <a:buNone/>
            </a:pPr>
            <a:r>
              <a:rPr lang="ru-RU" b="1" u="sng" dirty="0" smtClean="0">
                <a:latin typeface="Bookman Old Style" panose="02050604050505020204" pitchFamily="18" charset="0"/>
              </a:rPr>
              <a:t>Цель эксперимента</a:t>
            </a:r>
            <a:r>
              <a:rPr lang="ru-RU" dirty="0" smtClean="0">
                <a:latin typeface="Bookman Old Style" panose="02050604050505020204" pitchFamily="18" charset="0"/>
              </a:rPr>
              <a:t>: показать действие сил,</a:t>
            </a:r>
          </a:p>
          <a:p>
            <a:pPr marL="0" indent="0">
              <a:buNone/>
            </a:pPr>
            <a:r>
              <a:rPr lang="ru-RU" dirty="0" smtClean="0">
                <a:latin typeface="Bookman Old Style" panose="02050604050505020204" pitchFamily="18" charset="0"/>
              </a:rPr>
              <a:t>деформирующих земную кору.</a:t>
            </a:r>
          </a:p>
          <a:p>
            <a:pPr marL="0" indent="0">
              <a:buNone/>
            </a:pPr>
            <a:r>
              <a:rPr lang="ru-RU" b="1" u="sng" dirty="0" smtClean="0">
                <a:latin typeface="Bookman Old Style" panose="02050604050505020204" pitchFamily="18" charset="0"/>
              </a:rPr>
              <a:t>Материалы:</a:t>
            </a:r>
            <a:r>
              <a:rPr lang="ru-RU" dirty="0" smtClean="0">
                <a:latin typeface="Bookman Old Style" panose="02050604050505020204" pitchFamily="18" charset="0"/>
              </a:rPr>
              <a:t> газетный лист.</a:t>
            </a:r>
          </a:p>
          <a:p>
            <a:pPr marL="0" indent="0">
              <a:buNone/>
            </a:pPr>
            <a:r>
              <a:rPr lang="ru-RU" b="1" u="sng" dirty="0" smtClean="0">
                <a:latin typeface="Bookman Old Style" panose="02050604050505020204" pitchFamily="18" charset="0"/>
              </a:rPr>
              <a:t>Процесс:</a:t>
            </a:r>
            <a:r>
              <a:rPr lang="ru-RU" dirty="0" smtClean="0">
                <a:latin typeface="Bookman Old Style" panose="02050604050505020204" pitchFamily="18" charset="0"/>
              </a:rPr>
              <a:t> - сложите лист пополам;</a:t>
            </a:r>
          </a:p>
          <a:p>
            <a:pPr marL="0" indent="0">
              <a:buNone/>
            </a:pPr>
            <a:r>
              <a:rPr lang="ru-RU" dirty="0" smtClean="0">
                <a:latin typeface="Bookman Old Style" panose="02050604050505020204" pitchFamily="18" charset="0"/>
              </a:rPr>
              <a:t>-складывайте лист столько раз, сколько сможете.</a:t>
            </a:r>
          </a:p>
          <a:p>
            <a:pPr marL="0" indent="0">
              <a:buNone/>
            </a:pPr>
            <a:r>
              <a:rPr lang="ru-RU" b="1" u="sng" dirty="0" smtClean="0">
                <a:latin typeface="Bookman Old Style" panose="02050604050505020204" pitchFamily="18" charset="0"/>
              </a:rPr>
              <a:t>Итоги:</a:t>
            </a:r>
            <a:r>
              <a:rPr lang="ru-RU" dirty="0" smtClean="0">
                <a:latin typeface="Bookman Old Style" panose="02050604050505020204" pitchFamily="18" charset="0"/>
              </a:rPr>
              <a:t> Сгибать лист пополам с каждым разом становится</a:t>
            </a:r>
            <a:r>
              <a:rPr lang="ru-RU" dirty="0">
                <a:latin typeface="Bookman Old Style" panose="02050604050505020204" pitchFamily="18" charset="0"/>
              </a:rPr>
              <a:t> </a:t>
            </a:r>
            <a:r>
              <a:rPr lang="ru-RU" dirty="0" smtClean="0">
                <a:latin typeface="Bookman Old Style" panose="02050604050505020204" pitchFamily="18" charset="0"/>
              </a:rPr>
              <a:t>все труднее. Вряд ли вы сможете сложить лист больше 6-7 раз.</a:t>
            </a:r>
          </a:p>
          <a:p>
            <a:pPr marL="0" indent="0">
              <a:buNone/>
            </a:pPr>
            <a:r>
              <a:rPr lang="ru-RU" b="1" u="sng" dirty="0" smtClean="0">
                <a:latin typeface="Bookman Old Style" panose="02050604050505020204" pitchFamily="18" charset="0"/>
              </a:rPr>
              <a:t>Почему?</a:t>
            </a:r>
            <a:r>
              <a:rPr lang="ru-RU" dirty="0" smtClean="0">
                <a:latin typeface="Bookman Old Style" panose="02050604050505020204" pitchFamily="18" charset="0"/>
              </a:rPr>
              <a:t> Складывая лист пополам, мы делаем его вдвое толще. Сложив лист бумаги семь раз, мы получаем 128 слоев бумаги. Земная кора ведет себя подобным же образом. Чтобы смять тонкий верхний слой нужно воздействие небольшой силы, тогда как для </a:t>
            </a:r>
            <a:r>
              <a:rPr lang="ru-RU" dirty="0" err="1" smtClean="0">
                <a:latin typeface="Bookman Old Style" panose="02050604050505020204" pitchFamily="18" charset="0"/>
              </a:rPr>
              <a:t>сминания</a:t>
            </a:r>
            <a:r>
              <a:rPr lang="ru-RU" dirty="0" smtClean="0">
                <a:latin typeface="Bookman Old Style" panose="02050604050505020204" pitchFamily="18" charset="0"/>
              </a:rPr>
              <a:t> мощных плотных нижних слоев требуются огромные силы.</a:t>
            </a:r>
          </a:p>
          <a:p>
            <a:endParaRPr lang="ru-RU" dirty="0"/>
          </a:p>
        </p:txBody>
      </p:sp>
      <p:pic>
        <p:nvPicPr>
          <p:cNvPr id="614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323528" y="3261048"/>
            <a:ext cx="2736303"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6347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ru-RU" b="1" i="1" u="sng" dirty="0" smtClean="0">
                <a:effectLst/>
              </a:rPr>
              <a:t>ВДОЛЬ ПО СЛОЮ</a:t>
            </a:r>
            <a:endParaRPr lang="ru-RU" dirty="0"/>
          </a:p>
        </p:txBody>
      </p:sp>
      <p:sp>
        <p:nvSpPr>
          <p:cNvPr id="4" name="Объект 3"/>
          <p:cNvSpPr>
            <a:spLocks noGrp="1"/>
          </p:cNvSpPr>
          <p:nvPr>
            <p:ph sz="half" idx="2"/>
          </p:nvPr>
        </p:nvSpPr>
        <p:spPr>
          <a:xfrm>
            <a:off x="2843808" y="908720"/>
            <a:ext cx="5842992" cy="5217443"/>
          </a:xfrm>
        </p:spPr>
        <p:txBody>
          <a:bodyPr>
            <a:normAutofit fontScale="62500" lnSpcReduction="20000"/>
          </a:bodyPr>
          <a:lstStyle/>
          <a:p>
            <a:pPr marL="0" indent="0" algn="just">
              <a:spcAft>
                <a:spcPts val="0"/>
              </a:spcAft>
              <a:buNone/>
            </a:pPr>
            <a:r>
              <a:rPr lang="ru-RU" dirty="0" smtClean="0">
                <a:effectLst/>
              </a:rPr>
              <a:t> </a:t>
            </a:r>
            <a:r>
              <a:rPr lang="ru-RU" b="1" u="sng" dirty="0" smtClean="0">
                <a:effectLst/>
                <a:latin typeface="Times New Roman"/>
                <a:ea typeface="Times New Roman"/>
              </a:rPr>
              <a:t>Цель эксперимента: </a:t>
            </a:r>
            <a:r>
              <a:rPr lang="ru-RU" dirty="0" smtClean="0">
                <a:effectLst/>
                <a:latin typeface="Times New Roman"/>
                <a:ea typeface="Times New Roman"/>
              </a:rPr>
              <a:t> показать, что некоторые вещества имеют слоистую структуру.</a:t>
            </a:r>
          </a:p>
          <a:p>
            <a:pPr marL="0" indent="0" algn="just">
              <a:spcAft>
                <a:spcPts val="0"/>
              </a:spcAft>
              <a:buNone/>
            </a:pPr>
            <a:r>
              <a:rPr lang="ru-RU" b="1" u="sng" dirty="0" smtClean="0">
                <a:effectLst/>
                <a:latin typeface="Times New Roman"/>
                <a:ea typeface="Times New Roman"/>
              </a:rPr>
              <a:t>Материалы: </a:t>
            </a:r>
            <a:r>
              <a:rPr lang="ru-RU" dirty="0" smtClean="0">
                <a:effectLst/>
                <a:latin typeface="Times New Roman"/>
                <a:ea typeface="Times New Roman"/>
              </a:rPr>
              <a:t>бумажные полотенца.</a:t>
            </a:r>
          </a:p>
          <a:p>
            <a:pPr marL="0" indent="0" algn="just">
              <a:spcAft>
                <a:spcPts val="0"/>
              </a:spcAft>
              <a:buNone/>
            </a:pPr>
            <a:r>
              <a:rPr lang="ru-RU" b="1" u="sng" dirty="0" smtClean="0">
                <a:effectLst/>
                <a:latin typeface="Times New Roman"/>
                <a:ea typeface="Times New Roman"/>
              </a:rPr>
              <a:t>Процесс:</a:t>
            </a:r>
            <a:r>
              <a:rPr lang="ru-RU" dirty="0" smtClean="0">
                <a:effectLst/>
                <a:latin typeface="Times New Roman"/>
                <a:ea typeface="Times New Roman"/>
              </a:rPr>
              <a:t> - попробуйте разорвать бумажное полотенце сверху вниз;</a:t>
            </a:r>
          </a:p>
          <a:p>
            <a:pPr lvl="0" algn="just">
              <a:buFont typeface="+mj-lt"/>
              <a:buAutoNum type="arabicPeriod"/>
              <a:tabLst>
                <a:tab pos="678815" algn="l"/>
              </a:tabLst>
            </a:pPr>
            <a:r>
              <a:rPr lang="ru-RU" dirty="0" smtClean="0">
                <a:effectLst/>
                <a:latin typeface="Times New Roman"/>
                <a:ea typeface="Times New Roman"/>
              </a:rPr>
              <a:t>переверните другое полотенце и попробуйте разорвать его с боковой стороны.</a:t>
            </a:r>
          </a:p>
          <a:p>
            <a:pPr marL="0" indent="0" algn="just">
              <a:spcAft>
                <a:spcPts val="0"/>
              </a:spcAft>
              <a:buNone/>
            </a:pPr>
            <a:r>
              <a:rPr lang="ru-RU" b="1" u="sng" dirty="0" smtClean="0">
                <a:effectLst/>
                <a:latin typeface="Times New Roman"/>
                <a:ea typeface="Times New Roman"/>
              </a:rPr>
              <a:t>Итоги:</a:t>
            </a:r>
            <a:r>
              <a:rPr lang="ru-RU" dirty="0" smtClean="0">
                <a:effectLst/>
                <a:latin typeface="Times New Roman"/>
                <a:ea typeface="Times New Roman"/>
              </a:rPr>
              <a:t> в первом случае бумага рвется легко, а во втором – нет.</a:t>
            </a:r>
          </a:p>
          <a:p>
            <a:pPr marL="0" indent="0" algn="just">
              <a:spcAft>
                <a:spcPts val="0"/>
              </a:spcAft>
              <a:buNone/>
            </a:pPr>
            <a:r>
              <a:rPr lang="ru-RU" b="1" u="sng" dirty="0" smtClean="0">
                <a:effectLst/>
                <a:latin typeface="Times New Roman"/>
                <a:ea typeface="Times New Roman"/>
              </a:rPr>
              <a:t>Почему? </a:t>
            </a:r>
            <a:r>
              <a:rPr lang="ru-RU" dirty="0" smtClean="0">
                <a:effectLst/>
                <a:latin typeface="Times New Roman"/>
                <a:ea typeface="Times New Roman"/>
              </a:rPr>
              <a:t>Бумажные полотенца изготовляют на проволочной решетке, из-за чего бумажные волокна приобретают  продольную направленность. Когда мы рвем бумагу,  первым делом рвутся наименее прочные участки. Продольные следы от проволочной решетки на бумаге тоньше, чем соседние участки, и поэтому бумага рвется вдоль по этим следам. Но когда мы рвем бумагу в поперечном направлении, линия разрыва получается неровной. Таким же образом ведут себя и минералы, например, алмаз. Минералы легко раскалываются вдоль линии, по которой выстроены молекулы, но разламываются на бесформенные куски, если пытаться расколоть их поперек.</a:t>
            </a:r>
          </a:p>
          <a:p>
            <a:endParaRPr lang="ru-RU" dirty="0"/>
          </a:p>
        </p:txBody>
      </p:sp>
      <p:pic>
        <p:nvPicPr>
          <p:cNvPr id="717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51520" y="2852936"/>
            <a:ext cx="2592288" cy="3494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59808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ru-RU" b="1" i="1" u="sng" dirty="0" smtClean="0">
                <a:effectLst/>
              </a:rPr>
              <a:t>ПРЕЦЕССИЯ</a:t>
            </a:r>
            <a:endParaRPr lang="ru-RU" dirty="0"/>
          </a:p>
        </p:txBody>
      </p:sp>
      <p:sp>
        <p:nvSpPr>
          <p:cNvPr id="4" name="Объект 3"/>
          <p:cNvSpPr>
            <a:spLocks noGrp="1"/>
          </p:cNvSpPr>
          <p:nvPr>
            <p:ph sz="half" idx="2"/>
          </p:nvPr>
        </p:nvSpPr>
        <p:spPr>
          <a:xfrm>
            <a:off x="2267744" y="764704"/>
            <a:ext cx="6419056" cy="5361459"/>
          </a:xfrm>
        </p:spPr>
        <p:txBody>
          <a:bodyPr>
            <a:normAutofit fontScale="55000" lnSpcReduction="20000"/>
          </a:bodyPr>
          <a:lstStyle/>
          <a:p>
            <a:pPr lvl="0" algn="just">
              <a:buFont typeface="+mj-lt"/>
              <a:buAutoNum type="arabicPeriod"/>
              <a:tabLst>
                <a:tab pos="228600" algn="l"/>
              </a:tabLst>
            </a:pPr>
            <a:endParaRPr lang="ru-RU" dirty="0" smtClean="0">
              <a:effectLst/>
              <a:latin typeface="Times New Roman"/>
              <a:ea typeface="Times New Roman"/>
            </a:endParaRPr>
          </a:p>
          <a:p>
            <a:pPr marL="0" indent="0" algn="just">
              <a:spcAft>
                <a:spcPts val="0"/>
              </a:spcAft>
              <a:buNone/>
            </a:pPr>
            <a:r>
              <a:rPr lang="ru-RU" b="1" u="sng" dirty="0" smtClean="0">
                <a:effectLst/>
                <a:latin typeface="Times New Roman"/>
                <a:ea typeface="Times New Roman"/>
              </a:rPr>
              <a:t>Цель эксперимента:</a:t>
            </a:r>
            <a:r>
              <a:rPr lang="ru-RU" dirty="0" smtClean="0">
                <a:effectLst/>
                <a:latin typeface="Times New Roman"/>
                <a:ea typeface="Times New Roman"/>
              </a:rPr>
              <a:t> продемонстрировать движение земной оси.</a:t>
            </a:r>
          </a:p>
          <a:p>
            <a:pPr marL="0" indent="0" algn="just">
              <a:spcAft>
                <a:spcPts val="0"/>
              </a:spcAft>
              <a:buNone/>
            </a:pPr>
            <a:r>
              <a:rPr lang="ru-RU" b="1" u="sng" dirty="0" smtClean="0">
                <a:effectLst/>
                <a:latin typeface="Times New Roman"/>
                <a:ea typeface="Times New Roman"/>
              </a:rPr>
              <a:t>Материалы: </a:t>
            </a:r>
            <a:r>
              <a:rPr lang="ru-RU" dirty="0" smtClean="0">
                <a:effectLst/>
                <a:latin typeface="Times New Roman"/>
                <a:ea typeface="Times New Roman"/>
              </a:rPr>
              <a:t>пластилин, зубочистка.</a:t>
            </a:r>
          </a:p>
          <a:p>
            <a:pPr marL="0" indent="0" algn="just">
              <a:spcAft>
                <a:spcPts val="0"/>
              </a:spcAft>
              <a:buNone/>
            </a:pPr>
            <a:r>
              <a:rPr lang="ru-RU" b="1" u="sng" dirty="0" smtClean="0">
                <a:effectLst/>
                <a:latin typeface="Times New Roman"/>
                <a:ea typeface="Times New Roman"/>
              </a:rPr>
              <a:t>Процесс:</a:t>
            </a:r>
            <a:r>
              <a:rPr lang="ru-RU" dirty="0" smtClean="0">
                <a:effectLst/>
                <a:latin typeface="Times New Roman"/>
                <a:ea typeface="Times New Roman"/>
              </a:rPr>
              <a:t> - скатайте из пластилина шарик диаметром около полутора сантиметров;</a:t>
            </a:r>
          </a:p>
          <a:p>
            <a:pPr marL="0" indent="0" algn="just">
              <a:spcAft>
                <a:spcPts val="0"/>
              </a:spcAft>
              <a:buNone/>
            </a:pPr>
            <a:r>
              <a:rPr lang="ru-RU" dirty="0" smtClean="0">
                <a:effectLst/>
                <a:latin typeface="Times New Roman"/>
                <a:ea typeface="Times New Roman"/>
              </a:rPr>
              <a:t>- просуньте в шарик зубочистку, чтобы заостренный	конец немного выступал с другой стороны;</a:t>
            </a:r>
          </a:p>
          <a:p>
            <a:pPr lvl="0" algn="just">
              <a:buFont typeface="+mj-lt"/>
              <a:buAutoNum type="arabicPeriod"/>
              <a:tabLst>
                <a:tab pos="678815" algn="l"/>
              </a:tabLst>
            </a:pPr>
            <a:r>
              <a:rPr lang="ru-RU" dirty="0" smtClean="0">
                <a:effectLst/>
                <a:latin typeface="Times New Roman"/>
                <a:ea typeface="Times New Roman"/>
              </a:rPr>
              <a:t>удерживая палочку пальцами за длинный конец, поставьте другим концом на стол и раскрутите;</a:t>
            </a:r>
          </a:p>
          <a:p>
            <a:pPr lvl="0" algn="just">
              <a:buFont typeface="+mj-lt"/>
              <a:buAutoNum type="arabicPeriod"/>
              <a:tabLst>
                <a:tab pos="678815" algn="l"/>
              </a:tabLst>
            </a:pPr>
            <a:r>
              <a:rPr lang="ru-RU" dirty="0" smtClean="0">
                <a:effectLst/>
                <a:latin typeface="Times New Roman"/>
                <a:ea typeface="Times New Roman"/>
              </a:rPr>
              <a:t>наблюдайте за вращением вашего "волчка".</a:t>
            </a:r>
          </a:p>
          <a:p>
            <a:pPr marL="0" lvl="0" indent="0" algn="just">
              <a:buNone/>
              <a:tabLst>
                <a:tab pos="678815" algn="l"/>
              </a:tabLst>
            </a:pPr>
            <a:r>
              <a:rPr lang="ru-RU" dirty="0" smtClean="0">
                <a:effectLst/>
                <a:latin typeface="Times New Roman"/>
                <a:ea typeface="Times New Roman"/>
              </a:rPr>
              <a:t>ПРИМЕЧАНИЕ: если палочка проходит не через центр шарика или если он не круглый, волчок будет плохо крутиться.</a:t>
            </a:r>
          </a:p>
          <a:p>
            <a:pPr marL="0" indent="0" algn="just">
              <a:spcAft>
                <a:spcPts val="0"/>
              </a:spcAft>
              <a:buNone/>
            </a:pPr>
            <a:r>
              <a:rPr lang="ru-RU" b="1" u="sng" dirty="0" smtClean="0">
                <a:effectLst/>
                <a:latin typeface="Times New Roman"/>
                <a:ea typeface="Times New Roman"/>
              </a:rPr>
              <a:t>Итоги:</a:t>
            </a:r>
            <a:r>
              <a:rPr lang="ru-RU" dirty="0" smtClean="0">
                <a:effectLst/>
                <a:latin typeface="Times New Roman"/>
                <a:ea typeface="Times New Roman"/>
              </a:rPr>
              <a:t> при вращении пластилинового шарика конец палочки описывает круговые движения.</a:t>
            </a:r>
          </a:p>
          <a:p>
            <a:pPr marL="0" indent="0" algn="just">
              <a:spcAft>
                <a:spcPts val="0"/>
              </a:spcAft>
              <a:buNone/>
            </a:pPr>
            <a:r>
              <a:rPr lang="ru-RU" b="1" u="sng" dirty="0" smtClean="0">
                <a:effectLst/>
                <a:latin typeface="Times New Roman"/>
                <a:ea typeface="Times New Roman"/>
              </a:rPr>
              <a:t>Почему?</a:t>
            </a:r>
            <a:r>
              <a:rPr lang="ru-RU" dirty="0" smtClean="0">
                <a:effectLst/>
                <a:latin typeface="Times New Roman"/>
                <a:ea typeface="Times New Roman"/>
              </a:rPr>
              <a:t> Как только ось вращения шарика отклонилась от вертикального положения (из-за неправильности формы или по другим причинам), она сама начинает описывать круги под действием веса шарика. Так же как и наш пластилиновый шарик., Земля тоже не идеальный шар, она сплюснута у полюсов, а ее ось при движении Земли вокруг Солнца всегда остается наклоненной. Поэтому ось Земли тоже описывает круги. Такое движение оси называется </a:t>
            </a:r>
            <a:r>
              <a:rPr lang="ru-RU" i="1" dirty="0" smtClean="0">
                <a:effectLst/>
                <a:latin typeface="Times New Roman"/>
                <a:ea typeface="Times New Roman"/>
              </a:rPr>
              <a:t>прецессией.</a:t>
            </a:r>
            <a:r>
              <a:rPr lang="ru-RU" dirty="0" smtClean="0">
                <a:effectLst/>
                <a:latin typeface="Times New Roman"/>
                <a:ea typeface="Times New Roman"/>
              </a:rPr>
              <a:t> Но если палочка успевает совершить несколько круговых движений, пока крутится наш шарик, то земная ось совершает один оборот по кругу за 26 тысяч лет.</a:t>
            </a:r>
          </a:p>
          <a:p>
            <a:pPr algn="just">
              <a:spcAft>
                <a:spcPts val="0"/>
              </a:spcAft>
            </a:pPr>
            <a:r>
              <a:rPr lang="ru-RU" dirty="0" smtClean="0">
                <a:effectLst/>
                <a:latin typeface="Times New Roman"/>
                <a:ea typeface="Times New Roman"/>
              </a:rPr>
              <a:t> </a:t>
            </a:r>
          </a:p>
          <a:p>
            <a:endParaRPr lang="ru-RU" dirty="0"/>
          </a:p>
        </p:txBody>
      </p:sp>
      <p:pic>
        <p:nvPicPr>
          <p:cNvPr id="8195" name="Picture 3"/>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323528" y="1484784"/>
            <a:ext cx="1800200" cy="3311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8565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fontScale="90000"/>
          </a:bodyPr>
          <a:lstStyle/>
          <a:p>
            <a:r>
              <a:rPr lang="ru-RU" b="1" i="1" u="sng" dirty="0" smtClean="0">
                <a:effectLst/>
                <a:latin typeface="Times New Roman"/>
                <a:ea typeface="Times New Roman"/>
              </a:rPr>
              <a:t>ГОЛУБОЕ НЕБО.</a:t>
            </a:r>
            <a:r>
              <a:rPr lang="ru-RU" dirty="0" smtClean="0">
                <a:effectLst/>
                <a:latin typeface="Times New Roman"/>
                <a:ea typeface="Times New Roman"/>
              </a:rPr>
              <a:t/>
            </a:r>
            <a:br>
              <a:rPr lang="ru-RU" dirty="0" smtClean="0">
                <a:effectLst/>
                <a:latin typeface="Times New Roman"/>
                <a:ea typeface="Times New Roman"/>
              </a:rPr>
            </a:br>
            <a:endParaRPr lang="ru-RU" dirty="0"/>
          </a:p>
        </p:txBody>
      </p:sp>
      <p:sp>
        <p:nvSpPr>
          <p:cNvPr id="4" name="Объект 3"/>
          <p:cNvSpPr>
            <a:spLocks noGrp="1"/>
          </p:cNvSpPr>
          <p:nvPr>
            <p:ph sz="half" idx="2"/>
          </p:nvPr>
        </p:nvSpPr>
        <p:spPr>
          <a:xfrm>
            <a:off x="2771800" y="692696"/>
            <a:ext cx="5915000" cy="5433467"/>
          </a:xfrm>
        </p:spPr>
        <p:txBody>
          <a:bodyPr>
            <a:normAutofit fontScale="55000" lnSpcReduction="20000"/>
          </a:bodyPr>
          <a:lstStyle/>
          <a:p>
            <a:pPr marL="0" indent="0" algn="just">
              <a:spcAft>
                <a:spcPts val="0"/>
              </a:spcAft>
              <a:buNone/>
            </a:pPr>
            <a:r>
              <a:rPr lang="ru-RU" b="1" u="sng" dirty="0" smtClean="0">
                <a:effectLst/>
                <a:latin typeface="Times New Roman"/>
                <a:ea typeface="Times New Roman"/>
              </a:rPr>
              <a:t>Цель эксперимента:</a:t>
            </a:r>
            <a:r>
              <a:rPr lang="ru-RU" dirty="0" smtClean="0">
                <a:effectLst/>
                <a:latin typeface="Times New Roman"/>
                <a:ea typeface="Times New Roman"/>
              </a:rPr>
              <a:t> установить, почему Землю называют голубой планетой.</a:t>
            </a:r>
          </a:p>
          <a:p>
            <a:pPr marL="0" indent="0" algn="just">
              <a:spcAft>
                <a:spcPts val="0"/>
              </a:spcAft>
              <a:buNone/>
            </a:pPr>
            <a:r>
              <a:rPr lang="ru-RU" b="1" u="sng" dirty="0" smtClean="0">
                <a:effectLst/>
                <a:latin typeface="Times New Roman"/>
                <a:ea typeface="Times New Roman"/>
              </a:rPr>
              <a:t>Материалы:</a:t>
            </a:r>
            <a:r>
              <a:rPr lang="ru-RU" dirty="0" smtClean="0">
                <a:effectLst/>
                <a:latin typeface="Times New Roman"/>
                <a:ea typeface="Times New Roman"/>
              </a:rPr>
              <a:t> стакан, молоко, ложка, пипетка, фонарик.</a:t>
            </a:r>
          </a:p>
          <a:p>
            <a:pPr marL="0" indent="0" algn="just">
              <a:spcAft>
                <a:spcPts val="0"/>
              </a:spcAft>
              <a:buNone/>
            </a:pPr>
            <a:r>
              <a:rPr lang="ru-RU" b="1" u="sng" dirty="0" smtClean="0">
                <a:effectLst/>
                <a:latin typeface="Times New Roman"/>
                <a:ea typeface="Times New Roman"/>
              </a:rPr>
              <a:t>Процесс: </a:t>
            </a:r>
            <a:r>
              <a:rPr lang="ru-RU" dirty="0" smtClean="0">
                <a:effectLst/>
                <a:latin typeface="Times New Roman"/>
                <a:ea typeface="Times New Roman"/>
              </a:rPr>
              <a:t> - наполните стакан водой;</a:t>
            </a:r>
          </a:p>
          <a:p>
            <a:pPr lvl="0" algn="just">
              <a:buFont typeface="+mj-lt"/>
              <a:buAutoNum type="arabicPeriod"/>
              <a:tabLst>
                <a:tab pos="678815" algn="l"/>
              </a:tabLst>
            </a:pPr>
            <a:r>
              <a:rPr lang="ru-RU" dirty="0" smtClean="0">
                <a:effectLst/>
                <a:latin typeface="Times New Roman"/>
                <a:ea typeface="Times New Roman"/>
              </a:rPr>
              <a:t>затемните комнату и установите фонарик так, чтобы луч света от него проходил сквозь центральную часть стакана с водой;</a:t>
            </a:r>
          </a:p>
          <a:p>
            <a:pPr lvl="0" algn="just">
              <a:buFont typeface="+mj-lt"/>
              <a:buAutoNum type="arabicPeriod"/>
              <a:tabLst>
                <a:tab pos="678815" algn="l"/>
              </a:tabLst>
            </a:pPr>
            <a:r>
              <a:rPr lang="ru-RU" dirty="0" smtClean="0">
                <a:effectLst/>
                <a:latin typeface="Times New Roman"/>
                <a:ea typeface="Times New Roman"/>
              </a:rPr>
              <a:t>добавьте в воду каплю молока и размешайте;</a:t>
            </a:r>
          </a:p>
          <a:p>
            <a:pPr lvl="0" algn="just">
              <a:buFont typeface="+mj-lt"/>
              <a:buAutoNum type="arabicPeriod"/>
              <a:tabLst>
                <a:tab pos="678815" algn="l"/>
              </a:tabLst>
            </a:pPr>
            <a:r>
              <a:rPr lang="ru-RU" dirty="0" smtClean="0">
                <a:effectLst/>
                <a:latin typeface="Times New Roman"/>
                <a:ea typeface="Times New Roman"/>
              </a:rPr>
              <a:t>верните фонарик в прежнее положение.</a:t>
            </a:r>
          </a:p>
          <a:p>
            <a:pPr marL="0" indent="0" algn="just">
              <a:spcAft>
                <a:spcPts val="0"/>
              </a:spcAft>
              <a:buNone/>
            </a:pPr>
            <a:r>
              <a:rPr lang="ru-RU" b="1" u="sng" dirty="0" smtClean="0">
                <a:effectLst/>
                <a:latin typeface="Times New Roman"/>
                <a:ea typeface="Times New Roman"/>
              </a:rPr>
              <a:t>Итоги:</a:t>
            </a:r>
            <a:r>
              <a:rPr lang="ru-RU" dirty="0" smtClean="0">
                <a:effectLst/>
                <a:latin typeface="Times New Roman"/>
                <a:ea typeface="Times New Roman"/>
              </a:rPr>
              <a:t> луч света проходит только через чистую воду, а вода, разбавленная молоком, имеет голубовато-серый оттенок.</a:t>
            </a:r>
          </a:p>
          <a:p>
            <a:pPr marL="0" indent="0" algn="just">
              <a:spcAft>
                <a:spcPts val="0"/>
              </a:spcAft>
              <a:buNone/>
            </a:pPr>
            <a:r>
              <a:rPr lang="ru-RU" b="1" u="sng" dirty="0" smtClean="0">
                <a:effectLst/>
                <a:latin typeface="Times New Roman"/>
                <a:ea typeface="Times New Roman"/>
              </a:rPr>
              <a:t>Почему?</a:t>
            </a:r>
            <a:r>
              <a:rPr lang="ru-RU" dirty="0" smtClean="0">
                <a:effectLst/>
                <a:latin typeface="Times New Roman"/>
                <a:ea typeface="Times New Roman"/>
              </a:rPr>
              <a:t> Волны, составляющие белый свет, имеют различную длину в зависимости от цвета. Частицы молока выделяют и рассеивают короткие голубые волны, из-за чего вода кажется голубоватой. Находящиеся в земной атмосфере молекулы азота и кислорода, как и  частицы молока, достаточно малы, чтобы также выделять из солнечного света голубые волны и рассеивать их по всей атмосфере. От этого с Земли небо кажется голубым, а Земля кажется голубой из космоса. Цвет воды в стакане бледный и не чисто голубой, потому что крупные частицы молока отражают и рассеивают не только голубой цвет. То же случается и с атмосферой, когда там скапливаются большие количества пыли или водяного пара. Чем чище и суше воздух, тем </a:t>
            </a:r>
            <a:r>
              <a:rPr lang="ru-RU" dirty="0" err="1" smtClean="0">
                <a:effectLst/>
                <a:latin typeface="Times New Roman"/>
                <a:ea typeface="Times New Roman"/>
              </a:rPr>
              <a:t>голубее</a:t>
            </a:r>
            <a:r>
              <a:rPr lang="ru-RU" dirty="0" smtClean="0">
                <a:effectLst/>
                <a:latin typeface="Times New Roman"/>
                <a:ea typeface="Times New Roman"/>
              </a:rPr>
              <a:t> небо, так как голубые волны рассеиваются больше всего.</a:t>
            </a:r>
          </a:p>
          <a:p>
            <a:endParaRPr lang="ru-RU" dirty="0"/>
          </a:p>
        </p:txBody>
      </p:sp>
      <p:pic>
        <p:nvPicPr>
          <p:cNvPr id="9218"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3140968"/>
            <a:ext cx="2627784" cy="3027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4821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u-RU" b="1" i="1" u="sng" dirty="0" smtClean="0">
                <a:effectLst/>
                <a:latin typeface="Times New Roman"/>
                <a:ea typeface="Times New Roman"/>
              </a:rPr>
              <a:t>ВОЗДУШНЫЙ ПРЕСС.</a:t>
            </a:r>
            <a:r>
              <a:rPr lang="ru-RU" dirty="0" smtClean="0">
                <a:effectLst/>
                <a:latin typeface="Times New Roman"/>
                <a:ea typeface="Times New Roman"/>
              </a:rPr>
              <a:t/>
            </a:r>
            <a:br>
              <a:rPr lang="ru-RU" dirty="0" smtClean="0">
                <a:effectLst/>
                <a:latin typeface="Times New Roman"/>
                <a:ea typeface="Times New Roman"/>
              </a:rPr>
            </a:br>
            <a:endParaRPr lang="ru-RU" dirty="0"/>
          </a:p>
        </p:txBody>
      </p:sp>
      <p:sp>
        <p:nvSpPr>
          <p:cNvPr id="4" name="Объект 3"/>
          <p:cNvSpPr>
            <a:spLocks noGrp="1"/>
          </p:cNvSpPr>
          <p:nvPr>
            <p:ph sz="half" idx="2"/>
          </p:nvPr>
        </p:nvSpPr>
        <p:spPr>
          <a:xfrm>
            <a:off x="3275856" y="764704"/>
            <a:ext cx="5410944" cy="5361459"/>
          </a:xfrm>
        </p:spPr>
        <p:txBody>
          <a:bodyPr>
            <a:normAutofit fontScale="32500" lnSpcReduction="20000"/>
          </a:bodyPr>
          <a:lstStyle/>
          <a:p>
            <a:pPr marL="0" indent="0" algn="just">
              <a:spcAft>
                <a:spcPts val="0"/>
              </a:spcAft>
              <a:buNone/>
            </a:pPr>
            <a:r>
              <a:rPr lang="ru-RU" sz="4600" b="1" u="sng" dirty="0" smtClean="0">
                <a:effectLst/>
                <a:latin typeface="Times New Roman"/>
                <a:ea typeface="Times New Roman"/>
              </a:rPr>
              <a:t>Цель эксперимента:</a:t>
            </a:r>
            <a:r>
              <a:rPr lang="ru-RU" sz="4600" dirty="0" smtClean="0">
                <a:effectLst/>
                <a:latin typeface="Times New Roman"/>
                <a:ea typeface="Times New Roman"/>
              </a:rPr>
              <a:t> узнать, каково давление воздуха.</a:t>
            </a:r>
          </a:p>
          <a:p>
            <a:pPr marL="0" indent="0" algn="just">
              <a:spcAft>
                <a:spcPts val="0"/>
              </a:spcAft>
              <a:buNone/>
            </a:pPr>
            <a:r>
              <a:rPr lang="ru-RU" sz="4600" b="1" u="sng" dirty="0" smtClean="0">
                <a:effectLst/>
                <a:latin typeface="Times New Roman"/>
                <a:ea typeface="Times New Roman"/>
              </a:rPr>
              <a:t>Материалы:</a:t>
            </a:r>
            <a:r>
              <a:rPr lang="ru-RU" sz="4600" dirty="0" smtClean="0">
                <a:effectLst/>
                <a:latin typeface="Times New Roman"/>
                <a:ea typeface="Times New Roman"/>
              </a:rPr>
              <a:t> длинная линейка, стол, газетный лист.</a:t>
            </a:r>
          </a:p>
          <a:p>
            <a:pPr marL="0" indent="0" algn="just">
              <a:spcAft>
                <a:spcPts val="0"/>
              </a:spcAft>
              <a:buNone/>
            </a:pPr>
            <a:r>
              <a:rPr lang="ru-RU" sz="4600" b="1" u="sng" dirty="0" smtClean="0">
                <a:effectLst/>
                <a:latin typeface="Times New Roman"/>
                <a:ea typeface="Times New Roman"/>
              </a:rPr>
              <a:t>Процесс:</a:t>
            </a:r>
            <a:r>
              <a:rPr lang="ru-RU" sz="4600" dirty="0" smtClean="0">
                <a:effectLst/>
                <a:latin typeface="Times New Roman"/>
                <a:ea typeface="Times New Roman"/>
              </a:rPr>
              <a:t> - положите линейку на край стола так, чтобы половина ее свисала со стола;</a:t>
            </a:r>
          </a:p>
          <a:p>
            <a:pPr lvl="0" algn="just">
              <a:buFont typeface="+mj-lt"/>
              <a:buAutoNum type="arabicPeriod"/>
              <a:tabLst>
                <a:tab pos="678815" algn="l"/>
              </a:tabLst>
            </a:pPr>
            <a:r>
              <a:rPr lang="ru-RU" sz="4600" dirty="0" smtClean="0">
                <a:effectLst/>
                <a:latin typeface="Times New Roman"/>
                <a:ea typeface="Times New Roman"/>
              </a:rPr>
              <a:t>четыре раза сложит газетный лист;</a:t>
            </a:r>
          </a:p>
          <a:p>
            <a:pPr lvl="0" algn="just">
              <a:buFont typeface="+mj-lt"/>
              <a:buAutoNum type="arabicPeriod"/>
              <a:tabLst>
                <a:tab pos="678815" algn="l"/>
              </a:tabLst>
            </a:pPr>
            <a:r>
              <a:rPr lang="ru-RU" sz="4600" dirty="0" smtClean="0">
                <a:effectLst/>
                <a:latin typeface="Times New Roman"/>
                <a:ea typeface="Times New Roman"/>
              </a:rPr>
              <a:t>положите сложенную газету на находящийся на столе конец линейки;</a:t>
            </a:r>
          </a:p>
          <a:p>
            <a:pPr lvl="0" algn="just">
              <a:buFont typeface="+mj-lt"/>
              <a:buAutoNum type="arabicPeriod"/>
              <a:tabLst>
                <a:tab pos="678815" algn="l"/>
              </a:tabLst>
            </a:pPr>
            <a:r>
              <a:rPr lang="ru-RU" sz="4600" dirty="0" smtClean="0">
                <a:effectLst/>
                <a:latin typeface="Times New Roman"/>
                <a:ea typeface="Times New Roman"/>
              </a:rPr>
              <a:t>пальцем стукните по свисающему концу линейки;</a:t>
            </a:r>
          </a:p>
          <a:p>
            <a:pPr lvl="0" algn="just">
              <a:buFont typeface="+mj-lt"/>
              <a:buAutoNum type="arabicPeriod"/>
              <a:tabLst>
                <a:tab pos="678815" algn="l"/>
              </a:tabLst>
            </a:pPr>
            <a:r>
              <a:rPr lang="ru-RU" sz="4600" dirty="0" smtClean="0">
                <a:effectLst/>
                <a:latin typeface="Times New Roman"/>
                <a:ea typeface="Times New Roman"/>
              </a:rPr>
              <a:t>посмотрите, как ведет себя линейка и накрывающая ее конец газета;</a:t>
            </a:r>
          </a:p>
          <a:p>
            <a:pPr lvl="0" algn="just">
              <a:buFont typeface="+mj-lt"/>
              <a:buAutoNum type="arabicPeriod"/>
              <a:tabLst>
                <a:tab pos="678815" algn="l"/>
              </a:tabLst>
            </a:pPr>
            <a:r>
              <a:rPr lang="ru-RU" sz="4600" dirty="0" smtClean="0">
                <a:effectLst/>
                <a:latin typeface="Times New Roman"/>
                <a:ea typeface="Times New Roman"/>
              </a:rPr>
              <a:t>разверните газетный лист и накройте им лежащую на столе часть линейки;</a:t>
            </a:r>
          </a:p>
          <a:p>
            <a:pPr lvl="0" algn="just">
              <a:buFont typeface="+mj-lt"/>
              <a:buAutoNum type="arabicPeriod"/>
              <a:tabLst>
                <a:tab pos="678815" algn="l"/>
              </a:tabLst>
            </a:pPr>
            <a:r>
              <a:rPr lang="ru-RU" sz="4600" dirty="0" smtClean="0">
                <a:effectLst/>
                <a:latin typeface="Times New Roman"/>
                <a:ea typeface="Times New Roman"/>
              </a:rPr>
              <a:t>посмотрите, что случится с линейкой и газетой. </a:t>
            </a:r>
          </a:p>
          <a:p>
            <a:pPr algn="just">
              <a:spcAft>
                <a:spcPts val="0"/>
              </a:spcAft>
            </a:pPr>
            <a:endParaRPr lang="ru-RU" sz="4600" b="1" u="sng" dirty="0" smtClean="0">
              <a:effectLst/>
              <a:latin typeface="Times New Roman"/>
              <a:ea typeface="Times New Roman"/>
            </a:endParaRPr>
          </a:p>
          <a:p>
            <a:pPr marL="0" indent="0" algn="just">
              <a:spcAft>
                <a:spcPts val="0"/>
              </a:spcAft>
              <a:buNone/>
            </a:pPr>
            <a:r>
              <a:rPr lang="ru-RU" sz="4600" b="1" u="sng" dirty="0" smtClean="0">
                <a:effectLst/>
                <a:latin typeface="Times New Roman"/>
                <a:ea typeface="Times New Roman"/>
              </a:rPr>
              <a:t>Итоги: </a:t>
            </a:r>
            <a:r>
              <a:rPr lang="ru-RU" sz="4600" dirty="0" smtClean="0">
                <a:effectLst/>
                <a:latin typeface="Times New Roman"/>
                <a:ea typeface="Times New Roman"/>
              </a:rPr>
              <a:t>развернутую газету труднее поднять, чем свернутую.</a:t>
            </a:r>
          </a:p>
          <a:p>
            <a:pPr marL="0" indent="0" algn="just">
              <a:spcAft>
                <a:spcPts val="0"/>
              </a:spcAft>
              <a:buNone/>
            </a:pPr>
            <a:r>
              <a:rPr lang="ru-RU" sz="4600" b="1" u="sng" dirty="0" smtClean="0">
                <a:effectLst/>
                <a:latin typeface="Times New Roman"/>
                <a:ea typeface="Times New Roman"/>
              </a:rPr>
              <a:t>Почему?</a:t>
            </a:r>
            <a:r>
              <a:rPr lang="ru-RU" sz="4600" dirty="0" smtClean="0">
                <a:effectLst/>
                <a:latin typeface="Times New Roman"/>
                <a:ea typeface="Times New Roman"/>
              </a:rPr>
              <a:t> Вес свернутого и развернутого листа один и тот же, но развернутому листу мешает подняться давление воздуха. Столб воздуха высотой более 150 км прижимает газету к столу. Этот воздушный столб давит на все предметы. Чем больше их площадь, тем большее давление они испытывают. Таким образом, когда мы развернули лист, то его площадь увеличилась в 16 раз, и во столько же раз возросло давление воздушного столба.</a:t>
            </a:r>
          </a:p>
          <a:p>
            <a:pPr marL="0" indent="0" algn="just">
              <a:spcAft>
                <a:spcPts val="0"/>
              </a:spcAft>
              <a:buNone/>
            </a:pPr>
            <a:r>
              <a:rPr lang="ru-RU" i="1" dirty="0" smtClean="0">
                <a:effectLst/>
                <a:latin typeface="Times New Roman"/>
                <a:ea typeface="Times New Roman"/>
              </a:rPr>
              <a:t> </a:t>
            </a:r>
            <a:endParaRPr lang="ru-RU" dirty="0" smtClean="0">
              <a:effectLst/>
              <a:latin typeface="Times New Roman"/>
              <a:ea typeface="Times New Roman"/>
            </a:endParaRPr>
          </a:p>
          <a:p>
            <a:pPr marL="0" indent="0" algn="just">
              <a:spcAft>
                <a:spcPts val="0"/>
              </a:spcAft>
              <a:buNone/>
            </a:pPr>
            <a:r>
              <a:rPr lang="ru-RU" i="1" dirty="0" smtClean="0">
                <a:effectLst/>
                <a:latin typeface="Times New Roman"/>
                <a:ea typeface="Times New Roman"/>
              </a:rPr>
              <a:t> </a:t>
            </a:r>
            <a:endParaRPr lang="ru-RU" dirty="0" smtClean="0">
              <a:effectLst/>
              <a:latin typeface="Times New Roman"/>
              <a:ea typeface="Times New Roman"/>
            </a:endParaRPr>
          </a:p>
          <a:p>
            <a:endParaRPr lang="ru-RU" dirty="0"/>
          </a:p>
        </p:txBody>
      </p:sp>
      <p:pic>
        <p:nvPicPr>
          <p:cNvPr id="10242"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395536" y="4077072"/>
            <a:ext cx="2880320" cy="2472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1672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fontScale="90000"/>
          </a:bodyPr>
          <a:lstStyle/>
          <a:p>
            <a:r>
              <a:rPr lang="ru-RU" b="1" i="1" u="sng" dirty="0" smtClean="0">
                <a:effectLst/>
                <a:latin typeface="Times New Roman"/>
                <a:ea typeface="Times New Roman"/>
              </a:rPr>
              <a:t>ВОЛНЫ.</a:t>
            </a:r>
            <a:r>
              <a:rPr lang="ru-RU" dirty="0" smtClean="0">
                <a:effectLst/>
                <a:latin typeface="Times New Roman"/>
                <a:ea typeface="Times New Roman"/>
              </a:rPr>
              <a:t/>
            </a:r>
            <a:br>
              <a:rPr lang="ru-RU" dirty="0" smtClean="0">
                <a:effectLst/>
                <a:latin typeface="Times New Roman"/>
                <a:ea typeface="Times New Roman"/>
              </a:rPr>
            </a:br>
            <a:endParaRPr lang="ru-RU" dirty="0"/>
          </a:p>
        </p:txBody>
      </p:sp>
      <p:sp>
        <p:nvSpPr>
          <p:cNvPr id="4" name="Объект 3"/>
          <p:cNvSpPr>
            <a:spLocks noGrp="1"/>
          </p:cNvSpPr>
          <p:nvPr>
            <p:ph sz="half" idx="2"/>
          </p:nvPr>
        </p:nvSpPr>
        <p:spPr>
          <a:xfrm>
            <a:off x="2627784" y="692696"/>
            <a:ext cx="6059016" cy="5832648"/>
          </a:xfrm>
        </p:spPr>
        <p:txBody>
          <a:bodyPr>
            <a:noAutofit/>
          </a:bodyPr>
          <a:lstStyle/>
          <a:p>
            <a:pPr marL="0" indent="0" algn="just">
              <a:spcAft>
                <a:spcPts val="0"/>
              </a:spcAft>
              <a:buNone/>
            </a:pPr>
            <a:r>
              <a:rPr lang="ru-RU" sz="1600" b="1" u="sng" dirty="0" smtClean="0">
                <a:effectLst/>
                <a:latin typeface="Times New Roman"/>
                <a:ea typeface="Times New Roman"/>
              </a:rPr>
              <a:t>Цель эксперимента:</a:t>
            </a:r>
            <a:r>
              <a:rPr lang="ru-RU" sz="1600" dirty="0" smtClean="0">
                <a:effectLst/>
                <a:latin typeface="Times New Roman"/>
                <a:ea typeface="Times New Roman"/>
              </a:rPr>
              <a:t> показать, как сейсмические волны позволяют "заглянуть" внутрь Земли.</a:t>
            </a:r>
          </a:p>
          <a:p>
            <a:pPr marL="0" indent="0" algn="just">
              <a:spcAft>
                <a:spcPts val="0"/>
              </a:spcAft>
              <a:buNone/>
            </a:pPr>
            <a:r>
              <a:rPr lang="ru-RU" sz="1600" b="1" u="sng" dirty="0" smtClean="0">
                <a:effectLst/>
                <a:latin typeface="Times New Roman"/>
                <a:ea typeface="Times New Roman"/>
              </a:rPr>
              <a:t>Материалы:</a:t>
            </a:r>
            <a:r>
              <a:rPr lang="ru-RU" sz="1600" dirty="0" smtClean="0">
                <a:effectLst/>
                <a:latin typeface="Times New Roman"/>
                <a:ea typeface="Times New Roman"/>
              </a:rPr>
              <a:t> двухлитровая миска, бутылка из-под газировки, карандаш.</a:t>
            </a:r>
          </a:p>
          <a:p>
            <a:pPr marL="0" indent="0" algn="just">
              <a:spcAft>
                <a:spcPts val="0"/>
              </a:spcAft>
              <a:buNone/>
            </a:pPr>
            <a:r>
              <a:rPr lang="ru-RU" sz="1600" b="1" u="sng" dirty="0" smtClean="0">
                <a:effectLst/>
                <a:latin typeface="Times New Roman"/>
                <a:ea typeface="Times New Roman"/>
              </a:rPr>
              <a:t>Процесс:</a:t>
            </a:r>
            <a:r>
              <a:rPr lang="ru-RU" sz="1600" dirty="0" smtClean="0">
                <a:effectLst/>
                <a:latin typeface="Times New Roman"/>
                <a:ea typeface="Times New Roman"/>
              </a:rPr>
              <a:t> - налейте полмиски воды;</a:t>
            </a:r>
          </a:p>
          <a:p>
            <a:pPr lvl="0" algn="just">
              <a:buFont typeface="+mj-lt"/>
              <a:buAutoNum type="arabicPeriod"/>
              <a:tabLst>
                <a:tab pos="678815" algn="l"/>
              </a:tabLst>
            </a:pPr>
            <a:r>
              <a:rPr lang="ru-RU" sz="1600" dirty="0" smtClean="0">
                <a:effectLst/>
                <a:latin typeface="Times New Roman"/>
                <a:ea typeface="Times New Roman"/>
              </a:rPr>
              <a:t>поставьте в середину миски бутылку;</a:t>
            </a:r>
          </a:p>
          <a:p>
            <a:pPr lvl="0" algn="just">
              <a:buFont typeface="+mj-lt"/>
              <a:buAutoNum type="arabicPeriod"/>
              <a:tabLst>
                <a:tab pos="678815" algn="l"/>
              </a:tabLst>
            </a:pPr>
            <a:r>
              <a:rPr lang="ru-RU" sz="1600" dirty="0" smtClean="0">
                <a:effectLst/>
                <a:latin typeface="Times New Roman"/>
                <a:ea typeface="Times New Roman"/>
              </a:rPr>
              <a:t>кончиком карандаша несколько раз коснитесь поверхности воды.</a:t>
            </a:r>
          </a:p>
          <a:p>
            <a:pPr marL="0" indent="0" algn="just">
              <a:spcAft>
                <a:spcPts val="0"/>
              </a:spcAft>
              <a:buNone/>
            </a:pPr>
            <a:r>
              <a:rPr lang="ru-RU" sz="1600" b="1" u="sng" dirty="0" smtClean="0">
                <a:effectLst/>
                <a:latin typeface="Times New Roman"/>
                <a:ea typeface="Times New Roman"/>
              </a:rPr>
              <a:t>Итоги:</a:t>
            </a:r>
            <a:r>
              <a:rPr lang="ru-RU" sz="1600" dirty="0" smtClean="0">
                <a:effectLst/>
                <a:latin typeface="Times New Roman"/>
                <a:ea typeface="Times New Roman"/>
              </a:rPr>
              <a:t> от того места, где вы касались карандашом воды, расходятся волны. Они доходят до бутылки, отражаются и возвращаются к карандашу.</a:t>
            </a:r>
          </a:p>
          <a:p>
            <a:pPr marL="0" indent="0" algn="just">
              <a:spcAft>
                <a:spcPts val="0"/>
              </a:spcAft>
              <a:buNone/>
            </a:pPr>
            <a:r>
              <a:rPr lang="ru-RU" sz="1600" b="1" u="sng" dirty="0" smtClean="0">
                <a:effectLst/>
                <a:latin typeface="Times New Roman"/>
                <a:ea typeface="Times New Roman"/>
              </a:rPr>
              <a:t>Почему?</a:t>
            </a:r>
            <a:r>
              <a:rPr lang="ru-RU" sz="1600" dirty="0" smtClean="0">
                <a:effectLst/>
                <a:latin typeface="Times New Roman"/>
                <a:ea typeface="Times New Roman"/>
              </a:rPr>
              <a:t> От энергии прикосновения карандаша к поверхности воды на ней возникли волны, однако они не могли пройти через бутылку. В отличие от </a:t>
            </a:r>
            <a:r>
              <a:rPr lang="ru-RU" sz="1600" u="sng" dirty="0" smtClean="0">
                <a:effectLst/>
                <a:latin typeface="Times New Roman"/>
                <a:ea typeface="Times New Roman"/>
              </a:rPr>
              <a:t>основной</a:t>
            </a:r>
            <a:r>
              <a:rPr lang="ru-RU" sz="1600" dirty="0" smtClean="0">
                <a:effectLst/>
                <a:latin typeface="Times New Roman"/>
                <a:ea typeface="Times New Roman"/>
              </a:rPr>
              <a:t> волны (</a:t>
            </a:r>
            <a:r>
              <a:rPr lang="ru-RU" sz="1600" i="1" dirty="0" smtClean="0">
                <a:effectLst/>
                <a:latin typeface="Times New Roman"/>
                <a:ea typeface="Times New Roman"/>
              </a:rPr>
              <a:t>Р-волны)</a:t>
            </a:r>
            <a:r>
              <a:rPr lang="ru-RU" sz="1600" dirty="0" smtClean="0">
                <a:effectLst/>
                <a:latin typeface="Times New Roman"/>
                <a:ea typeface="Times New Roman"/>
              </a:rPr>
              <a:t>, идущая за ней </a:t>
            </a:r>
            <a:r>
              <a:rPr lang="ru-RU" sz="1600" u="sng" dirty="0" smtClean="0">
                <a:effectLst/>
                <a:latin typeface="Times New Roman"/>
                <a:ea typeface="Times New Roman"/>
              </a:rPr>
              <a:t>вторичная поперечная волна</a:t>
            </a:r>
            <a:r>
              <a:rPr lang="ru-RU" sz="1600" dirty="0" smtClean="0">
                <a:effectLst/>
                <a:latin typeface="Times New Roman"/>
                <a:ea typeface="Times New Roman"/>
              </a:rPr>
              <a:t> </a:t>
            </a:r>
            <a:r>
              <a:rPr lang="ru-RU" sz="1600" i="1" dirty="0" smtClean="0">
                <a:effectLst/>
                <a:latin typeface="Times New Roman"/>
                <a:ea typeface="Times New Roman"/>
              </a:rPr>
              <a:t>(</a:t>
            </a:r>
            <a:r>
              <a:rPr lang="en-US" sz="1600" i="1" dirty="0" smtClean="0">
                <a:effectLst/>
                <a:latin typeface="Times New Roman"/>
                <a:ea typeface="Times New Roman"/>
              </a:rPr>
              <a:t>S</a:t>
            </a:r>
            <a:r>
              <a:rPr lang="ru-RU" sz="1600" i="1" dirty="0" smtClean="0">
                <a:effectLst/>
                <a:latin typeface="Times New Roman"/>
                <a:ea typeface="Times New Roman"/>
              </a:rPr>
              <a:t>-волна) </a:t>
            </a:r>
            <a:r>
              <a:rPr lang="ru-RU" sz="1600" dirty="0" smtClean="0">
                <a:effectLst/>
                <a:latin typeface="Times New Roman"/>
                <a:ea typeface="Times New Roman"/>
              </a:rPr>
              <a:t>несет меньше энергии и распространяется медленнее. Вторичные волны проникают через твердые вещества, но не могут пройти через жидкие. Они проходят через твердые слои Земли, но когда доходят до жидкого ядра, то отражаются обратно. Основная волна, однако, проходит через ядро насквозь. Так различие в поведении двух видов волн позволило установить, что ядро Земли находится в расплавленном состоянии. </a:t>
            </a:r>
          </a:p>
          <a:p>
            <a:endParaRPr lang="ru-RU" sz="1600" dirty="0"/>
          </a:p>
        </p:txBody>
      </p:sp>
      <p:pic>
        <p:nvPicPr>
          <p:cNvPr id="1126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539552" y="980728"/>
            <a:ext cx="2016224"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32681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u-RU" b="1" i="1" u="sng" dirty="0" smtClean="0">
                <a:effectLst/>
                <a:latin typeface="Times New Roman"/>
                <a:ea typeface="Times New Roman"/>
              </a:rPr>
              <a:t>МЕСТО ДЛЯ ВОЗДУХА.</a:t>
            </a:r>
            <a:r>
              <a:rPr lang="ru-RU" dirty="0" smtClean="0">
                <a:effectLst/>
                <a:latin typeface="Times New Roman"/>
                <a:ea typeface="Times New Roman"/>
              </a:rPr>
              <a:t/>
            </a:r>
            <a:br>
              <a:rPr lang="ru-RU" dirty="0" smtClean="0">
                <a:effectLst/>
                <a:latin typeface="Times New Roman"/>
                <a:ea typeface="Times New Roman"/>
              </a:rPr>
            </a:br>
            <a:endParaRPr lang="ru-RU" dirty="0"/>
          </a:p>
        </p:txBody>
      </p:sp>
      <p:sp>
        <p:nvSpPr>
          <p:cNvPr id="3" name="Объект 2"/>
          <p:cNvSpPr>
            <a:spLocks noGrp="1"/>
          </p:cNvSpPr>
          <p:nvPr>
            <p:ph sz="half" idx="1"/>
          </p:nvPr>
        </p:nvSpPr>
        <p:spPr>
          <a:xfrm>
            <a:off x="457200" y="764704"/>
            <a:ext cx="5554960" cy="5616624"/>
          </a:xfrm>
        </p:spPr>
        <p:txBody>
          <a:bodyPr>
            <a:normAutofit fontScale="77500" lnSpcReduction="20000"/>
          </a:bodyPr>
          <a:lstStyle/>
          <a:p>
            <a:pPr marL="0" indent="0" algn="just">
              <a:spcAft>
                <a:spcPts val="0"/>
              </a:spcAft>
              <a:buNone/>
            </a:pPr>
            <a:r>
              <a:rPr lang="ru-RU" b="1" u="sng" dirty="0" smtClean="0">
                <a:effectLst/>
                <a:latin typeface="Times New Roman"/>
                <a:ea typeface="Times New Roman"/>
              </a:rPr>
              <a:t>Цель эксперимента:</a:t>
            </a:r>
            <a:r>
              <a:rPr lang="ru-RU" dirty="0" smtClean="0">
                <a:effectLst/>
                <a:latin typeface="Times New Roman"/>
                <a:ea typeface="Times New Roman"/>
              </a:rPr>
              <a:t> показать, что воздух занимает место.</a:t>
            </a:r>
          </a:p>
          <a:p>
            <a:pPr marL="0" indent="0" algn="just">
              <a:spcAft>
                <a:spcPts val="0"/>
              </a:spcAft>
              <a:buNone/>
            </a:pPr>
            <a:r>
              <a:rPr lang="ru-RU" b="1" u="sng" dirty="0" smtClean="0">
                <a:effectLst/>
                <a:latin typeface="Times New Roman"/>
                <a:ea typeface="Times New Roman"/>
              </a:rPr>
              <a:t>Материалы:</a:t>
            </a:r>
            <a:r>
              <a:rPr lang="ru-RU" u="sng" dirty="0" smtClean="0">
                <a:effectLst/>
                <a:latin typeface="Times New Roman"/>
                <a:ea typeface="Times New Roman"/>
              </a:rPr>
              <a:t> </a:t>
            </a:r>
            <a:r>
              <a:rPr lang="ru-RU" dirty="0" smtClean="0">
                <a:effectLst/>
                <a:latin typeface="Times New Roman"/>
                <a:ea typeface="Times New Roman"/>
              </a:rPr>
              <a:t>двухлитровая миска, пробка (натуральная), прозрачный стакан.</a:t>
            </a:r>
          </a:p>
          <a:p>
            <a:pPr marL="0" indent="0" algn="just">
              <a:spcAft>
                <a:spcPts val="0"/>
              </a:spcAft>
              <a:buNone/>
            </a:pPr>
            <a:r>
              <a:rPr lang="ru-RU" b="1" u="sng" dirty="0" smtClean="0">
                <a:effectLst/>
                <a:latin typeface="Times New Roman"/>
                <a:ea typeface="Times New Roman"/>
              </a:rPr>
              <a:t>Процесс:</a:t>
            </a:r>
            <a:r>
              <a:rPr lang="ru-RU" dirty="0" smtClean="0">
                <a:effectLst/>
                <a:latin typeface="Times New Roman"/>
                <a:ea typeface="Times New Roman"/>
              </a:rPr>
              <a:t> - налейте полмиски воды;</a:t>
            </a:r>
          </a:p>
          <a:p>
            <a:pPr lvl="0" algn="just">
              <a:buFont typeface="+mj-lt"/>
              <a:buAutoNum type="arabicPeriod"/>
              <a:tabLst>
                <a:tab pos="678815" algn="l"/>
              </a:tabLst>
            </a:pPr>
            <a:r>
              <a:rPr lang="ru-RU" dirty="0" smtClean="0">
                <a:effectLst/>
                <a:latin typeface="Times New Roman"/>
                <a:ea typeface="Times New Roman"/>
              </a:rPr>
              <a:t>бросьте в воду пробку;</a:t>
            </a:r>
          </a:p>
          <a:p>
            <a:pPr lvl="0" algn="just">
              <a:buFont typeface="+mj-lt"/>
              <a:buAutoNum type="arabicPeriod"/>
              <a:tabLst>
                <a:tab pos="678815" algn="l"/>
              </a:tabLst>
            </a:pPr>
            <a:r>
              <a:rPr lang="ru-RU" dirty="0" smtClean="0">
                <a:effectLst/>
                <a:latin typeface="Times New Roman"/>
                <a:ea typeface="Times New Roman"/>
              </a:rPr>
              <a:t>накройте плавающую пробку стаканом;</a:t>
            </a:r>
          </a:p>
          <a:p>
            <a:pPr lvl="0" algn="just">
              <a:buFont typeface="+mj-lt"/>
              <a:buAutoNum type="arabicPeriod"/>
              <a:tabLst>
                <a:tab pos="678815" algn="l"/>
              </a:tabLst>
            </a:pPr>
            <a:r>
              <a:rPr lang="ru-RU" dirty="0" smtClean="0">
                <a:effectLst/>
                <a:latin typeface="Times New Roman"/>
                <a:ea typeface="Times New Roman"/>
              </a:rPr>
              <a:t>погрузите стакан глубоко в воду.</a:t>
            </a:r>
          </a:p>
          <a:p>
            <a:pPr marL="0" indent="0" algn="just">
              <a:spcAft>
                <a:spcPts val="0"/>
              </a:spcAft>
              <a:buNone/>
            </a:pPr>
            <a:r>
              <a:rPr lang="ru-RU" b="1" u="sng" dirty="0" smtClean="0">
                <a:effectLst/>
                <a:latin typeface="Times New Roman"/>
                <a:ea typeface="Times New Roman"/>
              </a:rPr>
              <a:t>Итоги:</a:t>
            </a:r>
            <a:r>
              <a:rPr lang="ru-RU" dirty="0" smtClean="0">
                <a:effectLst/>
                <a:latin typeface="Times New Roman"/>
                <a:ea typeface="Times New Roman"/>
              </a:rPr>
              <a:t> участок поверхности воды, на которой плавает пробка, погружается вместе со стаканом.</a:t>
            </a:r>
          </a:p>
          <a:p>
            <a:pPr marL="0" indent="0" algn="just">
              <a:spcAft>
                <a:spcPts val="0"/>
              </a:spcAft>
              <a:buNone/>
            </a:pPr>
            <a:r>
              <a:rPr lang="ru-RU" b="1" u="sng" dirty="0" smtClean="0">
                <a:effectLst/>
                <a:latin typeface="Times New Roman"/>
                <a:ea typeface="Times New Roman"/>
              </a:rPr>
              <a:t>Почему?</a:t>
            </a:r>
            <a:r>
              <a:rPr lang="ru-RU" dirty="0" smtClean="0">
                <a:effectLst/>
                <a:latin typeface="Times New Roman"/>
                <a:ea typeface="Times New Roman"/>
              </a:rPr>
              <a:t> Находящийся в стакане воздух не дает</a:t>
            </a:r>
          </a:p>
          <a:p>
            <a:pPr marL="0" indent="0" algn="just">
              <a:spcAft>
                <a:spcPts val="0"/>
              </a:spcAft>
              <a:buNone/>
            </a:pPr>
            <a:r>
              <a:rPr lang="ru-RU" dirty="0" smtClean="0">
                <a:effectLst/>
                <a:latin typeface="Times New Roman"/>
                <a:ea typeface="Times New Roman"/>
              </a:rPr>
              <a:t>воде заполнить стакан, и поэтому вода вместе с плавающей пробкой опускается вместе со стаканом ниже уровня воды в миске.</a:t>
            </a:r>
          </a:p>
          <a:p>
            <a:endParaRPr lang="ru-RU" dirty="0"/>
          </a:p>
        </p:txBody>
      </p:sp>
      <p:pic>
        <p:nvPicPr>
          <p:cNvPr id="1229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084168" y="2132856"/>
            <a:ext cx="3039550" cy="4325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55296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ru-RU" b="1" i="1" u="sng" dirty="0" smtClean="0">
                <a:effectLst/>
                <a:latin typeface="Times New Roman"/>
                <a:ea typeface="Times New Roman"/>
              </a:rPr>
              <a:t>ПРИЛИВЫ</a:t>
            </a:r>
            <a:endParaRPr lang="ru-RU" dirty="0"/>
          </a:p>
        </p:txBody>
      </p:sp>
      <p:sp>
        <p:nvSpPr>
          <p:cNvPr id="3" name="Объект 2"/>
          <p:cNvSpPr>
            <a:spLocks noGrp="1"/>
          </p:cNvSpPr>
          <p:nvPr>
            <p:ph sz="half" idx="1"/>
          </p:nvPr>
        </p:nvSpPr>
        <p:spPr>
          <a:xfrm>
            <a:off x="457200" y="980728"/>
            <a:ext cx="6275040" cy="5145435"/>
          </a:xfrm>
        </p:spPr>
        <p:txBody>
          <a:bodyPr>
            <a:normAutofit fontScale="62500" lnSpcReduction="20000"/>
          </a:bodyPr>
          <a:lstStyle/>
          <a:p>
            <a:pPr marL="0" indent="0" algn="just">
              <a:spcAft>
                <a:spcPts val="0"/>
              </a:spcAft>
              <a:buNone/>
            </a:pPr>
            <a:r>
              <a:rPr lang="ru-RU" b="1" u="sng" dirty="0" smtClean="0">
                <a:effectLst/>
                <a:latin typeface="Times New Roman"/>
                <a:ea typeface="Times New Roman"/>
              </a:rPr>
              <a:t>Цель эксперимента:</a:t>
            </a:r>
            <a:r>
              <a:rPr lang="ru-RU" dirty="0" smtClean="0">
                <a:effectLst/>
                <a:latin typeface="Times New Roman"/>
                <a:ea typeface="Times New Roman"/>
              </a:rPr>
              <a:t> определить, как очертания побережья влияют на приливы.</a:t>
            </a:r>
          </a:p>
          <a:p>
            <a:pPr marL="0" indent="0" algn="just">
              <a:spcAft>
                <a:spcPts val="0"/>
              </a:spcAft>
              <a:buNone/>
            </a:pPr>
            <a:r>
              <a:rPr lang="ru-RU" b="1" u="sng" dirty="0" smtClean="0">
                <a:effectLst/>
                <a:latin typeface="Times New Roman"/>
                <a:ea typeface="Times New Roman"/>
              </a:rPr>
              <a:t>Материалы:</a:t>
            </a:r>
            <a:r>
              <a:rPr lang="ru-RU" dirty="0" smtClean="0">
                <a:effectLst/>
                <a:latin typeface="Times New Roman"/>
                <a:ea typeface="Times New Roman"/>
              </a:rPr>
              <a:t>  квадратная формочка, круглая формочка, вода (можно использовать формочки для выпечки или фотографические кюветы).</a:t>
            </a:r>
          </a:p>
          <a:p>
            <a:pPr marL="0" indent="0" algn="just">
              <a:spcAft>
                <a:spcPts val="0"/>
              </a:spcAft>
              <a:buNone/>
            </a:pPr>
            <a:r>
              <a:rPr lang="ru-RU" b="1" u="sng" dirty="0" smtClean="0">
                <a:effectLst/>
                <a:latin typeface="Times New Roman"/>
                <a:ea typeface="Times New Roman"/>
              </a:rPr>
              <a:t>Процесс:</a:t>
            </a:r>
            <a:r>
              <a:rPr lang="ru-RU" dirty="0" smtClean="0">
                <a:effectLst/>
                <a:latin typeface="Times New Roman"/>
                <a:ea typeface="Times New Roman"/>
              </a:rPr>
              <a:t> - поочередно наполняйте каждый из выбранных сосудов до краев водой;</a:t>
            </a:r>
          </a:p>
          <a:p>
            <a:pPr lvl="0" algn="just" hangingPunct="0">
              <a:buFont typeface="+mj-lt"/>
              <a:buAutoNum type="arabicPeriod"/>
              <a:tabLst>
                <a:tab pos="678815" algn="l"/>
              </a:tabLst>
            </a:pPr>
            <a:r>
              <a:rPr lang="ru-RU" dirty="0" smtClean="0">
                <a:effectLst/>
                <a:latin typeface="Times New Roman"/>
                <a:ea typeface="Times New Roman"/>
              </a:rPr>
              <a:t>наполнив сосуд, возьмите его в руки и попробуйте пройти с ним несколько метров.</a:t>
            </a:r>
          </a:p>
          <a:p>
            <a:pPr marL="0" indent="0" algn="just">
              <a:spcAft>
                <a:spcPts val="0"/>
              </a:spcAft>
              <a:buNone/>
            </a:pPr>
            <a:r>
              <a:rPr lang="ru-RU" b="1" u="sng" dirty="0" smtClean="0">
                <a:effectLst/>
                <a:latin typeface="Times New Roman"/>
                <a:ea typeface="Times New Roman"/>
              </a:rPr>
              <a:t>Итоги:</a:t>
            </a:r>
            <a:r>
              <a:rPr lang="ru-RU" dirty="0" smtClean="0">
                <a:effectLst/>
                <a:latin typeface="Times New Roman"/>
                <a:ea typeface="Times New Roman"/>
              </a:rPr>
              <a:t> вода проливается больше, когда вы идете с квадратной формочкой в руках, чем когда с круглой.</a:t>
            </a:r>
          </a:p>
          <a:p>
            <a:pPr marL="0" indent="0" algn="just">
              <a:spcAft>
                <a:spcPts val="0"/>
              </a:spcAft>
              <a:buNone/>
            </a:pPr>
            <a:r>
              <a:rPr lang="ru-RU" b="1" u="sng" dirty="0" smtClean="0">
                <a:effectLst/>
                <a:latin typeface="Times New Roman"/>
                <a:ea typeface="Times New Roman"/>
              </a:rPr>
              <a:t>Почему?</a:t>
            </a:r>
            <a:r>
              <a:rPr lang="ru-RU" dirty="0" smtClean="0">
                <a:effectLst/>
                <a:latin typeface="Times New Roman"/>
                <a:ea typeface="Times New Roman"/>
              </a:rPr>
              <a:t> Приливы – это движение масс воды в океане,  воздействующие на всю толщу воды сверху донизу.</a:t>
            </a:r>
          </a:p>
          <a:p>
            <a:pPr marL="0" indent="0" algn="just">
              <a:spcAft>
                <a:spcPts val="0"/>
              </a:spcAft>
              <a:buNone/>
            </a:pPr>
            <a:r>
              <a:rPr lang="ru-RU" dirty="0" smtClean="0">
                <a:effectLst/>
                <a:latin typeface="Times New Roman"/>
                <a:ea typeface="Times New Roman"/>
              </a:rPr>
              <a:t>Разница в уровне воды заметна лишь относительно береговой линии. Круглая формочка имеет закругленные, плавно поднимающиеся бортики, а квадратная формочка имеет более резкие очертания. Приливы на ровных, пологих берегах не высокие. Самые высокие приливы бывают там, где береговая линия неправильной формы. В заливе Фанди, в Северной Америке, они достигают 18 м.</a:t>
            </a:r>
          </a:p>
          <a:p>
            <a:endParaRPr lang="ru-RU" dirty="0"/>
          </a:p>
        </p:txBody>
      </p:sp>
      <p:pic>
        <p:nvPicPr>
          <p:cNvPr id="13314" name="Picture 2"/>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b="46482"/>
          <a:stretch/>
        </p:blipFill>
        <p:spPr bwMode="auto">
          <a:xfrm>
            <a:off x="6732240" y="3356992"/>
            <a:ext cx="2304256" cy="2804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54626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b="1" i="1" u="sng" dirty="0" smtClean="0">
                <a:effectLst/>
                <a:latin typeface="Times New Roman"/>
                <a:ea typeface="Times New Roman"/>
              </a:rPr>
              <a:t>ЭФФЕКТ КОРИОЛИСА</a:t>
            </a:r>
            <a:endParaRPr lang="ru-RU" dirty="0"/>
          </a:p>
        </p:txBody>
      </p:sp>
      <p:sp>
        <p:nvSpPr>
          <p:cNvPr id="3" name="Объект 2"/>
          <p:cNvSpPr>
            <a:spLocks noGrp="1"/>
          </p:cNvSpPr>
          <p:nvPr>
            <p:ph sz="half" idx="1"/>
          </p:nvPr>
        </p:nvSpPr>
        <p:spPr>
          <a:xfrm>
            <a:off x="457200" y="980728"/>
            <a:ext cx="6059016" cy="5472608"/>
          </a:xfrm>
        </p:spPr>
        <p:txBody>
          <a:bodyPr>
            <a:noAutofit/>
          </a:bodyPr>
          <a:lstStyle/>
          <a:p>
            <a:pPr marL="0" indent="0" algn="just">
              <a:spcAft>
                <a:spcPts val="0"/>
              </a:spcAft>
              <a:buNone/>
            </a:pPr>
            <a:r>
              <a:rPr lang="ru-RU" sz="1600" b="1" u="sng" dirty="0" smtClean="0">
                <a:effectLst/>
                <a:latin typeface="Times New Roman"/>
                <a:ea typeface="Times New Roman"/>
              </a:rPr>
              <a:t>Цель эксперимента:</a:t>
            </a:r>
            <a:r>
              <a:rPr lang="ru-RU" sz="1600" dirty="0" smtClean="0">
                <a:effectLst/>
                <a:latin typeface="Times New Roman"/>
                <a:ea typeface="Times New Roman"/>
              </a:rPr>
              <a:t> выяснить, как земное вращение влияет на потоки воздуха и воды.</a:t>
            </a:r>
          </a:p>
          <a:p>
            <a:pPr marL="0" indent="0" algn="just">
              <a:spcAft>
                <a:spcPts val="0"/>
              </a:spcAft>
              <a:buNone/>
            </a:pPr>
            <a:r>
              <a:rPr lang="ru-RU" sz="1600" b="1" u="sng" dirty="0" smtClean="0">
                <a:effectLst/>
                <a:latin typeface="Times New Roman"/>
                <a:ea typeface="Times New Roman"/>
              </a:rPr>
              <a:t>Материалы:</a:t>
            </a:r>
            <a:r>
              <a:rPr lang="ru-RU" sz="1600" dirty="0" smtClean="0">
                <a:effectLst/>
                <a:latin typeface="Times New Roman"/>
                <a:ea typeface="Times New Roman"/>
              </a:rPr>
              <a:t> плотная бумага, ножницы, карандаш, пипетка.</a:t>
            </a:r>
          </a:p>
          <a:p>
            <a:pPr marL="0" indent="0" algn="just">
              <a:spcAft>
                <a:spcPts val="0"/>
              </a:spcAft>
              <a:buNone/>
            </a:pPr>
            <a:r>
              <a:rPr lang="ru-RU" sz="1600" b="1" u="sng" dirty="0" smtClean="0">
                <a:effectLst/>
                <a:latin typeface="Times New Roman"/>
                <a:ea typeface="Times New Roman"/>
              </a:rPr>
              <a:t>Процесс:</a:t>
            </a:r>
            <a:r>
              <a:rPr lang="ru-RU" sz="1600" dirty="0" smtClean="0">
                <a:effectLst/>
                <a:latin typeface="Times New Roman"/>
                <a:ea typeface="Times New Roman"/>
              </a:rPr>
              <a:t> - вырежьте из плотной бумаги круг диаметром 20 см;</a:t>
            </a:r>
          </a:p>
          <a:p>
            <a:pPr lvl="0" algn="just">
              <a:buFont typeface="+mj-lt"/>
              <a:buAutoNum type="arabicPeriod"/>
              <a:tabLst>
                <a:tab pos="678815" algn="l"/>
              </a:tabLst>
            </a:pPr>
            <a:r>
              <a:rPr lang="ru-RU" sz="1600" dirty="0" smtClean="0">
                <a:effectLst/>
                <a:latin typeface="Times New Roman"/>
                <a:ea typeface="Times New Roman"/>
              </a:rPr>
              <a:t>карандашом проткните круг в центре;</a:t>
            </a:r>
          </a:p>
          <a:p>
            <a:pPr lvl="0" algn="just">
              <a:buFont typeface="+mj-lt"/>
              <a:buAutoNum type="arabicPeriod"/>
              <a:tabLst>
                <a:tab pos="678815" algn="l"/>
              </a:tabLst>
            </a:pPr>
            <a:r>
              <a:rPr lang="ru-RU" sz="1600" dirty="0" smtClean="0">
                <a:effectLst/>
                <a:latin typeface="Times New Roman"/>
                <a:ea typeface="Times New Roman"/>
              </a:rPr>
              <a:t>капните одну капельку воды на круг рядом с карандашом;</a:t>
            </a:r>
          </a:p>
          <a:p>
            <a:pPr lvl="0" algn="just">
              <a:buFont typeface="+mj-lt"/>
              <a:buAutoNum type="arabicPeriod"/>
              <a:tabLst>
                <a:tab pos="678815" algn="l"/>
              </a:tabLst>
            </a:pPr>
            <a:r>
              <a:rPr lang="ru-RU" sz="1600" dirty="0" smtClean="0">
                <a:effectLst/>
                <a:latin typeface="Times New Roman"/>
                <a:ea typeface="Times New Roman"/>
              </a:rPr>
              <a:t>возьмите карандаш между ладоней и вращайте круг против часовой стрелки.</a:t>
            </a:r>
          </a:p>
          <a:p>
            <a:pPr marL="0" indent="0" algn="just">
              <a:spcAft>
                <a:spcPts val="0"/>
              </a:spcAft>
              <a:buNone/>
            </a:pPr>
            <a:r>
              <a:rPr lang="ru-RU" sz="1600" b="1" u="sng" dirty="0" smtClean="0">
                <a:effectLst/>
                <a:latin typeface="Times New Roman"/>
                <a:ea typeface="Times New Roman"/>
              </a:rPr>
              <a:t>Итоги:</a:t>
            </a:r>
            <a:r>
              <a:rPr lang="ru-RU" sz="1600" dirty="0" smtClean="0">
                <a:effectLst/>
                <a:latin typeface="Times New Roman"/>
                <a:ea typeface="Times New Roman"/>
              </a:rPr>
              <a:t> капля воды будет сдвигаться по бумаге по часовой стрелке.</a:t>
            </a:r>
          </a:p>
          <a:p>
            <a:pPr marL="0" indent="0" algn="just">
              <a:spcAft>
                <a:spcPts val="0"/>
              </a:spcAft>
              <a:buNone/>
            </a:pPr>
            <a:r>
              <a:rPr lang="ru-RU" sz="1600" b="1" u="sng" dirty="0" smtClean="0">
                <a:effectLst/>
                <a:latin typeface="Times New Roman"/>
                <a:ea typeface="Times New Roman"/>
              </a:rPr>
              <a:t>Почему? </a:t>
            </a:r>
            <a:r>
              <a:rPr lang="ru-RU" sz="1600" dirty="0" smtClean="0">
                <a:effectLst/>
                <a:latin typeface="Times New Roman"/>
                <a:ea typeface="Times New Roman"/>
              </a:rPr>
              <a:t>Свободно текущая вода стремится вперед, а вращающийся бумажный круг как бы выкручивается из-под нее. Ветры и потоки воды в северном полушарии отклоняются вправо благодаря вращению Земли. Как и крутящийся бумажный круг, вращающаяся Земля как бы выворачивается из-под потоков воздуха и воды, из-за чего их направление меняется. Изменение направления движения тел под влиянием вращения Земля называется </a:t>
            </a:r>
            <a:r>
              <a:rPr lang="ru-RU" sz="1600" i="1" dirty="0" smtClean="0">
                <a:effectLst/>
                <a:latin typeface="Times New Roman"/>
                <a:ea typeface="Times New Roman"/>
              </a:rPr>
              <a:t>эффектом Кориолиса.</a:t>
            </a:r>
            <a:endParaRPr lang="ru-RU" sz="1600" dirty="0" smtClean="0">
              <a:effectLst/>
              <a:latin typeface="Times New Roman"/>
              <a:ea typeface="Times New Roman"/>
            </a:endParaRPr>
          </a:p>
          <a:p>
            <a:endParaRPr lang="ru-RU" sz="1600" dirty="0"/>
          </a:p>
        </p:txBody>
      </p:sp>
      <p:pic>
        <p:nvPicPr>
          <p:cNvPr id="14338" name="Picture 2"/>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2118" t="52526" r="2118" b="-493"/>
          <a:stretch/>
        </p:blipFill>
        <p:spPr bwMode="auto">
          <a:xfrm>
            <a:off x="6516216" y="2564904"/>
            <a:ext cx="2337969"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03123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360040"/>
          </a:xfrm>
        </p:spPr>
        <p:txBody>
          <a:bodyPr>
            <a:normAutofit fontScale="90000"/>
          </a:bodyPr>
          <a:lstStyle/>
          <a:p>
            <a:r>
              <a:rPr lang="ru-RU" b="1" i="1" u="sng" dirty="0" smtClean="0">
                <a:effectLst/>
                <a:latin typeface="Times New Roman"/>
                <a:ea typeface="Times New Roman"/>
              </a:rPr>
              <a:t>СОЛЬ.</a:t>
            </a:r>
            <a:r>
              <a:rPr lang="ru-RU" dirty="0" smtClean="0">
                <a:effectLst/>
                <a:latin typeface="Times New Roman"/>
                <a:ea typeface="Times New Roman"/>
              </a:rPr>
              <a:t/>
            </a:r>
            <a:br>
              <a:rPr lang="ru-RU" dirty="0" smtClean="0">
                <a:effectLst/>
                <a:latin typeface="Times New Roman"/>
                <a:ea typeface="Times New Roman"/>
              </a:rPr>
            </a:br>
            <a:endParaRPr lang="ru-RU" dirty="0"/>
          </a:p>
        </p:txBody>
      </p:sp>
      <p:sp>
        <p:nvSpPr>
          <p:cNvPr id="4" name="Объект 3"/>
          <p:cNvSpPr>
            <a:spLocks noGrp="1"/>
          </p:cNvSpPr>
          <p:nvPr>
            <p:ph sz="half" idx="2"/>
          </p:nvPr>
        </p:nvSpPr>
        <p:spPr>
          <a:xfrm>
            <a:off x="3851920" y="764704"/>
            <a:ext cx="4834880" cy="5760640"/>
          </a:xfrm>
        </p:spPr>
        <p:txBody>
          <a:bodyPr>
            <a:normAutofit fontScale="55000" lnSpcReduction="20000"/>
          </a:bodyPr>
          <a:lstStyle/>
          <a:p>
            <a:pPr marL="0" indent="0" algn="just">
              <a:spcAft>
                <a:spcPts val="0"/>
              </a:spcAft>
              <a:buNone/>
            </a:pPr>
            <a:r>
              <a:rPr lang="ru-RU" sz="2900" b="1" u="sng" dirty="0" smtClean="0">
                <a:effectLst/>
                <a:latin typeface="Times New Roman"/>
                <a:ea typeface="Times New Roman"/>
              </a:rPr>
              <a:t>Цель эксперимента:</a:t>
            </a:r>
            <a:r>
              <a:rPr lang="ru-RU" sz="2900" dirty="0" smtClean="0">
                <a:effectLst/>
                <a:latin typeface="Times New Roman"/>
                <a:ea typeface="Times New Roman"/>
              </a:rPr>
              <a:t> узнать, как образуются месторождения соли.</a:t>
            </a:r>
          </a:p>
          <a:p>
            <a:pPr marL="0" indent="0" algn="just">
              <a:spcAft>
                <a:spcPts val="0"/>
              </a:spcAft>
              <a:buNone/>
            </a:pPr>
            <a:r>
              <a:rPr lang="ru-RU" sz="2900" b="1" u="sng" dirty="0" smtClean="0">
                <a:effectLst/>
                <a:latin typeface="Times New Roman"/>
                <a:ea typeface="Times New Roman"/>
              </a:rPr>
              <a:t>Материалы:</a:t>
            </a:r>
            <a:r>
              <a:rPr lang="ru-RU" sz="2900" dirty="0" smtClean="0">
                <a:effectLst/>
                <a:latin typeface="Times New Roman"/>
                <a:ea typeface="Times New Roman"/>
              </a:rPr>
              <a:t> стеклянная миска емкостью около двух литров, мерный стакан или обычный стакан (250 мл), столовая ложка, соль.</a:t>
            </a:r>
          </a:p>
          <a:p>
            <a:pPr marL="0" indent="0" algn="just">
              <a:spcAft>
                <a:spcPts val="0"/>
              </a:spcAft>
              <a:buNone/>
            </a:pPr>
            <a:r>
              <a:rPr lang="ru-RU" sz="2900" b="1" u="sng" dirty="0" smtClean="0">
                <a:effectLst/>
                <a:latin typeface="Times New Roman"/>
                <a:ea typeface="Times New Roman"/>
              </a:rPr>
              <a:t>Процесс:</a:t>
            </a:r>
            <a:r>
              <a:rPr lang="ru-RU" sz="2900" dirty="0" smtClean="0">
                <a:effectLst/>
                <a:latin typeface="Times New Roman"/>
                <a:ea typeface="Times New Roman"/>
              </a:rPr>
              <a:t> - налейте в миску стакан воды и растворите в ней четыре ложки соли;</a:t>
            </a:r>
          </a:p>
          <a:p>
            <a:pPr lvl="0" algn="just">
              <a:buFont typeface="+mj-lt"/>
              <a:buAutoNum type="arabicPeriod"/>
              <a:tabLst>
                <a:tab pos="678815" algn="l"/>
              </a:tabLst>
            </a:pPr>
            <a:r>
              <a:rPr lang="ru-RU" sz="2900" dirty="0" smtClean="0">
                <a:effectLst/>
                <a:latin typeface="Times New Roman"/>
                <a:ea typeface="Times New Roman"/>
              </a:rPr>
              <a:t>оставьте открытую миску в укромном месте, где ее никто не будет трогать, пока вода не испарится. На это может уйти 3-4 недели.</a:t>
            </a:r>
          </a:p>
          <a:p>
            <a:pPr marL="0" indent="0" algn="just">
              <a:spcAft>
                <a:spcPts val="0"/>
              </a:spcAft>
              <a:buNone/>
            </a:pPr>
            <a:r>
              <a:rPr lang="ru-RU" sz="2900" b="1" u="sng" dirty="0" smtClean="0">
                <a:effectLst/>
                <a:latin typeface="Times New Roman"/>
                <a:ea typeface="Times New Roman"/>
              </a:rPr>
              <a:t>Итоги:</a:t>
            </a:r>
            <a:r>
              <a:rPr lang="ru-RU" sz="2900" dirty="0" smtClean="0">
                <a:effectLst/>
                <a:latin typeface="Times New Roman"/>
                <a:ea typeface="Times New Roman"/>
              </a:rPr>
              <a:t> на дне миски видны кристаллы кубической формы, а на стенках – белый	 налет, напоминающий иней.</a:t>
            </a:r>
          </a:p>
          <a:p>
            <a:pPr marL="0" indent="0" algn="just">
              <a:spcAft>
                <a:spcPts val="0"/>
              </a:spcAft>
              <a:buNone/>
            </a:pPr>
            <a:r>
              <a:rPr lang="ru-RU" sz="2900" b="1" u="sng" dirty="0" smtClean="0">
                <a:effectLst/>
                <a:latin typeface="Times New Roman"/>
                <a:ea typeface="Times New Roman"/>
              </a:rPr>
              <a:t>Почему?</a:t>
            </a:r>
            <a:r>
              <a:rPr lang="ru-RU" sz="2900" dirty="0" smtClean="0">
                <a:effectLst/>
                <a:latin typeface="Times New Roman"/>
                <a:ea typeface="Times New Roman"/>
              </a:rPr>
              <a:t> Как полагают, месторождения соли образовались на месте мелких водоемов, расположенных поблизости от моря, откуда поступала соленая вода. Вода в них испарилась, и на дне, как и в миске, отложились  кристаллы соли. Похожий на иней солевой осадок по краям образовался за счет быстрого испарения соленой воды, смачивающий края миски. Из-за высокой скорости испарения молекулы соли не успевают образовывать кристаллики, и беспорядочное осаждение соли приводит лишь к появлению белого порошка, похожего на иней.</a:t>
            </a:r>
          </a:p>
          <a:p>
            <a:pPr marL="0" indent="0" algn="just">
              <a:spcAft>
                <a:spcPts val="0"/>
              </a:spcAft>
              <a:buNone/>
            </a:pPr>
            <a:r>
              <a:rPr lang="ru-RU" sz="2900" b="1" i="1" u="none" strike="noStrike" dirty="0" smtClean="0">
                <a:effectLst/>
                <a:latin typeface="Times New Roman"/>
                <a:ea typeface="Times New Roman"/>
              </a:rPr>
              <a:t> </a:t>
            </a:r>
            <a:endParaRPr lang="ru-RU" sz="2900" dirty="0" smtClean="0">
              <a:effectLst/>
              <a:latin typeface="Times New Roman"/>
              <a:ea typeface="Times New Roman"/>
            </a:endParaRPr>
          </a:p>
          <a:p>
            <a:endParaRPr lang="ru-RU" dirty="0"/>
          </a:p>
        </p:txBody>
      </p:sp>
      <p:pic>
        <p:nvPicPr>
          <p:cNvPr id="15362"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395536" y="1124744"/>
            <a:ext cx="2880320"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9634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612845"/>
            <a:ext cx="7488832" cy="5324535"/>
          </a:xfrm>
          <a:prstGeom prst="rect">
            <a:avLst/>
          </a:prstGeom>
        </p:spPr>
        <p:txBody>
          <a:bodyPr wrap="square">
            <a:spAutoFit/>
          </a:bodyPr>
          <a:lstStyle/>
          <a:p>
            <a:pPr algn="just"/>
            <a:r>
              <a:rPr lang="ru-RU" sz="2000" dirty="0" smtClean="0">
                <a:latin typeface="Bookman Old Style" panose="02050604050505020204" pitchFamily="18" charset="0"/>
              </a:rPr>
              <a:t>           Принцип наглядности можно рассматривать как стимул в организации активной познавательной деятельности учащихся при опоре на представленные в средствах наглядности образы, модели. </a:t>
            </a:r>
          </a:p>
          <a:p>
            <a:pPr algn="just"/>
            <a:r>
              <a:rPr lang="ru-RU" sz="2000" dirty="0">
                <a:latin typeface="Bookman Old Style" panose="02050604050505020204" pitchFamily="18" charset="0"/>
              </a:rPr>
              <a:t> </a:t>
            </a:r>
            <a:r>
              <a:rPr lang="ru-RU" sz="2000" dirty="0" smtClean="0">
                <a:latin typeface="Bookman Old Style" panose="02050604050505020204" pitchFamily="18" charset="0"/>
              </a:rPr>
              <a:t>          Средства наглядности выступают как стимуляторы, побуждающие к познанию, развитию интереса, воображения, создающие эмоциональную сферу обучения. </a:t>
            </a:r>
          </a:p>
          <a:p>
            <a:pPr algn="just"/>
            <a:r>
              <a:rPr lang="ru-RU" sz="2000" dirty="0">
                <a:latin typeface="Bookman Old Style" panose="02050604050505020204" pitchFamily="18" charset="0"/>
              </a:rPr>
              <a:t> </a:t>
            </a:r>
            <a:r>
              <a:rPr lang="ru-RU" sz="2000" dirty="0" smtClean="0">
                <a:latin typeface="Bookman Old Style" panose="02050604050505020204" pitchFamily="18" charset="0"/>
              </a:rPr>
              <a:t>          Традиционно используются на уроках такие средства наглядности, как географические карты, картины, таблицы, фотографии и экранные пособия, диапозитивы, кино- и видеофильмы. Некоторую информацию учащиеся воспринимают легко, она им понятна и доступна, а по некоторым вопросам возникает масса "почему?", "как?" и т.п. Вот здесь и необходим эксперимент, позволяющий заглянуть в процессы, происходящие в природе. </a:t>
            </a:r>
            <a:endParaRPr lang="ru-RU" sz="2000" dirty="0">
              <a:latin typeface="Bookman Old Style" panose="02050604050505020204" pitchFamily="18" charset="0"/>
            </a:endParaRPr>
          </a:p>
        </p:txBody>
      </p:sp>
    </p:spTree>
    <p:extLst>
      <p:ext uri="{BB962C8B-B14F-4D97-AF65-F5344CB8AC3E}">
        <p14:creationId xmlns:p14="http://schemas.microsoft.com/office/powerpoint/2010/main" val="4520729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b="1" i="1" u="sng" dirty="0" smtClean="0">
                <a:effectLst/>
                <a:latin typeface="Times New Roman"/>
                <a:ea typeface="Times New Roman"/>
              </a:rPr>
              <a:t>ВЛАЖНОСТЬ ВОЗДУХА</a:t>
            </a:r>
            <a:endParaRPr lang="ru-RU" dirty="0"/>
          </a:p>
        </p:txBody>
      </p:sp>
      <p:sp>
        <p:nvSpPr>
          <p:cNvPr id="3" name="Объект 2"/>
          <p:cNvSpPr>
            <a:spLocks noGrp="1"/>
          </p:cNvSpPr>
          <p:nvPr>
            <p:ph sz="half" idx="1"/>
          </p:nvPr>
        </p:nvSpPr>
        <p:spPr>
          <a:xfrm>
            <a:off x="457200" y="980728"/>
            <a:ext cx="6131024" cy="5544616"/>
          </a:xfrm>
        </p:spPr>
        <p:txBody>
          <a:bodyPr>
            <a:noAutofit/>
          </a:bodyPr>
          <a:lstStyle/>
          <a:p>
            <a:pPr marL="0" indent="0" algn="just">
              <a:spcAft>
                <a:spcPts val="0"/>
              </a:spcAft>
              <a:buNone/>
            </a:pPr>
            <a:r>
              <a:rPr lang="ru-RU" sz="1600" b="1" u="sng" dirty="0" smtClean="0">
                <a:effectLst/>
                <a:latin typeface="Times New Roman"/>
                <a:ea typeface="Times New Roman"/>
              </a:rPr>
              <a:t>Цель эксперимента:</a:t>
            </a:r>
            <a:r>
              <a:rPr lang="ru-RU" sz="1600" dirty="0" smtClean="0">
                <a:effectLst/>
                <a:latin typeface="Times New Roman"/>
                <a:ea typeface="Times New Roman"/>
              </a:rPr>
              <a:t> показать, как волос может применяться для измерения влажности.</a:t>
            </a:r>
          </a:p>
          <a:p>
            <a:pPr marL="0" indent="0" algn="just">
              <a:spcAft>
                <a:spcPts val="0"/>
              </a:spcAft>
              <a:buNone/>
            </a:pPr>
            <a:r>
              <a:rPr lang="ru-RU" sz="1600" b="1" u="sng" dirty="0" smtClean="0">
                <a:effectLst/>
                <a:latin typeface="Times New Roman"/>
                <a:ea typeface="Times New Roman"/>
              </a:rPr>
              <a:t>Материалы:</a:t>
            </a:r>
            <a:r>
              <a:rPr lang="ru-RU" sz="1600" dirty="0" smtClean="0">
                <a:effectLst/>
                <a:latin typeface="Times New Roman"/>
                <a:ea typeface="Times New Roman"/>
              </a:rPr>
              <a:t> целлофановая ленточка, волос длиною 12-15 см, тоненькая плоская палочка, фломастер, карандаш, большая стеклянная банка, клей.</a:t>
            </a:r>
          </a:p>
          <a:p>
            <a:pPr marL="0" indent="0" algn="just">
              <a:spcAft>
                <a:spcPts val="0"/>
              </a:spcAft>
              <a:buNone/>
            </a:pPr>
            <a:r>
              <a:rPr lang="ru-RU" sz="1600" b="1" u="sng" dirty="0" smtClean="0">
                <a:effectLst/>
                <a:latin typeface="Times New Roman"/>
                <a:ea typeface="Times New Roman"/>
              </a:rPr>
              <a:t>Процесс:</a:t>
            </a:r>
            <a:r>
              <a:rPr lang="ru-RU" sz="1600" dirty="0" smtClean="0">
                <a:effectLst/>
                <a:latin typeface="Times New Roman"/>
                <a:ea typeface="Times New Roman"/>
              </a:rPr>
              <a:t> - ленточкой прикрепите волос к центру палочки;</a:t>
            </a:r>
          </a:p>
          <a:p>
            <a:pPr lvl="0" algn="just">
              <a:buFont typeface="+mj-lt"/>
              <a:buAutoNum type="arabicPeriod"/>
              <a:tabLst>
                <a:tab pos="678815" algn="l"/>
              </a:tabLst>
            </a:pPr>
            <a:r>
              <a:rPr lang="ru-RU" sz="1600" dirty="0" smtClean="0">
                <a:effectLst/>
                <a:latin typeface="Times New Roman"/>
                <a:ea typeface="Times New Roman"/>
              </a:rPr>
              <a:t>один конец палочки покрасьте фломастером.</a:t>
            </a:r>
          </a:p>
          <a:p>
            <a:pPr lvl="0" algn="just">
              <a:buFont typeface="+mj-lt"/>
              <a:buAutoNum type="arabicPeriod"/>
              <a:tabLst>
                <a:tab pos="678815" algn="l"/>
              </a:tabLst>
            </a:pPr>
            <a:r>
              <a:rPr lang="ru-RU" sz="1600" dirty="0" smtClean="0">
                <a:effectLst/>
                <a:latin typeface="Times New Roman"/>
                <a:ea typeface="Times New Roman"/>
              </a:rPr>
              <a:t>Прикрепите второй кончик волоса к карандашу;</a:t>
            </a:r>
          </a:p>
          <a:p>
            <a:pPr lvl="0" algn="just">
              <a:buFont typeface="+mj-lt"/>
              <a:buAutoNum type="arabicPeriod"/>
              <a:tabLst>
                <a:tab pos="678815" algn="l"/>
              </a:tabLst>
            </a:pPr>
            <a:r>
              <a:rPr lang="ru-RU" sz="1600" dirty="0" smtClean="0">
                <a:effectLst/>
                <a:latin typeface="Times New Roman"/>
                <a:ea typeface="Times New Roman"/>
              </a:rPr>
              <a:t>положите карандаш на горлышко банки так, чтобы палочка на волоске свисала внутрь банки, не доставая до дна. Если палочка не висит горизонтально, уравновесьте ее, капнув клея на поднявшийся вверх конец;</a:t>
            </a:r>
          </a:p>
          <a:p>
            <a:pPr lvl="0" algn="just">
              <a:buFont typeface="+mj-lt"/>
              <a:buAutoNum type="arabicPeriod"/>
              <a:tabLst>
                <a:tab pos="678815" algn="l"/>
              </a:tabLst>
            </a:pPr>
            <a:r>
              <a:rPr lang="ru-RU" sz="1600" dirty="0" smtClean="0">
                <a:effectLst/>
                <a:latin typeface="Times New Roman"/>
                <a:ea typeface="Times New Roman"/>
              </a:rPr>
              <a:t>поставьте банку в такое место, чтобы ее никто не трогал;</a:t>
            </a:r>
          </a:p>
          <a:p>
            <a:pPr lvl="0" algn="just">
              <a:buFont typeface="+mj-lt"/>
              <a:buAutoNum type="arabicPeriod"/>
              <a:tabLst>
                <a:tab pos="678815" algn="l"/>
              </a:tabLst>
            </a:pPr>
            <a:r>
              <a:rPr lang="ru-RU" sz="1600" dirty="0" smtClean="0">
                <a:effectLst/>
                <a:latin typeface="Times New Roman"/>
                <a:ea typeface="Times New Roman"/>
              </a:rPr>
              <a:t>в течение недели наблюдайте, в какую сторону указывает палочка окрашенным концом</a:t>
            </a:r>
          </a:p>
          <a:p>
            <a:pPr marL="0" indent="0" algn="just">
              <a:spcAft>
                <a:spcPts val="0"/>
              </a:spcAft>
              <a:buNone/>
            </a:pPr>
            <a:r>
              <a:rPr lang="ru-RU" sz="1600" b="1" u="sng" dirty="0" smtClean="0">
                <a:effectLst/>
                <a:latin typeface="Times New Roman"/>
                <a:ea typeface="Times New Roman"/>
              </a:rPr>
              <a:t>Итоги:</a:t>
            </a:r>
            <a:r>
              <a:rPr lang="ru-RU" sz="1600" dirty="0" smtClean="0">
                <a:effectLst/>
                <a:latin typeface="Times New Roman"/>
                <a:ea typeface="Times New Roman"/>
              </a:rPr>
              <a:t> направление, указываемое палочкой, постоянно меняется.</a:t>
            </a:r>
          </a:p>
          <a:p>
            <a:pPr marL="0" indent="0" algn="just">
              <a:spcAft>
                <a:spcPts val="0"/>
              </a:spcAft>
              <a:buNone/>
            </a:pPr>
            <a:r>
              <a:rPr lang="ru-RU" sz="1600" b="1" u="sng" dirty="0" smtClean="0">
                <a:effectLst/>
                <a:latin typeface="Times New Roman"/>
                <a:ea typeface="Times New Roman"/>
              </a:rPr>
              <a:t>Почему?</a:t>
            </a:r>
            <a:r>
              <a:rPr lang="ru-RU" sz="1600" dirty="0" smtClean="0">
                <a:effectLst/>
                <a:latin typeface="Times New Roman"/>
                <a:ea typeface="Times New Roman"/>
              </a:rPr>
              <a:t> Вы  изготовили волосяной гигрометр – инструмент, измеряющий  </a:t>
            </a:r>
            <a:r>
              <a:rPr lang="ru-RU" sz="1600" dirty="0" err="1" smtClean="0">
                <a:effectLst/>
                <a:latin typeface="Times New Roman"/>
                <a:ea typeface="Times New Roman"/>
              </a:rPr>
              <a:t>влаж-ность</a:t>
            </a:r>
            <a:r>
              <a:rPr lang="ru-RU" sz="1600" dirty="0" smtClean="0">
                <a:effectLst/>
                <a:latin typeface="Times New Roman"/>
                <a:ea typeface="Times New Roman"/>
              </a:rPr>
              <a:t> воздуха, иными словами – количество влаги в воздухе. Когда влажность возрастает, волосок вытягивается, а когда становится суше, он укорачивается. Эти движения передаются палочке, в результате чего она поворачивается в разные стороны.</a:t>
            </a:r>
          </a:p>
          <a:p>
            <a:endParaRPr lang="ru-RU" sz="1600" dirty="0"/>
          </a:p>
        </p:txBody>
      </p:sp>
      <p:pic>
        <p:nvPicPr>
          <p:cNvPr id="1638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516216" y="3645024"/>
            <a:ext cx="2520280" cy="2956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18921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b="1" i="1" u="sng" dirty="0" smtClean="0">
                <a:effectLst/>
                <a:latin typeface="Times New Roman"/>
                <a:ea typeface="Times New Roman"/>
              </a:rPr>
              <a:t>СОЛОМЕННЫЙ БУРАВЧИК.</a:t>
            </a:r>
            <a:r>
              <a:rPr lang="ru-RU" dirty="0" smtClean="0">
                <a:effectLst/>
                <a:latin typeface="Times New Roman"/>
                <a:ea typeface="Times New Roman"/>
              </a:rPr>
              <a:t/>
            </a:r>
            <a:br>
              <a:rPr lang="ru-RU" dirty="0" smtClean="0">
                <a:effectLst/>
                <a:latin typeface="Times New Roman"/>
                <a:ea typeface="Times New Roman"/>
              </a:rPr>
            </a:br>
            <a:endParaRPr lang="ru-RU" dirty="0"/>
          </a:p>
        </p:txBody>
      </p:sp>
      <p:sp>
        <p:nvSpPr>
          <p:cNvPr id="3" name="Объект 2"/>
          <p:cNvSpPr>
            <a:spLocks noGrp="1"/>
          </p:cNvSpPr>
          <p:nvPr>
            <p:ph sz="half" idx="1"/>
          </p:nvPr>
        </p:nvSpPr>
        <p:spPr>
          <a:xfrm>
            <a:off x="457200" y="908720"/>
            <a:ext cx="5842992" cy="5688632"/>
          </a:xfrm>
        </p:spPr>
        <p:txBody>
          <a:bodyPr>
            <a:noAutofit/>
          </a:bodyPr>
          <a:lstStyle/>
          <a:p>
            <a:pPr marL="0" indent="0" algn="just">
              <a:spcAft>
                <a:spcPts val="0"/>
              </a:spcAft>
              <a:buNone/>
            </a:pPr>
            <a:r>
              <a:rPr lang="ru-RU" sz="1400" b="1" u="sng" dirty="0" smtClean="0">
                <a:effectLst/>
                <a:latin typeface="Times New Roman"/>
                <a:ea typeface="Times New Roman"/>
              </a:rPr>
              <a:t>Цель эксперимента:</a:t>
            </a:r>
            <a:r>
              <a:rPr lang="ru-RU" sz="1400" dirty="0" smtClean="0">
                <a:effectLst/>
                <a:latin typeface="Times New Roman"/>
                <a:ea typeface="Times New Roman"/>
              </a:rPr>
              <a:t> показать силу воздуха.</a:t>
            </a:r>
          </a:p>
          <a:p>
            <a:pPr marL="0" indent="0" algn="just">
              <a:spcAft>
                <a:spcPts val="0"/>
              </a:spcAft>
              <a:buNone/>
            </a:pPr>
            <a:r>
              <a:rPr lang="ru-RU" sz="1400" b="1" u="sng" dirty="0" smtClean="0">
                <a:effectLst/>
                <a:latin typeface="Times New Roman"/>
                <a:ea typeface="Times New Roman"/>
              </a:rPr>
              <a:t>Материалы:</a:t>
            </a:r>
            <a:r>
              <a:rPr lang="ru-RU" sz="1400" dirty="0" smtClean="0">
                <a:effectLst/>
                <a:latin typeface="Times New Roman"/>
                <a:ea typeface="Times New Roman"/>
              </a:rPr>
              <a:t> одна сырая картофелина, две соломинки для коктейлей.</a:t>
            </a:r>
          </a:p>
          <a:p>
            <a:pPr marL="0" indent="0" algn="just">
              <a:spcAft>
                <a:spcPts val="0"/>
              </a:spcAft>
              <a:buNone/>
            </a:pPr>
            <a:r>
              <a:rPr lang="ru-RU" sz="1400" b="1" u="sng" dirty="0" smtClean="0">
                <a:effectLst/>
                <a:latin typeface="Times New Roman"/>
                <a:ea typeface="Times New Roman"/>
              </a:rPr>
              <a:t>Процесс:</a:t>
            </a:r>
            <a:r>
              <a:rPr lang="ru-RU" sz="1400" dirty="0" smtClean="0">
                <a:effectLst/>
                <a:latin typeface="Times New Roman"/>
                <a:ea typeface="Times New Roman"/>
              </a:rPr>
              <a:t> - положите картофелину на стол;</a:t>
            </a:r>
          </a:p>
          <a:p>
            <a:pPr marL="514350" lvl="0" indent="-514350" algn="just">
              <a:buFont typeface="+mj-lt"/>
              <a:buAutoNum type="arabicPeriod"/>
              <a:tabLst>
                <a:tab pos="678815" algn="l"/>
              </a:tabLst>
            </a:pPr>
            <a:r>
              <a:rPr lang="ru-RU" sz="1400" dirty="0" smtClean="0">
                <a:effectLst/>
                <a:latin typeface="Times New Roman"/>
                <a:ea typeface="Times New Roman"/>
              </a:rPr>
              <a:t>возьмите соломинку за верхнюю часть, не закрывая отверстия вверху.</a:t>
            </a:r>
          </a:p>
          <a:p>
            <a:pPr marL="514350" lvl="0" indent="-514350" algn="just">
              <a:buFont typeface="+mj-lt"/>
              <a:buAutoNum type="arabicPeriod"/>
              <a:tabLst>
                <a:tab pos="678815" algn="l"/>
              </a:tabLst>
            </a:pPr>
            <a:r>
              <a:rPr lang="ru-RU" sz="1400" dirty="0" smtClean="0">
                <a:effectLst/>
                <a:latin typeface="Times New Roman"/>
                <a:ea typeface="Times New Roman"/>
              </a:rPr>
              <a:t> Поднимите ее на расстоянии около 10 см от картофелины;</a:t>
            </a:r>
          </a:p>
          <a:p>
            <a:pPr marL="514350" lvl="0" indent="-514350" algn="just">
              <a:buFont typeface="+mj-lt"/>
              <a:buAutoNum type="arabicPeriod"/>
              <a:tabLst>
                <a:tab pos="678815" algn="l"/>
              </a:tabLst>
            </a:pPr>
            <a:r>
              <a:rPr lang="ru-RU" sz="1400" dirty="0" smtClean="0">
                <a:effectLst/>
                <a:latin typeface="Times New Roman"/>
                <a:ea typeface="Times New Roman"/>
              </a:rPr>
              <a:t>резким движением воткните соломинку в картофелину;</a:t>
            </a:r>
          </a:p>
          <a:p>
            <a:pPr marL="514350" lvl="0" indent="-514350" algn="just">
              <a:buFont typeface="+mj-lt"/>
              <a:buAutoNum type="arabicPeriod"/>
              <a:tabLst>
                <a:tab pos="678815" algn="l"/>
              </a:tabLst>
            </a:pPr>
            <a:r>
              <a:rPr lang="ru-RU" sz="1400" dirty="0" smtClean="0">
                <a:effectLst/>
                <a:latin typeface="Times New Roman"/>
                <a:ea typeface="Times New Roman"/>
              </a:rPr>
              <a:t>возьмите вторую соломинку за верх, но закройте пальцем отверстие вверху;</a:t>
            </a:r>
          </a:p>
          <a:p>
            <a:pPr marL="514350" lvl="0" indent="-514350" algn="just">
              <a:buFont typeface="+mj-lt"/>
              <a:buAutoNum type="arabicPeriod"/>
              <a:tabLst>
                <a:tab pos="678815" algn="l"/>
              </a:tabLst>
            </a:pPr>
            <a:r>
              <a:rPr lang="ru-RU" sz="1400" dirty="0" smtClean="0">
                <a:effectLst/>
                <a:latin typeface="Times New Roman"/>
                <a:ea typeface="Times New Roman"/>
              </a:rPr>
              <a:t>снова поднимите ее на расстоянии около 10 см от картофелины и резким движением воткните соломинку в картофелину.</a:t>
            </a:r>
          </a:p>
          <a:p>
            <a:pPr marL="0" indent="0" algn="just">
              <a:spcAft>
                <a:spcPts val="0"/>
              </a:spcAft>
              <a:buNone/>
            </a:pPr>
            <a:r>
              <a:rPr lang="ru-RU" sz="1400" b="1" u="sng" dirty="0" smtClean="0">
                <a:effectLst/>
                <a:latin typeface="Times New Roman"/>
                <a:ea typeface="Times New Roman"/>
              </a:rPr>
              <a:t>Итоги:</a:t>
            </a:r>
            <a:r>
              <a:rPr lang="ru-RU" sz="1400" dirty="0" smtClean="0">
                <a:effectLst/>
                <a:latin typeface="Times New Roman"/>
                <a:ea typeface="Times New Roman"/>
              </a:rPr>
              <a:t> соломинка, верхнее отверстие которой было открыто, согнулась и почти не воткнулась в картофелину, тогда как соломинка с закрытым концом глубоко воткнулась в нее.</a:t>
            </a:r>
          </a:p>
          <a:p>
            <a:pPr marL="0" indent="0">
              <a:spcAft>
                <a:spcPts val="0"/>
              </a:spcAft>
              <a:buNone/>
            </a:pPr>
            <a:r>
              <a:rPr lang="ru-RU" sz="1400" b="1" u="sng" dirty="0" smtClean="0">
                <a:effectLst/>
                <a:latin typeface="Times New Roman"/>
                <a:ea typeface="Times New Roman"/>
              </a:rPr>
              <a:t>Почему?</a:t>
            </a:r>
            <a:r>
              <a:rPr lang="ru-RU" sz="1400" dirty="0" smtClean="0">
                <a:effectLst/>
                <a:latin typeface="Times New Roman"/>
                <a:ea typeface="Times New Roman"/>
              </a:rPr>
              <a:t> Воздух состоит в основном из таких газов как азот, кислород и углекислый газ. Эти газы невидимы, но мы можем наблюдать их давление. Быстро движущийся воздух (ветер) может с такой силой давить на здание, что даже в состоянии разрушить его. Воздух, находящийся внутри соломинки, обладает достаточной силой, чтобы помочь ей достаточно глубоко проникнуть  в картофелину. Он давит на стенки соломинки и не дает им согнуться. По мере того, как соломинка врезается в картофелину и заполняется ее мякотью, давление воздуха в соломинке возрастает, все больше укрепляя ее стенки.</a:t>
            </a:r>
          </a:p>
          <a:p>
            <a:endParaRPr lang="ru-RU" sz="1400" dirty="0"/>
          </a:p>
        </p:txBody>
      </p:sp>
      <p:pic>
        <p:nvPicPr>
          <p:cNvPr id="1741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156176" y="1916832"/>
            <a:ext cx="2472461" cy="27753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91167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46650"/>
          </a:xfrm>
        </p:spPr>
        <p:txBody>
          <a:bodyPr>
            <a:normAutofit/>
          </a:bodyPr>
          <a:lstStyle/>
          <a:p>
            <a:r>
              <a:rPr lang="ru-RU" dirty="0" smtClean="0">
                <a:latin typeface="Bookman Old Style" panose="02050604050505020204" pitchFamily="18" charset="0"/>
              </a:rPr>
              <a:t>СПАСИБО ЗА ВНИМАНИЕ!</a:t>
            </a:r>
            <a:br>
              <a:rPr lang="ru-RU" dirty="0" smtClean="0">
                <a:latin typeface="Bookman Old Style" panose="02050604050505020204" pitchFamily="18" charset="0"/>
              </a:rPr>
            </a:br>
            <a:r>
              <a:rPr lang="ru-RU" dirty="0" smtClean="0">
                <a:latin typeface="Bookman Old Style" panose="02050604050505020204" pitchFamily="18" charset="0"/>
              </a:rPr>
              <a:t>ЖЕЛАЮ УДАЧИ!</a:t>
            </a:r>
            <a:br>
              <a:rPr lang="ru-RU" dirty="0" smtClean="0">
                <a:latin typeface="Bookman Old Style" panose="02050604050505020204" pitchFamily="18" charset="0"/>
              </a:rPr>
            </a:br>
            <a:endParaRPr lang="ru-RU" dirty="0">
              <a:latin typeface="Bookman Old Style" panose="02050604050505020204" pitchFamily="18" charset="0"/>
            </a:endParaRPr>
          </a:p>
        </p:txBody>
      </p:sp>
    </p:spTree>
    <p:extLst>
      <p:ext uri="{BB962C8B-B14F-4D97-AF65-F5344CB8AC3E}">
        <p14:creationId xmlns:p14="http://schemas.microsoft.com/office/powerpoint/2010/main" val="1881337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474345"/>
            <a:ext cx="7560840" cy="5324535"/>
          </a:xfrm>
          <a:prstGeom prst="rect">
            <a:avLst/>
          </a:prstGeom>
        </p:spPr>
        <p:txBody>
          <a:bodyPr wrap="square">
            <a:spAutoFit/>
          </a:bodyPr>
          <a:lstStyle/>
          <a:p>
            <a:pPr algn="just"/>
            <a:r>
              <a:rPr lang="ru-RU" sz="2000" dirty="0" smtClean="0">
                <a:latin typeface="Bookman Old Style" panose="02050604050505020204" pitchFamily="18" charset="0"/>
              </a:rPr>
              <a:t>             Эксперименты могут проводиться учителем на уроке или самостоятельно учащимися дома или на уроках. </a:t>
            </a:r>
          </a:p>
          <a:p>
            <a:pPr algn="just"/>
            <a:r>
              <a:rPr lang="ru-RU" sz="2000" dirty="0">
                <a:latin typeface="Bookman Old Style" panose="02050604050505020204" pitchFamily="18" charset="0"/>
              </a:rPr>
              <a:t> </a:t>
            </a:r>
            <a:r>
              <a:rPr lang="ru-RU" sz="2000" dirty="0" smtClean="0">
                <a:latin typeface="Bookman Old Style" panose="02050604050505020204" pitchFamily="18" charset="0"/>
              </a:rPr>
              <a:t>            Эксперименты безопасны, не требуют специального оборудования и материалов. Они позволяют привить интерес к предмету, более наглядно, доступно объяснить причины и механизм проявления многих процессов на Земле. </a:t>
            </a:r>
          </a:p>
          <a:p>
            <a:pPr algn="just"/>
            <a:r>
              <a:rPr lang="ru-RU" sz="2000" dirty="0">
                <a:latin typeface="Bookman Old Style" panose="02050604050505020204" pitchFamily="18" charset="0"/>
              </a:rPr>
              <a:t> </a:t>
            </a:r>
            <a:r>
              <a:rPr lang="ru-RU" sz="2000" dirty="0" smtClean="0">
                <a:latin typeface="Bookman Old Style" panose="02050604050505020204" pitchFamily="18" charset="0"/>
              </a:rPr>
              <a:t>             Информация, полученная учащимися на таких уроках, надолго запоминается, помогает им лучше разобраться в материале, найти ответы на многие вопросы. </a:t>
            </a:r>
          </a:p>
          <a:p>
            <a:pPr algn="just"/>
            <a:r>
              <a:rPr lang="ru-RU" sz="2000" dirty="0">
                <a:latin typeface="Bookman Old Style" panose="02050604050505020204" pitchFamily="18" charset="0"/>
              </a:rPr>
              <a:t> </a:t>
            </a:r>
            <a:r>
              <a:rPr lang="ru-RU" sz="2000" dirty="0" smtClean="0">
                <a:latin typeface="Bookman Old Style" panose="02050604050505020204" pitchFamily="18" charset="0"/>
              </a:rPr>
              <a:t>            </a:t>
            </a:r>
            <a:r>
              <a:rPr lang="ru-RU" sz="2000" dirty="0" err="1" smtClean="0">
                <a:latin typeface="Bookman Old Style" panose="02050604050505020204" pitchFamily="18" charset="0"/>
              </a:rPr>
              <a:t>ИзучАЯ</a:t>
            </a:r>
            <a:r>
              <a:rPr lang="ru-RU" sz="2000" dirty="0" smtClean="0">
                <a:latin typeface="Bookman Old Style" panose="02050604050505020204" pitchFamily="18" charset="0"/>
              </a:rPr>
              <a:t> книги по физике, о природе и различные материалы с занимательным содержанием можно определить для себя некоторые эксперименты, которые не требуют больших затрат и могут быть использованы на уроках географии. </a:t>
            </a:r>
            <a:endParaRPr lang="ru-RU" sz="2000" dirty="0">
              <a:latin typeface="Bookman Old Style" panose="02050604050505020204" pitchFamily="18" charset="0"/>
            </a:endParaRPr>
          </a:p>
        </p:txBody>
      </p:sp>
    </p:spTree>
    <p:extLst>
      <p:ext uri="{BB962C8B-B14F-4D97-AF65-F5344CB8AC3E}">
        <p14:creationId xmlns:p14="http://schemas.microsoft.com/office/powerpoint/2010/main" val="1330284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12845"/>
            <a:ext cx="8136904" cy="5016758"/>
          </a:xfrm>
          <a:prstGeom prst="rect">
            <a:avLst/>
          </a:prstGeom>
        </p:spPr>
        <p:txBody>
          <a:bodyPr wrap="square">
            <a:spAutoFit/>
          </a:bodyPr>
          <a:lstStyle/>
          <a:p>
            <a:pPr algn="just"/>
            <a:r>
              <a:rPr lang="ru-RU" sz="2000" dirty="0" smtClean="0">
                <a:latin typeface="Bookman Old Style" panose="02050604050505020204" pitchFamily="18" charset="0"/>
              </a:rPr>
              <a:t>              Данные эксперименты отвечают возрастным требованиям детей 10-12 лет, ведь для этого возраста характерно целостное восприятие окружающего мира.</a:t>
            </a:r>
          </a:p>
          <a:p>
            <a:pPr algn="just"/>
            <a:r>
              <a:rPr lang="ru-RU" sz="2000" dirty="0" smtClean="0">
                <a:latin typeface="Bookman Old Style" panose="02050604050505020204" pitchFamily="18" charset="0"/>
              </a:rPr>
              <a:t>             Во многих случаях в ходе проведения эксперимента воспроизводятся явления, которые дети могут наблюдать в природе. Эксперимент и его результаты должны, по моему мнению, привести к формированию у учащихся образов того или иного явления.</a:t>
            </a:r>
          </a:p>
          <a:p>
            <a:pPr algn="just"/>
            <a:r>
              <a:rPr lang="ru-RU" sz="2000" dirty="0" smtClean="0">
                <a:latin typeface="Bookman Old Style" panose="02050604050505020204" pitchFamily="18" charset="0"/>
              </a:rPr>
              <a:t>             В большинстве экспериментов воспроизводится само явление - разумеется, в измененном масштабе. Сущность явления при этом хорошо выявляется и затем поясняется. </a:t>
            </a:r>
          </a:p>
          <a:p>
            <a:pPr algn="just"/>
            <a:r>
              <a:rPr lang="ru-RU" sz="2000" dirty="0">
                <a:latin typeface="Bookman Old Style" panose="02050604050505020204" pitchFamily="18" charset="0"/>
              </a:rPr>
              <a:t> </a:t>
            </a:r>
            <a:r>
              <a:rPr lang="ru-RU" sz="2000" dirty="0" smtClean="0">
                <a:latin typeface="Bookman Old Style" panose="02050604050505020204" pitchFamily="18" charset="0"/>
              </a:rPr>
              <a:t>           Также при пояснении большое внимание уделяется единству окружающего мира и выявляются </a:t>
            </a:r>
            <a:r>
              <a:rPr lang="ru-RU" sz="2000" dirty="0" err="1" smtClean="0">
                <a:latin typeface="Bookman Old Style" panose="02050604050505020204" pitchFamily="18" charset="0"/>
              </a:rPr>
              <a:t>межпредметные</a:t>
            </a:r>
            <a:r>
              <a:rPr lang="ru-RU" sz="2000" dirty="0" smtClean="0">
                <a:latin typeface="Bookman Old Style" panose="02050604050505020204" pitchFamily="18" charset="0"/>
              </a:rPr>
              <a:t> связи естественных наук. Опыты привлекают своим многообразием, охватывают широкий круг явлений. </a:t>
            </a:r>
            <a:endParaRPr lang="ru-RU" sz="2000" dirty="0">
              <a:latin typeface="Bookman Old Style" panose="02050604050505020204" pitchFamily="18" charset="0"/>
            </a:endParaRPr>
          </a:p>
        </p:txBody>
      </p:sp>
    </p:spTree>
    <p:extLst>
      <p:ext uri="{BB962C8B-B14F-4D97-AF65-F5344CB8AC3E}">
        <p14:creationId xmlns:p14="http://schemas.microsoft.com/office/powerpoint/2010/main" val="1396776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355160" cy="563662"/>
          </a:xfrm>
        </p:spPr>
        <p:txBody>
          <a:bodyPr>
            <a:normAutofit/>
          </a:bodyPr>
          <a:lstStyle/>
          <a:p>
            <a:pPr algn="ctr"/>
            <a:r>
              <a:rPr lang="ru-RU" dirty="0" smtClean="0">
                <a:latin typeface="Bookman Old Style" panose="02050604050505020204" pitchFamily="18" charset="0"/>
              </a:rPr>
              <a:t>ПРИПЛЮСНУТЫЙ ШАР. </a:t>
            </a:r>
            <a:endParaRPr lang="ru-RU" dirty="0">
              <a:latin typeface="Bookman Old Style" panose="02050604050505020204" pitchFamily="18" charset="0"/>
            </a:endParaRPr>
          </a:p>
        </p:txBody>
      </p:sp>
      <p:sp>
        <p:nvSpPr>
          <p:cNvPr id="4" name="Текст 3"/>
          <p:cNvSpPr>
            <a:spLocks noGrp="1"/>
          </p:cNvSpPr>
          <p:nvPr>
            <p:ph type="body" sz="half" idx="2"/>
          </p:nvPr>
        </p:nvSpPr>
        <p:spPr>
          <a:xfrm>
            <a:off x="457200" y="908720"/>
            <a:ext cx="5338936" cy="5616624"/>
          </a:xfrm>
        </p:spPr>
        <p:txBody>
          <a:bodyPr>
            <a:normAutofit lnSpcReduction="10000"/>
          </a:bodyPr>
          <a:lstStyle/>
          <a:p>
            <a:pPr>
              <a:spcAft>
                <a:spcPts val="0"/>
              </a:spcAft>
            </a:pPr>
            <a:r>
              <a:rPr lang="ru-RU" dirty="0" smtClean="0">
                <a:effectLst/>
                <a:latin typeface="Times New Roman"/>
                <a:ea typeface="Times New Roman"/>
              </a:rPr>
              <a:t> </a:t>
            </a:r>
            <a:r>
              <a:rPr lang="ru-RU" b="1" u="sng" dirty="0" smtClean="0">
                <a:effectLst/>
                <a:latin typeface="Times New Roman"/>
                <a:ea typeface="Times New Roman"/>
              </a:rPr>
              <a:t>Цель эксперимента: </a:t>
            </a:r>
            <a:r>
              <a:rPr lang="ru-RU" dirty="0" smtClean="0">
                <a:effectLst/>
                <a:latin typeface="Times New Roman"/>
                <a:ea typeface="Times New Roman"/>
              </a:rPr>
              <a:t>показать, почему земной шар </a:t>
            </a:r>
          </a:p>
          <a:p>
            <a:pPr>
              <a:spcAft>
                <a:spcPts val="0"/>
              </a:spcAft>
            </a:pPr>
            <a:r>
              <a:rPr lang="ru-RU" dirty="0" smtClean="0">
                <a:effectLst/>
                <a:latin typeface="Times New Roman"/>
                <a:ea typeface="Times New Roman"/>
              </a:rPr>
              <a:t>            сплюснут у полюсов.</a:t>
            </a:r>
          </a:p>
          <a:p>
            <a:pPr>
              <a:spcAft>
                <a:spcPts val="0"/>
              </a:spcAft>
            </a:pPr>
            <a:r>
              <a:rPr lang="ru-RU" b="1" u="sng" dirty="0" smtClean="0">
                <a:effectLst/>
                <a:latin typeface="Times New Roman"/>
                <a:ea typeface="Times New Roman"/>
              </a:rPr>
              <a:t>Материалы:</a:t>
            </a:r>
            <a:r>
              <a:rPr lang="ru-RU" dirty="0" smtClean="0">
                <a:effectLst/>
                <a:latin typeface="Times New Roman"/>
                <a:ea typeface="Times New Roman"/>
              </a:rPr>
              <a:t> кусок плотной бумаги для поделок </a:t>
            </a:r>
          </a:p>
          <a:p>
            <a:pPr marL="450215" indent="-450215">
              <a:spcAft>
                <a:spcPts val="0"/>
              </a:spcAft>
            </a:pPr>
            <a:r>
              <a:rPr lang="ru-RU" dirty="0" smtClean="0">
                <a:effectLst/>
                <a:latin typeface="Times New Roman"/>
                <a:ea typeface="Times New Roman"/>
              </a:rPr>
              <a:t>            длиной около 40 см, ножницы, клей, дырокол,</a:t>
            </a:r>
          </a:p>
          <a:p>
            <a:pPr marL="450215" indent="-450215">
              <a:spcAft>
                <a:spcPts val="0"/>
              </a:spcAft>
            </a:pPr>
            <a:r>
              <a:rPr lang="ru-RU" dirty="0" smtClean="0">
                <a:effectLst/>
                <a:latin typeface="Times New Roman"/>
                <a:ea typeface="Times New Roman"/>
              </a:rPr>
              <a:t>            линейка, карандаш.</a:t>
            </a:r>
          </a:p>
          <a:p>
            <a:pPr marL="450215" indent="-450215">
              <a:spcAft>
                <a:spcPts val="0"/>
              </a:spcAft>
            </a:pPr>
            <a:r>
              <a:rPr lang="ru-RU" b="1" u="sng" dirty="0" smtClean="0">
                <a:effectLst/>
                <a:latin typeface="Times New Roman"/>
                <a:ea typeface="Times New Roman"/>
              </a:rPr>
              <a:t>Процесс:</a:t>
            </a:r>
            <a:r>
              <a:rPr lang="ru-RU" dirty="0" smtClean="0">
                <a:effectLst/>
                <a:latin typeface="Times New Roman"/>
                <a:ea typeface="Times New Roman"/>
              </a:rPr>
              <a:t> - отмерьте и вырежьте две бумажные полоски размером 3х40 см;</a:t>
            </a:r>
          </a:p>
          <a:p>
            <a:pPr marL="342900" lvl="0" indent="-342900">
              <a:spcAft>
                <a:spcPts val="0"/>
              </a:spcAft>
              <a:buFont typeface="+mj-lt"/>
              <a:buAutoNum type="arabicPeriod"/>
              <a:tabLst>
                <a:tab pos="678815" algn="l"/>
              </a:tabLst>
            </a:pPr>
            <a:r>
              <a:rPr lang="ru-RU" dirty="0" smtClean="0">
                <a:effectLst/>
                <a:latin typeface="Times New Roman"/>
                <a:ea typeface="Times New Roman"/>
              </a:rPr>
              <a:t>положите полоски крест-накрест и склейте;</a:t>
            </a:r>
          </a:p>
          <a:p>
            <a:pPr marL="342900" lvl="0" indent="-342900">
              <a:spcAft>
                <a:spcPts val="0"/>
              </a:spcAft>
              <a:buFont typeface="+mj-lt"/>
              <a:buAutoNum type="arabicPeriod"/>
              <a:tabLst>
                <a:tab pos="678815" algn="l"/>
              </a:tabLst>
            </a:pPr>
            <a:r>
              <a:rPr lang="ru-RU" dirty="0" smtClean="0">
                <a:effectLst/>
                <a:latin typeface="Times New Roman"/>
                <a:ea typeface="Times New Roman"/>
              </a:rPr>
              <a:t>соедините вместе четыре свободных конца и тоже</a:t>
            </a:r>
          </a:p>
          <a:p>
            <a:pPr marL="793115" indent="-342900">
              <a:spcAft>
                <a:spcPts val="0"/>
              </a:spcAft>
              <a:buFont typeface="+mj-lt"/>
              <a:buAutoNum type="arabicPeriod"/>
            </a:pPr>
            <a:r>
              <a:rPr lang="ru-RU" dirty="0" smtClean="0">
                <a:effectLst/>
                <a:latin typeface="Times New Roman"/>
                <a:ea typeface="Times New Roman"/>
              </a:rPr>
              <a:t>склейте. Получится шар;</a:t>
            </a:r>
          </a:p>
          <a:p>
            <a:pPr marL="342900" lvl="0" indent="-342900">
              <a:spcAft>
                <a:spcPts val="0"/>
              </a:spcAft>
              <a:buFont typeface="+mj-lt"/>
              <a:buAutoNum type="arabicPeriod"/>
              <a:tabLst>
                <a:tab pos="678815" algn="l"/>
              </a:tabLst>
            </a:pPr>
            <a:r>
              <a:rPr lang="ru-RU" dirty="0" smtClean="0">
                <a:effectLst/>
                <a:latin typeface="Times New Roman"/>
                <a:ea typeface="Times New Roman"/>
              </a:rPr>
              <a:t>подождите, пока засохнет клей;</a:t>
            </a:r>
          </a:p>
          <a:p>
            <a:pPr marL="342900" lvl="0" indent="-342900">
              <a:spcAft>
                <a:spcPts val="0"/>
              </a:spcAft>
              <a:buFont typeface="+mj-lt"/>
              <a:buAutoNum type="arabicPeriod"/>
              <a:tabLst>
                <a:tab pos="678815" algn="l"/>
              </a:tabLst>
            </a:pPr>
            <a:r>
              <a:rPr lang="ru-RU" dirty="0" smtClean="0">
                <a:effectLst/>
                <a:latin typeface="Times New Roman"/>
                <a:ea typeface="Times New Roman"/>
              </a:rPr>
              <a:t>проделайте дыру в месте склейки свободных</a:t>
            </a:r>
          </a:p>
          <a:p>
            <a:pPr marL="793115" indent="-342900">
              <a:spcAft>
                <a:spcPts val="0"/>
              </a:spcAft>
              <a:buFont typeface="+mj-lt"/>
              <a:buAutoNum type="arabicPeriod"/>
            </a:pPr>
            <a:r>
              <a:rPr lang="ru-RU" dirty="0" smtClean="0">
                <a:effectLst/>
                <a:latin typeface="Times New Roman"/>
                <a:ea typeface="Times New Roman"/>
              </a:rPr>
              <a:t>концов;</a:t>
            </a:r>
          </a:p>
          <a:p>
            <a:pPr marL="342900" lvl="0" indent="-342900">
              <a:spcAft>
                <a:spcPts val="0"/>
              </a:spcAft>
              <a:buFont typeface="+mj-lt"/>
              <a:buAutoNum type="arabicPeriod"/>
              <a:tabLst>
                <a:tab pos="678815" algn="l"/>
              </a:tabLst>
            </a:pPr>
            <a:r>
              <a:rPr lang="ru-RU" dirty="0" smtClean="0">
                <a:effectLst/>
                <a:latin typeface="Times New Roman"/>
                <a:ea typeface="Times New Roman"/>
              </a:rPr>
              <a:t>сантиметров на пять просуньте в дыру карандаш;</a:t>
            </a:r>
          </a:p>
          <a:p>
            <a:pPr marL="342900" lvl="0" indent="-342900">
              <a:spcAft>
                <a:spcPts val="0"/>
              </a:spcAft>
              <a:buFont typeface="+mj-lt"/>
              <a:buAutoNum type="arabicPeriod"/>
              <a:tabLst>
                <a:tab pos="678815" algn="l"/>
              </a:tabLst>
            </a:pPr>
            <a:r>
              <a:rPr lang="ru-RU" dirty="0" smtClean="0">
                <a:effectLst/>
                <a:latin typeface="Times New Roman"/>
                <a:ea typeface="Times New Roman"/>
              </a:rPr>
              <a:t>держите карандаш между ладоней и, двигая ими взад-вперед, вращайте карандаш с закрепленным на нем шаром.</a:t>
            </a:r>
          </a:p>
          <a:p>
            <a:pPr hangingPunct="0">
              <a:spcAft>
                <a:spcPts val="0"/>
              </a:spcAft>
            </a:pPr>
            <a:r>
              <a:rPr lang="ru-RU" b="1" u="sng" kern="0" dirty="0" smtClean="0">
                <a:effectLst/>
                <a:latin typeface="Times New Roman"/>
              </a:rPr>
              <a:t>Итоги: </a:t>
            </a:r>
            <a:r>
              <a:rPr lang="ru-RU" b="0" u="none" strike="noStrike" kern="0" dirty="0" smtClean="0">
                <a:effectLst/>
                <a:latin typeface="Times New Roman"/>
              </a:rPr>
              <a:t> во время вращения шара его верхняя и нижняя части сплющиваются, а центральная часть раздувается.</a:t>
            </a:r>
            <a:endParaRPr lang="ru-RU" b="1" u="sng" kern="0" dirty="0" smtClean="0">
              <a:effectLst/>
              <a:latin typeface="Times New Roman"/>
            </a:endParaRPr>
          </a:p>
          <a:p>
            <a:pPr algn="just">
              <a:spcAft>
                <a:spcPts val="0"/>
              </a:spcAft>
            </a:pPr>
            <a:r>
              <a:rPr lang="ru-RU" b="1" u="sng" dirty="0" smtClean="0">
                <a:effectLst/>
                <a:latin typeface="Times New Roman"/>
                <a:ea typeface="Times New Roman"/>
              </a:rPr>
              <a:t>Почему?</a:t>
            </a:r>
            <a:r>
              <a:rPr lang="ru-RU" dirty="0" smtClean="0">
                <a:effectLst/>
                <a:latin typeface="Times New Roman"/>
                <a:ea typeface="Times New Roman"/>
              </a:rPr>
              <a:t>  На вращающийся шар действует сила, стремящаяся  раздвинуть в стороны бумажные полоски, и из-за этого верхняя и нижняя части сплющиваются. Как и все вращающиеся шары, наша Земля тоже сплюснута у полюсов и раздута по экватору. Если мы измерим окружность Земля по экватору и через полюса (по меридиану), то окажется, что по экватору она на 44 км больше.</a:t>
            </a:r>
          </a:p>
          <a:p>
            <a:endParaRPr lang="ru-RU"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75245" y="2420888"/>
            <a:ext cx="2728980" cy="3744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3397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71184" cy="563662"/>
          </a:xfrm>
        </p:spPr>
        <p:txBody>
          <a:bodyPr>
            <a:normAutofit/>
          </a:bodyPr>
          <a:lstStyle/>
          <a:p>
            <a:pPr algn="ctr"/>
            <a:r>
              <a:rPr lang="ru-RU" i="1" u="sng" dirty="0">
                <a:latin typeface="Bookman Old Style" panose="02050604050505020204" pitchFamily="18" charset="0"/>
              </a:rPr>
              <a:t>НЕОДНОРОДНЫЙ ВОЛЧОК</a:t>
            </a:r>
            <a:endParaRPr lang="ru-RU" dirty="0">
              <a:latin typeface="Bookman Old Style" panose="02050604050505020204" pitchFamily="18" charset="0"/>
            </a:endParaRPr>
          </a:p>
        </p:txBody>
      </p:sp>
      <p:sp>
        <p:nvSpPr>
          <p:cNvPr id="4" name="Текст 3"/>
          <p:cNvSpPr>
            <a:spLocks noGrp="1"/>
          </p:cNvSpPr>
          <p:nvPr>
            <p:ph type="body" sz="half" idx="2"/>
          </p:nvPr>
        </p:nvSpPr>
        <p:spPr>
          <a:xfrm>
            <a:off x="457200" y="980728"/>
            <a:ext cx="5698976" cy="5544616"/>
          </a:xfrm>
        </p:spPr>
        <p:txBody>
          <a:bodyPr>
            <a:normAutofit fontScale="92500" lnSpcReduction="20000"/>
          </a:bodyPr>
          <a:lstStyle/>
          <a:p>
            <a:pPr marL="342900" lvl="0" indent="-342900">
              <a:spcAft>
                <a:spcPts val="0"/>
              </a:spcAft>
              <a:buFont typeface="+mj-lt"/>
              <a:buAutoNum type="arabicPeriod"/>
              <a:tabLst>
                <a:tab pos="228600" algn="l"/>
              </a:tabLst>
            </a:pPr>
            <a:endParaRPr lang="ru-RU" dirty="0" smtClean="0">
              <a:effectLst/>
              <a:latin typeface="Times New Roman"/>
              <a:ea typeface="Times New Roman"/>
            </a:endParaRPr>
          </a:p>
          <a:p>
            <a:pPr>
              <a:spcAft>
                <a:spcPts val="0"/>
              </a:spcAft>
            </a:pPr>
            <a:r>
              <a:rPr lang="ru-RU" sz="1500" dirty="0" smtClean="0">
                <a:effectLst/>
              </a:rPr>
              <a:t> </a:t>
            </a:r>
            <a:r>
              <a:rPr lang="ru-RU" sz="1500" b="1" dirty="0" smtClean="0">
                <a:effectLst/>
                <a:latin typeface="Times New Roman"/>
                <a:ea typeface="Times New Roman"/>
              </a:rPr>
              <a:t>Цель эксперимента: </a:t>
            </a:r>
            <a:r>
              <a:rPr lang="ru-RU" sz="1500" dirty="0" smtClean="0">
                <a:effectLst/>
                <a:latin typeface="Times New Roman"/>
                <a:ea typeface="Times New Roman"/>
              </a:rPr>
              <a:t>показать, что неоднородность</a:t>
            </a:r>
          </a:p>
          <a:p>
            <a:pPr indent="450215">
              <a:spcAft>
                <a:spcPts val="0"/>
              </a:spcAft>
            </a:pPr>
            <a:r>
              <a:rPr lang="ru-RU" sz="1500" dirty="0" smtClean="0">
                <a:effectLst/>
                <a:latin typeface="Times New Roman"/>
                <a:ea typeface="Times New Roman"/>
              </a:rPr>
              <a:t>состава Земли влияет на ее движение.</a:t>
            </a:r>
          </a:p>
          <a:p>
            <a:pPr>
              <a:spcAft>
                <a:spcPts val="0"/>
              </a:spcAft>
            </a:pPr>
            <a:r>
              <a:rPr lang="ru-RU" sz="1500" b="1" dirty="0" smtClean="0">
                <a:effectLst/>
                <a:latin typeface="Times New Roman"/>
                <a:ea typeface="Times New Roman"/>
              </a:rPr>
              <a:t>Материалы: </a:t>
            </a:r>
            <a:r>
              <a:rPr lang="ru-RU" sz="1500" dirty="0" smtClean="0">
                <a:effectLst/>
                <a:latin typeface="Times New Roman"/>
                <a:ea typeface="Times New Roman"/>
              </a:rPr>
              <a:t>фломастер, одно сырое яйцо, одно</a:t>
            </a:r>
          </a:p>
          <a:p>
            <a:pPr indent="450215">
              <a:spcAft>
                <a:spcPts val="0"/>
              </a:spcAft>
            </a:pPr>
            <a:r>
              <a:rPr lang="ru-RU" sz="1500" dirty="0" smtClean="0">
                <a:effectLst/>
                <a:latin typeface="Times New Roman"/>
                <a:ea typeface="Times New Roman"/>
              </a:rPr>
              <a:t>вареное яйцо.</a:t>
            </a:r>
          </a:p>
          <a:p>
            <a:pPr>
              <a:spcAft>
                <a:spcPts val="0"/>
              </a:spcAft>
            </a:pPr>
            <a:r>
              <a:rPr lang="ru-RU" sz="1500" b="1" dirty="0" smtClean="0">
                <a:effectLst/>
                <a:latin typeface="Times New Roman"/>
                <a:ea typeface="Times New Roman"/>
              </a:rPr>
              <a:t>Процесс: - </a:t>
            </a:r>
            <a:r>
              <a:rPr lang="ru-RU" sz="1500" dirty="0" smtClean="0">
                <a:effectLst/>
                <a:latin typeface="Times New Roman"/>
                <a:ea typeface="Times New Roman"/>
              </a:rPr>
              <a:t>пометьте яйца, написав на вареном цифру</a:t>
            </a:r>
          </a:p>
          <a:p>
            <a:pPr indent="450215">
              <a:spcAft>
                <a:spcPts val="0"/>
              </a:spcAft>
            </a:pPr>
            <a:r>
              <a:rPr lang="ru-RU" sz="1500" dirty="0" smtClean="0">
                <a:effectLst/>
                <a:latin typeface="Times New Roman"/>
                <a:ea typeface="Times New Roman"/>
              </a:rPr>
              <a:t>1, а на сыром – 2;</a:t>
            </a:r>
          </a:p>
          <a:p>
            <a:pPr marL="342900" lvl="0" indent="-342900">
              <a:spcAft>
                <a:spcPts val="0"/>
              </a:spcAft>
              <a:buFont typeface="+mj-lt"/>
              <a:buAutoNum type="arabicPeriod"/>
              <a:tabLst>
                <a:tab pos="678815" algn="l"/>
              </a:tabLst>
            </a:pPr>
            <a:r>
              <a:rPr lang="ru-RU" sz="1500" dirty="0" smtClean="0">
                <a:effectLst/>
                <a:latin typeface="Times New Roman"/>
                <a:ea typeface="Times New Roman"/>
              </a:rPr>
              <a:t>положите яйца на стол и попытайтесь раскрутить их.</a:t>
            </a:r>
          </a:p>
          <a:p>
            <a:pPr>
              <a:spcAft>
                <a:spcPts val="0"/>
              </a:spcAft>
            </a:pPr>
            <a:endParaRPr lang="ru-RU" sz="1500" b="1" dirty="0" smtClean="0">
              <a:effectLst/>
              <a:latin typeface="Times New Roman"/>
              <a:ea typeface="Times New Roman"/>
            </a:endParaRPr>
          </a:p>
          <a:p>
            <a:pPr>
              <a:spcAft>
                <a:spcPts val="0"/>
              </a:spcAft>
            </a:pPr>
            <a:r>
              <a:rPr lang="ru-RU" sz="1500" b="1" dirty="0" smtClean="0">
                <a:effectLst/>
                <a:latin typeface="Times New Roman"/>
                <a:ea typeface="Times New Roman"/>
              </a:rPr>
              <a:t>Итоги: </a:t>
            </a:r>
            <a:r>
              <a:rPr lang="ru-RU" sz="1500" dirty="0" smtClean="0">
                <a:effectLst/>
                <a:latin typeface="Times New Roman"/>
                <a:ea typeface="Times New Roman"/>
              </a:rPr>
              <a:t>вареное яйцо легко раскручивается и продолжает</a:t>
            </a:r>
          </a:p>
          <a:p>
            <a:pPr>
              <a:spcAft>
                <a:spcPts val="0"/>
              </a:spcAft>
            </a:pPr>
            <a:r>
              <a:rPr lang="ru-RU" sz="1500" dirty="0" smtClean="0">
                <a:effectLst/>
                <a:latin typeface="Times New Roman"/>
                <a:ea typeface="Times New Roman"/>
              </a:rPr>
              <a:t> вращаться в течение нескольких секунд. Сырое яйцо раскручивается плохо, болтается и быстро останавливается.</a:t>
            </a:r>
          </a:p>
          <a:p>
            <a:pPr algn="just">
              <a:spcAft>
                <a:spcPts val="0"/>
              </a:spcAft>
            </a:pPr>
            <a:endParaRPr lang="ru-RU" sz="1500" b="1" u="sng" dirty="0" smtClean="0">
              <a:effectLst/>
              <a:latin typeface="Times New Roman"/>
              <a:ea typeface="Times New Roman"/>
            </a:endParaRPr>
          </a:p>
          <a:p>
            <a:pPr algn="just">
              <a:spcAft>
                <a:spcPts val="0"/>
              </a:spcAft>
            </a:pPr>
            <a:r>
              <a:rPr lang="ru-RU" sz="1500" b="1" u="sng" dirty="0" smtClean="0">
                <a:effectLst/>
                <a:latin typeface="Times New Roman"/>
                <a:ea typeface="Times New Roman"/>
              </a:rPr>
              <a:t>Почему?</a:t>
            </a:r>
            <a:r>
              <a:rPr lang="ru-RU" sz="1500" dirty="0" smtClean="0">
                <a:effectLst/>
                <a:latin typeface="Times New Roman"/>
                <a:ea typeface="Times New Roman"/>
              </a:rPr>
              <a:t> На вращении сказывается внутреннее строение яйца. В вареном яйце содержимое твердое и раскручивается вместе со скорлупой. Сырое яйцо – жидкое внутри, и поэтому оно начинает вращаться не одновременно со скорлупой, а с запозданием и медленнее. Такое поведение жидкого содержимого заставляет вращающееся яйцо болтаться, и оно быстро останавливается. Часть земной мантии и внешняя часть ядра тоже жидкие. Из-за того, что Земля внутри не твердая, как и сырое яйцо, она при вращении тоже болтается. Но если при вращении яйца это сразу бросается в глаза, то болтание земного шара очень незначительно, и его можно заметить лишь в результате многолетних наблюдений.</a:t>
            </a:r>
          </a:p>
          <a:p>
            <a:pPr algn="just">
              <a:spcAft>
                <a:spcPts val="0"/>
              </a:spcAft>
            </a:pPr>
            <a:r>
              <a:rPr lang="ru-RU" sz="1500" dirty="0" smtClean="0">
                <a:effectLst/>
                <a:latin typeface="Times New Roman"/>
                <a:ea typeface="Times New Roman"/>
              </a:rPr>
              <a:t> </a:t>
            </a:r>
          </a:p>
          <a:p>
            <a:pPr algn="just">
              <a:spcAft>
                <a:spcPts val="0"/>
              </a:spcAft>
            </a:pPr>
            <a:r>
              <a:rPr lang="ru-RU" sz="1500" dirty="0" smtClean="0">
                <a:effectLst/>
                <a:latin typeface="Times New Roman"/>
                <a:ea typeface="Times New Roman"/>
              </a:rPr>
              <a:t> </a:t>
            </a:r>
          </a:p>
          <a:p>
            <a:endParaRPr lang="ru-RU"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228184" y="1340768"/>
            <a:ext cx="2520280"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9821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427168" cy="635670"/>
          </a:xfrm>
        </p:spPr>
        <p:txBody>
          <a:bodyPr>
            <a:normAutofit fontScale="90000"/>
          </a:bodyPr>
          <a:lstStyle/>
          <a:p>
            <a:pPr lvl="0" algn="ctr"/>
            <a:r>
              <a:rPr lang="ru-RU" i="1" u="sng" dirty="0">
                <a:latin typeface="Times New Roman"/>
                <a:ea typeface="Times New Roman"/>
              </a:rPr>
              <a:t>СКЛАДКИ.</a:t>
            </a:r>
            <a:r>
              <a:rPr lang="ru-RU" dirty="0" smtClean="0">
                <a:effectLst/>
                <a:latin typeface="Times New Roman"/>
                <a:ea typeface="Times New Roman"/>
              </a:rPr>
              <a:t/>
            </a:r>
            <a:br>
              <a:rPr lang="ru-RU" dirty="0" smtClean="0">
                <a:effectLst/>
                <a:latin typeface="Times New Roman"/>
                <a:ea typeface="Times New Roman"/>
              </a:rPr>
            </a:br>
            <a:endParaRPr lang="ru-RU" dirty="0"/>
          </a:p>
        </p:txBody>
      </p:sp>
      <p:sp>
        <p:nvSpPr>
          <p:cNvPr id="4" name="Текст 3"/>
          <p:cNvSpPr>
            <a:spLocks noGrp="1"/>
          </p:cNvSpPr>
          <p:nvPr>
            <p:ph type="body" sz="half" idx="2"/>
          </p:nvPr>
        </p:nvSpPr>
        <p:spPr>
          <a:xfrm>
            <a:off x="457200" y="692696"/>
            <a:ext cx="5482952" cy="5976664"/>
          </a:xfrm>
        </p:spPr>
        <p:txBody>
          <a:bodyPr>
            <a:normAutofit/>
          </a:bodyPr>
          <a:lstStyle/>
          <a:p>
            <a:pPr>
              <a:spcAft>
                <a:spcPts val="0"/>
              </a:spcAft>
            </a:pPr>
            <a:r>
              <a:rPr lang="ru-RU" sz="1600" b="1" u="sng" dirty="0" smtClean="0">
                <a:effectLst/>
                <a:latin typeface="Times New Roman"/>
                <a:ea typeface="Times New Roman"/>
              </a:rPr>
              <a:t>Цель эксперимента: </a:t>
            </a:r>
            <a:r>
              <a:rPr lang="ru-RU" sz="1600" dirty="0" smtClean="0">
                <a:effectLst/>
                <a:latin typeface="Times New Roman"/>
                <a:ea typeface="Times New Roman"/>
              </a:rPr>
              <a:t>показать, как силы</a:t>
            </a:r>
          </a:p>
          <a:p>
            <a:pPr indent="450215">
              <a:spcAft>
                <a:spcPts val="0"/>
              </a:spcAft>
            </a:pPr>
            <a:r>
              <a:rPr lang="ru-RU" sz="1600" dirty="0" smtClean="0">
                <a:effectLst/>
                <a:latin typeface="Times New Roman"/>
                <a:ea typeface="Times New Roman"/>
              </a:rPr>
              <a:t>сжатия воздействуют на движение коры.</a:t>
            </a:r>
          </a:p>
          <a:p>
            <a:pPr>
              <a:spcAft>
                <a:spcPts val="0"/>
              </a:spcAft>
            </a:pPr>
            <a:r>
              <a:rPr lang="ru-RU" sz="1600" b="1" u="sng" dirty="0" smtClean="0">
                <a:effectLst/>
                <a:latin typeface="Times New Roman"/>
                <a:ea typeface="Times New Roman"/>
              </a:rPr>
              <a:t>Материалы:</a:t>
            </a:r>
            <a:r>
              <a:rPr lang="ru-RU" sz="1600" dirty="0" smtClean="0">
                <a:effectLst/>
                <a:latin typeface="Times New Roman"/>
                <a:ea typeface="Times New Roman"/>
              </a:rPr>
              <a:t> четыре бумажных полотенца,</a:t>
            </a:r>
          </a:p>
          <a:p>
            <a:pPr indent="450215">
              <a:spcAft>
                <a:spcPts val="0"/>
              </a:spcAft>
            </a:pPr>
            <a:r>
              <a:rPr lang="ru-RU" sz="1600" dirty="0" smtClean="0">
                <a:effectLst/>
                <a:latin typeface="Times New Roman"/>
                <a:ea typeface="Times New Roman"/>
              </a:rPr>
              <a:t> стакан воды.</a:t>
            </a:r>
          </a:p>
          <a:p>
            <a:pPr>
              <a:spcAft>
                <a:spcPts val="0"/>
              </a:spcAft>
            </a:pPr>
            <a:r>
              <a:rPr lang="ru-RU" sz="1600" b="1" u="sng" dirty="0" smtClean="0">
                <a:effectLst/>
                <a:latin typeface="Times New Roman"/>
                <a:ea typeface="Times New Roman"/>
              </a:rPr>
              <a:t>Процесс:</a:t>
            </a:r>
            <a:r>
              <a:rPr lang="ru-RU" sz="1600" dirty="0" smtClean="0">
                <a:effectLst/>
                <a:latin typeface="Times New Roman"/>
                <a:ea typeface="Times New Roman"/>
              </a:rPr>
              <a:t> - сложите полотенца стопкой на</a:t>
            </a:r>
          </a:p>
          <a:p>
            <a:pPr indent="450215">
              <a:spcAft>
                <a:spcPts val="0"/>
              </a:spcAft>
            </a:pPr>
            <a:r>
              <a:rPr lang="ru-RU" sz="1600" dirty="0" smtClean="0">
                <a:effectLst/>
                <a:latin typeface="Times New Roman"/>
                <a:ea typeface="Times New Roman"/>
              </a:rPr>
              <a:t>столе;</a:t>
            </a:r>
          </a:p>
          <a:p>
            <a:pPr marL="342900" lvl="0" indent="-342900">
              <a:spcAft>
                <a:spcPts val="0"/>
              </a:spcAft>
              <a:buFont typeface="+mj-lt"/>
              <a:buAutoNum type="arabicPeriod"/>
              <a:tabLst>
                <a:tab pos="678815" algn="l"/>
              </a:tabLst>
            </a:pPr>
            <a:r>
              <a:rPr lang="ru-RU" sz="1600" dirty="0" smtClean="0">
                <a:effectLst/>
                <a:latin typeface="Times New Roman"/>
                <a:ea typeface="Times New Roman"/>
              </a:rPr>
              <a:t>сложите стопку пополам;</a:t>
            </a:r>
          </a:p>
          <a:p>
            <a:pPr marL="342900" lvl="0" indent="-342900">
              <a:spcAft>
                <a:spcPts val="0"/>
              </a:spcAft>
              <a:buFont typeface="+mj-lt"/>
              <a:buAutoNum type="arabicPeriod"/>
              <a:tabLst>
                <a:tab pos="678815" algn="l"/>
              </a:tabLst>
            </a:pPr>
            <a:r>
              <a:rPr lang="ru-RU" sz="1600" dirty="0" smtClean="0">
                <a:effectLst/>
                <a:latin typeface="Times New Roman"/>
                <a:ea typeface="Times New Roman"/>
              </a:rPr>
              <a:t>намочите полотенца;</a:t>
            </a:r>
          </a:p>
          <a:p>
            <a:pPr marL="342900" lvl="0" indent="-342900">
              <a:spcAft>
                <a:spcPts val="0"/>
              </a:spcAft>
              <a:buFont typeface="+mj-lt"/>
              <a:buAutoNum type="arabicPeriod"/>
              <a:tabLst>
                <a:tab pos="678815" algn="l"/>
              </a:tabLst>
            </a:pPr>
            <a:r>
              <a:rPr lang="ru-RU" sz="1600" dirty="0" smtClean="0">
                <a:effectLst/>
                <a:latin typeface="Times New Roman"/>
                <a:ea typeface="Times New Roman"/>
              </a:rPr>
              <a:t>положите руки ладонями по краям</a:t>
            </a:r>
          </a:p>
          <a:p>
            <a:pPr marL="450215">
              <a:spcAft>
                <a:spcPts val="0"/>
              </a:spcAft>
            </a:pPr>
            <a:r>
              <a:rPr lang="ru-RU" sz="1600" dirty="0" smtClean="0">
                <a:effectLst/>
                <a:latin typeface="Times New Roman"/>
                <a:ea typeface="Times New Roman"/>
              </a:rPr>
              <a:t>полотенец;</a:t>
            </a:r>
          </a:p>
          <a:p>
            <a:pPr marL="342900" lvl="0" indent="-342900">
              <a:spcAft>
                <a:spcPts val="0"/>
              </a:spcAft>
              <a:buFont typeface="+mj-lt"/>
              <a:buAutoNum type="arabicPeriod"/>
              <a:tabLst>
                <a:tab pos="678815" algn="l"/>
              </a:tabLst>
            </a:pPr>
            <a:r>
              <a:rPr lang="ru-RU" sz="1600" dirty="0" smtClean="0">
                <a:effectLst/>
                <a:latin typeface="Times New Roman"/>
                <a:ea typeface="Times New Roman"/>
              </a:rPr>
              <a:t>сдвигайте ладони вместе с ними.</a:t>
            </a:r>
          </a:p>
          <a:p>
            <a:pPr>
              <a:spcAft>
                <a:spcPts val="0"/>
              </a:spcAft>
            </a:pPr>
            <a:r>
              <a:rPr lang="ru-RU" sz="1600" b="1" u="sng" dirty="0" smtClean="0">
                <a:effectLst/>
                <a:latin typeface="Times New Roman"/>
                <a:ea typeface="Times New Roman"/>
              </a:rPr>
              <a:t>Итоги:</a:t>
            </a:r>
            <a:r>
              <a:rPr lang="ru-RU" sz="1600" dirty="0" smtClean="0">
                <a:effectLst/>
                <a:latin typeface="Times New Roman"/>
                <a:ea typeface="Times New Roman"/>
              </a:rPr>
              <a:t> на бумажной поверхности видны многочисленные складки.</a:t>
            </a:r>
          </a:p>
          <a:p>
            <a:pPr algn="just">
              <a:spcAft>
                <a:spcPts val="0"/>
              </a:spcAft>
            </a:pPr>
            <a:r>
              <a:rPr lang="ru-RU" sz="1600" b="1" u="sng" dirty="0" smtClean="0">
                <a:effectLst/>
                <a:latin typeface="Times New Roman"/>
                <a:ea typeface="Times New Roman"/>
              </a:rPr>
              <a:t>Почему?</a:t>
            </a:r>
            <a:r>
              <a:rPr lang="ru-RU" sz="1600" dirty="0" smtClean="0">
                <a:effectLst/>
                <a:latin typeface="Times New Roman"/>
                <a:ea typeface="Times New Roman"/>
              </a:rPr>
              <a:t> Вы руками сдвигаете полотенца к центру. Чтобы поместиться на уменьшающемся пространстве, бумага деформируется, образуя складки. Когда различные силы воздействуют на земную кору с противоположных сторон, сжимаемый участок меняет форму, и на нем образуются складки, имеющие волнообразный вид.</a:t>
            </a:r>
          </a:p>
          <a:p>
            <a:endParaRPr lang="ru-RU"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84168" y="1268760"/>
            <a:ext cx="2713580"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84520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355160" cy="491654"/>
          </a:xfrm>
        </p:spPr>
        <p:txBody>
          <a:bodyPr>
            <a:normAutofit fontScale="90000"/>
          </a:bodyPr>
          <a:lstStyle/>
          <a:p>
            <a:pPr lvl="0" algn="ctr"/>
            <a:r>
              <a:rPr lang="ru-RU" i="1" u="sng" dirty="0">
                <a:latin typeface="Times New Roman"/>
                <a:ea typeface="Times New Roman"/>
              </a:rPr>
              <a:t>МЕТАМОРФИЗМ.</a:t>
            </a:r>
            <a:r>
              <a:rPr lang="ru-RU" dirty="0" smtClean="0">
                <a:effectLst/>
                <a:latin typeface="Times New Roman"/>
                <a:ea typeface="Times New Roman"/>
              </a:rPr>
              <a:t/>
            </a:r>
            <a:br>
              <a:rPr lang="ru-RU" dirty="0" smtClean="0">
                <a:effectLst/>
                <a:latin typeface="Times New Roman"/>
                <a:ea typeface="Times New Roman"/>
              </a:rPr>
            </a:br>
            <a:endParaRPr lang="ru-RU" dirty="0"/>
          </a:p>
        </p:txBody>
      </p:sp>
      <p:sp>
        <p:nvSpPr>
          <p:cNvPr id="4" name="Текст 3"/>
          <p:cNvSpPr>
            <a:spLocks noGrp="1"/>
          </p:cNvSpPr>
          <p:nvPr>
            <p:ph type="body" sz="half" idx="2"/>
          </p:nvPr>
        </p:nvSpPr>
        <p:spPr>
          <a:xfrm>
            <a:off x="457200" y="836712"/>
            <a:ext cx="5410944" cy="5289451"/>
          </a:xfrm>
        </p:spPr>
        <p:txBody>
          <a:bodyPr>
            <a:normAutofit/>
          </a:bodyPr>
          <a:lstStyle/>
          <a:p>
            <a:pPr indent="450215">
              <a:spcAft>
                <a:spcPts val="0"/>
              </a:spcAft>
            </a:pPr>
            <a:r>
              <a:rPr lang="ru-RU" sz="2000" b="1" u="sng" dirty="0" smtClean="0">
                <a:effectLst/>
              </a:rPr>
              <a:t>Цель эксперимента: </a:t>
            </a:r>
            <a:r>
              <a:rPr lang="ru-RU" sz="2000" dirty="0" smtClean="0">
                <a:effectLst/>
              </a:rPr>
              <a:t>Показать, как образуются </a:t>
            </a:r>
            <a:r>
              <a:rPr lang="ru-RU" sz="2000" dirty="0" smtClean="0">
                <a:effectLst/>
                <a:latin typeface="Times New Roman"/>
                <a:ea typeface="Times New Roman"/>
              </a:rPr>
              <a:t>метаморфические горные породы.</a:t>
            </a:r>
          </a:p>
          <a:p>
            <a:pPr>
              <a:spcAft>
                <a:spcPts val="0"/>
              </a:spcAft>
            </a:pPr>
            <a:r>
              <a:rPr lang="ru-RU" sz="2000" b="1" u="sng" dirty="0" smtClean="0">
                <a:effectLst/>
                <a:latin typeface="Times New Roman"/>
                <a:ea typeface="Times New Roman"/>
              </a:rPr>
              <a:t>Материалы:</a:t>
            </a:r>
            <a:r>
              <a:rPr lang="ru-RU" sz="2000" dirty="0" smtClean="0">
                <a:effectLst/>
                <a:latin typeface="Times New Roman"/>
                <a:ea typeface="Times New Roman"/>
              </a:rPr>
              <a:t> два десятка спичек, книга, стол.</a:t>
            </a:r>
          </a:p>
          <a:p>
            <a:pPr>
              <a:spcAft>
                <a:spcPts val="0"/>
              </a:spcAft>
            </a:pPr>
            <a:r>
              <a:rPr lang="ru-RU" sz="2000" b="1" u="sng" dirty="0" smtClean="0">
                <a:effectLst/>
                <a:latin typeface="Times New Roman"/>
                <a:ea typeface="Times New Roman"/>
              </a:rPr>
              <a:t>Процесс:</a:t>
            </a:r>
            <a:r>
              <a:rPr lang="ru-RU" sz="2000" dirty="0" smtClean="0">
                <a:effectLst/>
                <a:latin typeface="Times New Roman"/>
                <a:ea typeface="Times New Roman"/>
              </a:rPr>
              <a:t> - надломите спички;</a:t>
            </a:r>
          </a:p>
          <a:p>
            <a:pPr marL="457200" lvl="0" indent="-457200">
              <a:spcAft>
                <a:spcPts val="0"/>
              </a:spcAft>
              <a:buFont typeface="+mj-lt"/>
              <a:buAutoNum type="arabicPeriod"/>
              <a:tabLst>
                <a:tab pos="678815" algn="l"/>
              </a:tabLst>
            </a:pPr>
            <a:r>
              <a:rPr lang="ru-RU" sz="2000" dirty="0" smtClean="0">
                <a:effectLst/>
                <a:latin typeface="Times New Roman"/>
                <a:ea typeface="Times New Roman"/>
              </a:rPr>
              <a:t>высыпьте спички кучкой на стол;</a:t>
            </a:r>
          </a:p>
          <a:p>
            <a:pPr marL="457200" lvl="0" indent="-457200">
              <a:spcAft>
                <a:spcPts val="0"/>
              </a:spcAft>
              <a:buFont typeface="+mj-lt"/>
              <a:buAutoNum type="arabicPeriod"/>
              <a:tabLst>
                <a:tab pos="678815" algn="l"/>
              </a:tabLst>
            </a:pPr>
            <a:r>
              <a:rPr lang="ru-RU" sz="2000" dirty="0" smtClean="0">
                <a:effectLst/>
                <a:latin typeface="Times New Roman"/>
                <a:ea typeface="Times New Roman"/>
              </a:rPr>
              <a:t>положите на них книгу и прижмите к   столу;</a:t>
            </a:r>
          </a:p>
          <a:p>
            <a:pPr marL="457200" lvl="0" indent="-457200">
              <a:spcAft>
                <a:spcPts val="0"/>
              </a:spcAft>
              <a:buFont typeface="+mj-lt"/>
              <a:buAutoNum type="arabicPeriod"/>
              <a:tabLst>
                <a:tab pos="678815" algn="l"/>
              </a:tabLst>
            </a:pPr>
            <a:r>
              <a:rPr lang="ru-RU" sz="2000" dirty="0" smtClean="0">
                <a:effectLst/>
                <a:latin typeface="Times New Roman"/>
                <a:ea typeface="Times New Roman"/>
              </a:rPr>
              <a:t>уберите книгу.</a:t>
            </a:r>
          </a:p>
          <a:p>
            <a:pPr hangingPunct="0">
              <a:spcAft>
                <a:spcPts val="0"/>
              </a:spcAft>
            </a:pPr>
            <a:r>
              <a:rPr lang="ru-RU" sz="2000" b="1" u="sng" kern="0" dirty="0" smtClean="0">
                <a:effectLst/>
                <a:latin typeface="Times New Roman"/>
              </a:rPr>
              <a:t>Итоги</a:t>
            </a:r>
            <a:r>
              <a:rPr lang="ru-RU" sz="2000" b="0" u="sng" kern="0" dirty="0" smtClean="0">
                <a:effectLst/>
                <a:latin typeface="Times New Roman"/>
              </a:rPr>
              <a:t>: </a:t>
            </a:r>
            <a:r>
              <a:rPr lang="ru-RU" sz="2000" b="0" u="none" strike="noStrike" kern="0" dirty="0" smtClean="0">
                <a:effectLst/>
                <a:latin typeface="Times New Roman"/>
              </a:rPr>
              <a:t>спички выпрямились и лежат слоями.</a:t>
            </a:r>
            <a:endParaRPr lang="ru-RU" sz="2000" b="1" u="sng" kern="0" dirty="0" smtClean="0">
              <a:effectLst/>
              <a:latin typeface="Times New Roman"/>
            </a:endParaRPr>
          </a:p>
          <a:p>
            <a:pPr algn="just" hangingPunct="0">
              <a:spcAft>
                <a:spcPts val="0"/>
              </a:spcAft>
            </a:pPr>
            <a:r>
              <a:rPr lang="ru-RU" sz="2000" b="1" u="sng" kern="0" dirty="0" smtClean="0">
                <a:effectLst/>
                <a:latin typeface="Times New Roman"/>
              </a:rPr>
              <a:t>Почему? </a:t>
            </a:r>
            <a:r>
              <a:rPr lang="ru-RU" sz="2000" b="0" u="none" strike="noStrike" kern="0" dirty="0" smtClean="0">
                <a:effectLst/>
                <a:latin typeface="Times New Roman"/>
              </a:rPr>
              <a:t>Спички расположились слоями под тяжестью книги. В природе различные горные породы также сдавливаются в слои под тяжестью вышележащих пород. Образовавшиеся под давлением породы называются </a:t>
            </a:r>
            <a:r>
              <a:rPr lang="ru-RU" sz="2000" b="0" i="1" u="none" strike="noStrike" kern="0" dirty="0" smtClean="0">
                <a:effectLst/>
                <a:latin typeface="Times New Roman"/>
              </a:rPr>
              <a:t>метаморфическими.</a:t>
            </a:r>
            <a:endParaRPr lang="ru-RU" sz="2000" b="1" u="sng" kern="0" dirty="0" smtClean="0">
              <a:effectLst/>
              <a:latin typeface="Times New Roman"/>
            </a:endParaRPr>
          </a:p>
          <a:p>
            <a:endParaRPr lang="ru-RU" sz="2000"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868144" y="1196752"/>
            <a:ext cx="2913580"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7895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003232" cy="491654"/>
          </a:xfrm>
        </p:spPr>
        <p:txBody>
          <a:bodyPr/>
          <a:lstStyle/>
          <a:p>
            <a:pPr algn="ctr"/>
            <a:r>
              <a:rPr lang="ru-RU" i="1" u="sng" dirty="0"/>
              <a:t>ИЗВЕРЖЕНИЕ</a:t>
            </a:r>
            <a:endParaRPr lang="ru-RU" dirty="0"/>
          </a:p>
        </p:txBody>
      </p:sp>
      <p:sp>
        <p:nvSpPr>
          <p:cNvPr id="4" name="Текст 3"/>
          <p:cNvSpPr>
            <a:spLocks noGrp="1"/>
          </p:cNvSpPr>
          <p:nvPr>
            <p:ph type="body" sz="half" idx="2"/>
          </p:nvPr>
        </p:nvSpPr>
        <p:spPr>
          <a:xfrm>
            <a:off x="457200" y="836712"/>
            <a:ext cx="5122912" cy="5289451"/>
          </a:xfrm>
        </p:spPr>
        <p:txBody>
          <a:bodyPr>
            <a:normAutofit fontScale="92500"/>
          </a:bodyPr>
          <a:lstStyle/>
          <a:p>
            <a:pPr marL="342900" lvl="0" indent="-342900">
              <a:spcAft>
                <a:spcPts val="0"/>
              </a:spcAft>
              <a:buFont typeface="+mj-lt"/>
              <a:buAutoNum type="arabicPeriod"/>
              <a:tabLst>
                <a:tab pos="228600" algn="l"/>
              </a:tabLst>
            </a:pPr>
            <a:endParaRPr lang="ru-RU" dirty="0" smtClean="0">
              <a:effectLst/>
              <a:latin typeface="Times New Roman"/>
              <a:ea typeface="Times New Roman"/>
            </a:endParaRPr>
          </a:p>
          <a:p>
            <a:pPr>
              <a:spcAft>
                <a:spcPts val="0"/>
              </a:spcAft>
            </a:pPr>
            <a:r>
              <a:rPr lang="ru-RU" dirty="0" smtClean="0">
                <a:effectLst/>
              </a:rPr>
              <a:t> </a:t>
            </a:r>
            <a:r>
              <a:rPr lang="ru-RU" sz="1600" b="1" u="sng" dirty="0" smtClean="0">
                <a:effectLst/>
                <a:latin typeface="Times New Roman"/>
                <a:ea typeface="Times New Roman"/>
              </a:rPr>
              <a:t>Цель эксперимента:</a:t>
            </a:r>
            <a:r>
              <a:rPr lang="ru-RU" sz="1600" dirty="0" smtClean="0">
                <a:effectLst/>
                <a:latin typeface="Times New Roman"/>
                <a:ea typeface="Times New Roman"/>
              </a:rPr>
              <a:t> изобразить извержение</a:t>
            </a:r>
          </a:p>
          <a:p>
            <a:pPr indent="450215">
              <a:spcAft>
                <a:spcPts val="0"/>
              </a:spcAft>
            </a:pPr>
            <a:r>
              <a:rPr lang="ru-RU" sz="1600" dirty="0" smtClean="0">
                <a:effectLst/>
                <a:latin typeface="Times New Roman"/>
                <a:ea typeface="Times New Roman"/>
              </a:rPr>
              <a:t>вулкана.</a:t>
            </a:r>
          </a:p>
          <a:p>
            <a:pPr>
              <a:spcAft>
                <a:spcPts val="0"/>
              </a:spcAft>
            </a:pPr>
            <a:r>
              <a:rPr lang="ru-RU" sz="1600" b="1" u="sng" dirty="0" smtClean="0">
                <a:effectLst/>
                <a:latin typeface="Times New Roman"/>
                <a:ea typeface="Times New Roman"/>
              </a:rPr>
              <a:t>Материалы: </a:t>
            </a:r>
            <a:r>
              <a:rPr lang="ru-RU" sz="1600" dirty="0" smtClean="0">
                <a:effectLst/>
                <a:latin typeface="Times New Roman"/>
                <a:ea typeface="Times New Roman"/>
              </a:rPr>
              <a:t>бутылка из-под газировки, глубокий</a:t>
            </a:r>
          </a:p>
          <a:p>
            <a:pPr indent="450215">
              <a:spcAft>
                <a:spcPts val="0"/>
              </a:spcAft>
            </a:pPr>
            <a:r>
              <a:rPr lang="ru-RU" sz="1600" dirty="0" smtClean="0">
                <a:effectLst/>
                <a:latin typeface="Times New Roman"/>
                <a:ea typeface="Times New Roman"/>
              </a:rPr>
              <a:t>противень, земля, питьевая сода, 250 мл</a:t>
            </a:r>
          </a:p>
          <a:p>
            <a:pPr indent="450215">
              <a:spcAft>
                <a:spcPts val="0"/>
              </a:spcAft>
            </a:pPr>
            <a:r>
              <a:rPr lang="ru-RU" sz="1600" dirty="0" smtClean="0">
                <a:effectLst/>
                <a:latin typeface="Times New Roman"/>
                <a:ea typeface="Times New Roman"/>
              </a:rPr>
              <a:t>уксуса, красный пищевой краситель.</a:t>
            </a:r>
          </a:p>
          <a:p>
            <a:pPr>
              <a:spcAft>
                <a:spcPts val="0"/>
              </a:spcAft>
            </a:pPr>
            <a:r>
              <a:rPr lang="ru-RU" sz="1600" b="1" u="sng" dirty="0" smtClean="0">
                <a:effectLst/>
                <a:latin typeface="Times New Roman"/>
                <a:ea typeface="Times New Roman"/>
              </a:rPr>
              <a:t>Процесс: </a:t>
            </a:r>
            <a:r>
              <a:rPr lang="ru-RU" sz="1600" dirty="0" smtClean="0">
                <a:effectLst/>
                <a:latin typeface="Times New Roman"/>
                <a:ea typeface="Times New Roman"/>
              </a:rPr>
              <a:t>- поставьте бутылку на противень;</a:t>
            </a:r>
          </a:p>
          <a:p>
            <a:pPr marL="342900" lvl="0" indent="-342900">
              <a:spcAft>
                <a:spcPts val="0"/>
              </a:spcAft>
              <a:buFont typeface="+mj-lt"/>
              <a:buAutoNum type="arabicPeriod"/>
              <a:tabLst>
                <a:tab pos="678815" algn="l"/>
              </a:tabLst>
            </a:pPr>
            <a:r>
              <a:rPr lang="ru-RU" sz="1600" dirty="0" smtClean="0">
                <a:effectLst/>
                <a:latin typeface="Times New Roman"/>
                <a:ea typeface="Times New Roman"/>
              </a:rPr>
              <a:t>со всех сторон засыпьте бутылку землей,</a:t>
            </a:r>
          </a:p>
          <a:p>
            <a:pPr marL="450215">
              <a:spcAft>
                <a:spcPts val="0"/>
              </a:spcAft>
            </a:pPr>
            <a:r>
              <a:rPr lang="ru-RU" sz="1600" dirty="0" smtClean="0">
                <a:effectLst/>
                <a:latin typeface="Times New Roman"/>
                <a:ea typeface="Times New Roman"/>
              </a:rPr>
              <a:t>чтобы получилась горка. Не закрывайте буты-</a:t>
            </a:r>
          </a:p>
          <a:p>
            <a:pPr marL="450215">
              <a:spcAft>
                <a:spcPts val="0"/>
              </a:spcAft>
            </a:pPr>
            <a:r>
              <a:rPr lang="ru-RU" sz="1600" dirty="0" err="1" smtClean="0">
                <a:effectLst/>
                <a:latin typeface="Times New Roman"/>
                <a:ea typeface="Times New Roman"/>
              </a:rPr>
              <a:t>лочное</a:t>
            </a:r>
            <a:r>
              <a:rPr lang="ru-RU" sz="1600" dirty="0" smtClean="0">
                <a:effectLst/>
                <a:latin typeface="Times New Roman"/>
                <a:ea typeface="Times New Roman"/>
              </a:rPr>
              <a:t> отверстие и постарайтесь, чтобы земля </a:t>
            </a:r>
          </a:p>
          <a:p>
            <a:pPr marL="450215">
              <a:spcAft>
                <a:spcPts val="0"/>
              </a:spcAft>
            </a:pPr>
            <a:r>
              <a:rPr lang="ru-RU" sz="1600" dirty="0" smtClean="0">
                <a:effectLst/>
                <a:latin typeface="Times New Roman"/>
                <a:ea typeface="Times New Roman"/>
              </a:rPr>
              <a:t>не попала в бутылку;</a:t>
            </a:r>
          </a:p>
          <a:p>
            <a:pPr marL="342900" lvl="0" indent="-342900">
              <a:spcAft>
                <a:spcPts val="0"/>
              </a:spcAft>
              <a:buFont typeface="+mj-lt"/>
              <a:buAutoNum type="arabicPeriod"/>
              <a:tabLst>
                <a:tab pos="678815" algn="l"/>
              </a:tabLst>
            </a:pPr>
            <a:r>
              <a:rPr lang="ru-RU" sz="1600" dirty="0" smtClean="0">
                <a:effectLst/>
                <a:latin typeface="Times New Roman"/>
                <a:ea typeface="Times New Roman"/>
              </a:rPr>
              <a:t>насыпьте в бутылку соду;</a:t>
            </a:r>
          </a:p>
          <a:p>
            <a:pPr marL="342900" lvl="0" indent="-342900">
              <a:spcAft>
                <a:spcPts val="0"/>
              </a:spcAft>
              <a:buFont typeface="+mj-lt"/>
              <a:buAutoNum type="arabicPeriod"/>
              <a:tabLst>
                <a:tab pos="678815" algn="l"/>
              </a:tabLst>
            </a:pPr>
            <a:r>
              <a:rPr lang="ru-RU" sz="1600" dirty="0" smtClean="0">
                <a:effectLst/>
                <a:latin typeface="Times New Roman"/>
                <a:ea typeface="Times New Roman"/>
              </a:rPr>
              <a:t>окрасьте уксус в красный свет и залейте его в бутылку.</a:t>
            </a:r>
          </a:p>
          <a:p>
            <a:pPr>
              <a:spcAft>
                <a:spcPts val="0"/>
              </a:spcAft>
            </a:pPr>
            <a:r>
              <a:rPr lang="ru-RU" sz="1600" b="1" u="sng" dirty="0" smtClean="0">
                <a:effectLst/>
                <a:latin typeface="Times New Roman"/>
                <a:ea typeface="Times New Roman"/>
              </a:rPr>
              <a:t>Итоги:</a:t>
            </a:r>
            <a:r>
              <a:rPr lang="ru-RU" sz="1600" dirty="0" smtClean="0">
                <a:effectLst/>
                <a:latin typeface="Times New Roman"/>
                <a:ea typeface="Times New Roman"/>
              </a:rPr>
              <a:t> из бутылки выходит красная пена и стекает по земляному холмику.</a:t>
            </a:r>
          </a:p>
          <a:p>
            <a:pPr algn="just">
              <a:spcAft>
                <a:spcPts val="0"/>
              </a:spcAft>
            </a:pPr>
            <a:r>
              <a:rPr lang="ru-RU" sz="1600" b="1" u="sng" dirty="0" smtClean="0">
                <a:effectLst/>
                <a:latin typeface="Times New Roman"/>
                <a:ea typeface="Times New Roman"/>
              </a:rPr>
              <a:t>Почему?</a:t>
            </a:r>
            <a:r>
              <a:rPr lang="ru-RU" sz="1600" dirty="0" smtClean="0">
                <a:effectLst/>
                <a:latin typeface="Times New Roman"/>
                <a:ea typeface="Times New Roman"/>
              </a:rPr>
              <a:t> Сода реагирует с уксусом, в результате чего получается углекислый газ. Газ имеет достаточно высокое давление, чтобы вытеснить из бутылки жидкость. Пена возникает от смешения газа с жидкостью.</a:t>
            </a:r>
          </a:p>
          <a:p>
            <a:endParaRPr lang="ru-RU"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580112" y="908720"/>
            <a:ext cx="2942151"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5538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Кутюр">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85</TotalTime>
  <Words>2751</Words>
  <Application>Microsoft Office PowerPoint</Application>
  <PresentationFormat>Экран (4:3)</PresentationFormat>
  <Paragraphs>201</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ЭКСПЕРИМЕНТИРУЕМ НА УРОКЕ ГЕОГРАФИИ   Современный урок географии немыслим без наглядного обучения.                                      Н.Н.Баранский.  </vt:lpstr>
      <vt:lpstr>Презентация PowerPoint</vt:lpstr>
      <vt:lpstr>Презентация PowerPoint</vt:lpstr>
      <vt:lpstr>Презентация PowerPoint</vt:lpstr>
      <vt:lpstr>ПРИПЛЮСНУТЫЙ ШАР. </vt:lpstr>
      <vt:lpstr>НЕОДНОРОДНЫЙ ВОЛЧОК</vt:lpstr>
      <vt:lpstr>СКЛАДКИ. </vt:lpstr>
      <vt:lpstr>МЕТАМОРФИЗМ. </vt:lpstr>
      <vt:lpstr>ИЗВЕРЖЕНИЕ</vt:lpstr>
      <vt:lpstr>СЛОЖЕННАЯ ГАЗЕТА</vt:lpstr>
      <vt:lpstr>ВДОЛЬ ПО СЛОЮ</vt:lpstr>
      <vt:lpstr>ПРЕЦЕССИЯ</vt:lpstr>
      <vt:lpstr>ГОЛУБОЕ НЕБО. </vt:lpstr>
      <vt:lpstr>ВОЗДУШНЫЙ ПРЕСС. </vt:lpstr>
      <vt:lpstr>ВОЛНЫ. </vt:lpstr>
      <vt:lpstr>МЕСТО ДЛЯ ВОЗДУХА. </vt:lpstr>
      <vt:lpstr>ПРИЛИВЫ</vt:lpstr>
      <vt:lpstr>ЭФФЕКТ КОРИОЛИСА</vt:lpstr>
      <vt:lpstr>СОЛЬ. </vt:lpstr>
      <vt:lpstr>ВЛАЖНОСТЬ ВОЗДУХА</vt:lpstr>
      <vt:lpstr>СОЛОМЕННЫЙ БУРАВЧИК. </vt:lpstr>
      <vt:lpstr>СПАСИБО ЗА ВНИМАНИЕ! ЖЕЛАЮ УДАЧИ!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ЭКСПЕРИМЕНТИРУЕМ НА УРОКЕ ГЕОГРАФИИ Современный урок географии немыслим без наглядного обучения.                                      Н.Н.Баранский.</dc:title>
  <dc:creator>Лара</dc:creator>
  <cp:lastModifiedBy>Лара</cp:lastModifiedBy>
  <cp:revision>9</cp:revision>
  <dcterms:created xsi:type="dcterms:W3CDTF">2014-11-06T10:02:14Z</dcterms:created>
  <dcterms:modified xsi:type="dcterms:W3CDTF">2014-11-06T11:28:11Z</dcterms:modified>
</cp:coreProperties>
</file>