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vslovar.org.ru/v2/n_7_1.html" TargetMode="External"/><Relationship Id="rId13" Type="http://schemas.openxmlformats.org/officeDocument/2006/relationships/hyperlink" Target="http://vslovar.org.ru/v2/n_12_1.html" TargetMode="External"/><Relationship Id="rId18" Type="http://schemas.openxmlformats.org/officeDocument/2006/relationships/hyperlink" Target="http://vslovar.org.ru/v2/n_17_1.html" TargetMode="External"/><Relationship Id="rId26" Type="http://schemas.openxmlformats.org/officeDocument/2006/relationships/hyperlink" Target="http://vslovar.org.ru/v2/n_25_1.html" TargetMode="External"/><Relationship Id="rId3" Type="http://schemas.openxmlformats.org/officeDocument/2006/relationships/hyperlink" Target="http://vslovar.org.ru/v2/n_2_1.html" TargetMode="External"/><Relationship Id="rId21" Type="http://schemas.openxmlformats.org/officeDocument/2006/relationships/hyperlink" Target="http://vslovar.org.ru/v2/n_20_1.html" TargetMode="External"/><Relationship Id="rId7" Type="http://schemas.openxmlformats.org/officeDocument/2006/relationships/hyperlink" Target="http://vslovar.org.ru/v2/n_6_1.html" TargetMode="External"/><Relationship Id="rId12" Type="http://schemas.openxmlformats.org/officeDocument/2006/relationships/hyperlink" Target="http://vslovar.org.ru/v2/n_11_1.html" TargetMode="External"/><Relationship Id="rId17" Type="http://schemas.openxmlformats.org/officeDocument/2006/relationships/hyperlink" Target="http://vslovar.org.ru/v2/n_16_1.html" TargetMode="External"/><Relationship Id="rId25" Type="http://schemas.openxmlformats.org/officeDocument/2006/relationships/hyperlink" Target="http://vslovar.org.ru/v2/n_24_1.html" TargetMode="External"/><Relationship Id="rId33" Type="http://schemas.openxmlformats.org/officeDocument/2006/relationships/image" Target="../media/image11.gif"/><Relationship Id="rId2" Type="http://schemas.openxmlformats.org/officeDocument/2006/relationships/hyperlink" Target="http://vslovar.org.ru/v2/n_1_1.html" TargetMode="External"/><Relationship Id="rId16" Type="http://schemas.openxmlformats.org/officeDocument/2006/relationships/hyperlink" Target="http://vslovar.org.ru/v2/n_15_1.html" TargetMode="External"/><Relationship Id="rId20" Type="http://schemas.openxmlformats.org/officeDocument/2006/relationships/hyperlink" Target="http://vslovar.org.ru/v2/n_19_1.html" TargetMode="External"/><Relationship Id="rId29" Type="http://schemas.openxmlformats.org/officeDocument/2006/relationships/hyperlink" Target="http://vslovar.org.ru/v2/n_28_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slovar.org.ru/v2/n_5_1.html" TargetMode="External"/><Relationship Id="rId11" Type="http://schemas.openxmlformats.org/officeDocument/2006/relationships/hyperlink" Target="http://vslovar.org.ru/v2/n_10_1.html" TargetMode="External"/><Relationship Id="rId24" Type="http://schemas.openxmlformats.org/officeDocument/2006/relationships/hyperlink" Target="http://vslovar.org.ru/v2/n_23_1.html" TargetMode="External"/><Relationship Id="rId32" Type="http://schemas.openxmlformats.org/officeDocument/2006/relationships/hyperlink" Target="http://vslovar.org.ru/v2/n_32_1.html" TargetMode="External"/><Relationship Id="rId5" Type="http://schemas.openxmlformats.org/officeDocument/2006/relationships/hyperlink" Target="http://vslovar.org.ru/v2/n_4_1.html" TargetMode="External"/><Relationship Id="rId15" Type="http://schemas.openxmlformats.org/officeDocument/2006/relationships/hyperlink" Target="http://vslovar.org.ru/v2/n_14_1.html" TargetMode="External"/><Relationship Id="rId23" Type="http://schemas.openxmlformats.org/officeDocument/2006/relationships/hyperlink" Target="http://vslovar.org.ru/v2/n_22_1.html" TargetMode="External"/><Relationship Id="rId28" Type="http://schemas.openxmlformats.org/officeDocument/2006/relationships/hyperlink" Target="http://vslovar.org.ru/v2/n_27_1.html" TargetMode="External"/><Relationship Id="rId10" Type="http://schemas.openxmlformats.org/officeDocument/2006/relationships/hyperlink" Target="http://vslovar.org.ru/v2/n_9_1.html" TargetMode="External"/><Relationship Id="rId19" Type="http://schemas.openxmlformats.org/officeDocument/2006/relationships/hyperlink" Target="http://vslovar.org.ru/v2/n_18_1.html" TargetMode="External"/><Relationship Id="rId31" Type="http://schemas.openxmlformats.org/officeDocument/2006/relationships/hyperlink" Target="http://vslovar.org.ru/v2/n_31_1.html" TargetMode="External"/><Relationship Id="rId4" Type="http://schemas.openxmlformats.org/officeDocument/2006/relationships/hyperlink" Target="http://vslovar.org.ru/v2/n_3_1.html" TargetMode="External"/><Relationship Id="rId9" Type="http://schemas.openxmlformats.org/officeDocument/2006/relationships/hyperlink" Target="http://vslovar.org.ru/v2/n_8_1.html" TargetMode="External"/><Relationship Id="rId14" Type="http://schemas.openxmlformats.org/officeDocument/2006/relationships/hyperlink" Target="http://vslovar.org.ru/v2/n_13_1.html" TargetMode="External"/><Relationship Id="rId22" Type="http://schemas.openxmlformats.org/officeDocument/2006/relationships/hyperlink" Target="http://vslovar.org.ru/v2/n_21_1.html" TargetMode="External"/><Relationship Id="rId27" Type="http://schemas.openxmlformats.org/officeDocument/2006/relationships/hyperlink" Target="http://vslovar.org.ru/v2/n_26_1.html" TargetMode="External"/><Relationship Id="rId30" Type="http://schemas.openxmlformats.org/officeDocument/2006/relationships/hyperlink" Target="http://vslovar.org.ru/v2/n_29_1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9906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Impact" pitchFamily="34" charset="0"/>
              </a:rPr>
              <a:t>Лидер </a:t>
            </a:r>
            <a:r>
              <a:rPr lang="en-US" sz="8000" dirty="0" smtClean="0">
                <a:solidFill>
                  <a:srgbClr val="FF0000"/>
                </a:solidFill>
                <a:latin typeface="Impact" pitchFamily="34" charset="0"/>
              </a:rPr>
              <a:t>XXI </a:t>
            </a:r>
            <a:r>
              <a:rPr lang="ru-RU" sz="8000" dirty="0" smtClean="0">
                <a:solidFill>
                  <a:srgbClr val="FF0000"/>
                </a:solidFill>
                <a:latin typeface="Impact" pitchFamily="34" charset="0"/>
              </a:rPr>
              <a:t>века</a:t>
            </a:r>
            <a:endParaRPr lang="ru-RU" sz="8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810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бюджетное образовательное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 ОБРАЗОВАНИЯ № 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" y="30480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онкурс профессионального мастерства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профессии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 ЭВМ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6019800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Норильск, 2009 год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17" descr="j03435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091954"/>
            <a:ext cx="2667000" cy="276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905000"/>
            <a:ext cx="8610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Impact" pitchFamily="34" charset="0"/>
              </a:rPr>
              <a:t>НАЗВАНИЯ КЛАВИШ</a:t>
            </a:r>
            <a:endParaRPr lang="ru-RU" sz="8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3" name="Picture 10" descr="C:\Мои документы\Графика\Gif\0q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91000"/>
            <a:ext cx="2438400" cy="2305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2400" y="914400"/>
            <a:ext cx="8839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0613" lvl="4" indent="-9144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клавишу называют «отмена»: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076325" lvl="4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</a:t>
            </a:r>
            <a:r>
              <a:rPr kumimoji="0" lang="ru-RU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Enter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76325"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76325"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Рисунок2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048000"/>
            <a:ext cx="1876425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990600"/>
            <a:ext cx="8686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00113" marR="0" lvl="0" indent="-635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Какую клавишу называют «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слэш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»: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874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/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874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874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Рисунок2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048000"/>
            <a:ext cx="1876425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" y="1066800"/>
            <a:ext cx="8763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00113" marR="0" lvl="0" indent="-723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клавишу называют «диез»: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00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&amp;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00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00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#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Рисунок2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200400"/>
            <a:ext cx="1876425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129540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11213" lvl="8" indent="-6350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849688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Какую клавишу и почему начинающие пользователи называют «домик»?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Рисунок2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886200"/>
            <a:ext cx="1876425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19812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00113" marR="0" lvl="0" indent="-723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Какую клавишу когда-то называли «забой»?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Рисунок2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886200"/>
            <a:ext cx="1876425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28600" y="1752600"/>
            <a:ext cx="8763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00113" marR="0" lvl="0" indent="-723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Какую клавишу можно иначе назвать «недостаток в знаниях»?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Рисунок2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419600"/>
            <a:ext cx="1876425" cy="1695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600" y="83820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ЧЕТВЕРТОЕ – ЛЮБОЗНАТЕЛЬНОСТЬ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ЛИНВОРДЫ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Линвордом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(от англ.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линия 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слово) называют головоломку, в которой искомые слова не пересекаются (как в кроссвордах), а образуют единую цепочку, линию.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слова, которые должны быть записаны в табличку, выделенную цветом.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Максимальное количество баллов – 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5" descr="C:\Мои документы\Графика\Gif\anima00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937826"/>
            <a:ext cx="2327275" cy="17530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9812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Impact" pitchFamily="34" charset="0"/>
              </a:rPr>
              <a:t>ЛИНВОРДЫ</a:t>
            </a:r>
            <a:endParaRPr lang="ru-RU" sz="8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9" y="3505200"/>
            <a:ext cx="3181083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33600" y="3962400"/>
          <a:ext cx="5096510" cy="16459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09600"/>
                <a:gridCol w="2438400"/>
                <a:gridCol w="2048510"/>
              </a:tblGrid>
              <a:tr h="1587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dirty="0" smtClean="0"/>
                        <a:t>1.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err="1"/>
                        <a:t>Мирта,гол</a:t>
                      </a:r>
                      <a:r>
                        <a:rPr lang="ru-RU" sz="3600" dirty="0"/>
                        <a:t>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dirty="0" smtClean="0"/>
                        <a:t>2.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/>
                        <a:t>Детка,си.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600" dirty="0" smtClean="0"/>
                        <a:t>3.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err="1"/>
                        <a:t>Овод,диск</a:t>
                      </a:r>
                      <a:r>
                        <a:rPr lang="ru-RU" sz="3600" dirty="0"/>
                        <a:t>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ПЯТОЕ - ПРОНИЦАТЕЛЬНОСТЬ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АНТИАНАГРАММА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максимальное количество баллов 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Заданы слова, полученные из некоторого слова по правилам анаграммы (анаграмма  - перестановка букв в слове  в любом порядке, образующая новое слово).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7056296" y="4800600"/>
          <a:ext cx="2087704" cy="2057400"/>
        </p:xfrm>
        <a:graphic>
          <a:graphicData uri="http://schemas.openxmlformats.org/presentationml/2006/ole">
            <p:oleObj spid="_x0000_s1026" name="Clip" r:id="rId3" imgW="3974400" imgH="346896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уровня качества профессиональной подготовки учащихся;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познавательного интереса, творческой активности учащихся;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повторение и закрепление основного программного материала, выраженного в неординарных ситуациях;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уважения к сопернику, умения достойно вести спор, находчивости, умения работать в должном темпе;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повышение уровня информационной культуры учащихся;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способствование развитию  творчества,  ключевых компетенций: общение, решение проблем, сотрудничество, саморазвитие.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создание условий для проявления учащимися профессиональной подготовки;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выявление качества практических навыков учащихся;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повышение престижа профессии.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ПРОВЕДЕНИЯ: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за личное первенство.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ПРОВЕДЕНИЯ КОНКУРСА: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МОУ «Центр образования № 3»,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кабинет информационных технологий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№ 21.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учитель технологии Клён Т.М.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члены жюри;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учащиеся 11 класса.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228600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ШЕСТОЕ - УПОРСТВО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ШИФРОВАЛЬЩИК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максимальное количество баллов 6.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Расшифруйте  термин.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3810000"/>
          <a:ext cx="8686802" cy="2648904"/>
        </p:xfrm>
        <a:graphic>
          <a:graphicData uri="http://schemas.openxmlformats.org/drawingml/2006/table">
            <a:tbl>
              <a:tblPr/>
              <a:tblGrid>
                <a:gridCol w="609603"/>
                <a:gridCol w="533400"/>
                <a:gridCol w="533400"/>
                <a:gridCol w="495296"/>
                <a:gridCol w="542290"/>
                <a:gridCol w="543137"/>
                <a:gridCol w="543137"/>
                <a:gridCol w="543137"/>
                <a:gridCol w="542290"/>
                <a:gridCol w="543137"/>
                <a:gridCol w="543137"/>
                <a:gridCol w="543137"/>
                <a:gridCol w="542290"/>
                <a:gridCol w="543137"/>
                <a:gridCol w="543137"/>
                <a:gridCol w="543137"/>
              </a:tblGrid>
              <a:tr h="423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Б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В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Г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Д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Е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Ж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З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И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/>
                        </a:rPr>
                        <a:t>Й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/>
                        </a:rPr>
                        <a:t>К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/>
                        </a:rPr>
                        <a:t>Л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/>
                        </a:rPr>
                        <a:t>М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/>
                        </a:rPr>
                        <a:t>Н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/>
                        </a:rPr>
                        <a:t>О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/>
                        </a:rPr>
                        <a:t>П</a:t>
                      </a:r>
                      <a:endParaRPr lang="ru-RU" sz="2800" b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/>
                        </a:rPr>
                        <a:t>Р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/>
                        </a:rPr>
                        <a:t>С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/>
                        </a:rPr>
                        <a:t>Т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1"/>
                        </a:rPr>
                        <a:t>У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2"/>
                        </a:rPr>
                        <a:t>Ф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3"/>
                        </a:rPr>
                        <a:t>Х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4"/>
                        </a:rPr>
                        <a:t>Ц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/>
                        </a:rPr>
                        <a:t>Ч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/>
                        </a:rPr>
                        <a:t>Ш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7"/>
                        </a:rPr>
                        <a:t>Щ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8"/>
                        </a:rPr>
                        <a:t>Ъ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9"/>
                        </a:rPr>
                        <a:t>Ы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0"/>
                        </a:rPr>
                        <a:t>Ь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2800" b="1" u="sng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1"/>
                        </a:rPr>
                        <a:t>Ю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2"/>
                        </a:rPr>
                        <a:t>Я</a:t>
                      </a:r>
                      <a:endParaRPr lang="ru-RU" sz="2800" b="1" u="none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18" marR="64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198120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Каждой букве поставлен в соответствие номер, который переведен в двоичную систему счисления. Таким образом, каждая буква зашифрована последовательностью 0 и 1.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 descr="j0286670"/>
          <p:cNvPicPr>
            <a:picLocks noChangeAspect="1" noChangeArrowheads="1" noCrop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8077200" y="304800"/>
            <a:ext cx="1371600" cy="11890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4038600"/>
          <a:ext cx="7696200" cy="2453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58360"/>
                <a:gridCol w="1258360"/>
                <a:gridCol w="1118544"/>
                <a:gridCol w="1264576"/>
                <a:gridCol w="1398180"/>
                <a:gridCol w="1398180"/>
              </a:tblGrid>
              <a:tr h="3115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Имя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Цвет машины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Черная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Синяя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Голубая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Джек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Питер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Майкл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Алекс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Берри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8600" y="228601"/>
            <a:ext cx="86868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СЕДЬМОЕ - ЛОГИЧЕСКОЕ МЫШЛЕНИЕ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ЛОГИЧЕСКАЯ ЗАДАЧА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максимальное количество баллов 5 (за каждый правильный ответ - 1 балл)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Джека машина красная, у Питера – не черная, не синяя, не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голубая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у Майкла две машины - черная и синяя, 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Берри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белая и синяя; у Алекса есть машины всех вышеперечисленных цветов.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кого какого цвета была машина, если все юноши приехали на праздник на машинах разного цвета?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решения подобных задач удобно использовать таблицу, в которой знаком «+» отмечать возможные, а знаком «-» – невозможные ситуации.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j0282747"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0325" y="5394325"/>
            <a:ext cx="1463675" cy="1463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ВОСЬМОЕ - ШИРОТА МЫШЛЕНИЯ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В СЕТИ ИНТЕРНЕТ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в сети Интернет ответы на вопросы и заполните таблицу, записав в графы: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поставленный вопрос,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Поисковая система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имя поисковый системы, с помощью которой был найден ответ (например,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yandex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т.д.),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 страницы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URL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страницы сети Интернет, на котором был найден ответ.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C:\Мои документы\Графика\Gif\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7166" y="4648200"/>
            <a:ext cx="1347109" cy="2209800"/>
          </a:xfrm>
          <a:prstGeom prst="rect">
            <a:avLst/>
          </a:prstGeom>
          <a:noFill/>
        </p:spPr>
      </p:pic>
      <p:pic>
        <p:nvPicPr>
          <p:cNvPr id="4" name="Picture 4" descr="kom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5410200"/>
            <a:ext cx="58674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ДЕВЯТОЕ - ТВОРЧЕСКОЕ МЫШЛЕНИЕ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листе форматом А4 создать бланк компьютерной фирмы.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Наверху бланка находится шапка, размер которой не должен превышать 1/6 листа.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Шапка включает в себя: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42913" marR="0" lvl="2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Логотип фирмы, который расположен в верхнем левом углу бланка. При создании логотипа необходимо использовать не менее 4 объектов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WordArt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автофигур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не более 2 картинок из коллекции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Microsoft Office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своих рисунков. Для всех элементов логотипа необходимо применить группировку объектов.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42913" marR="0" lvl="2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фирмы, которое расположено в верхнем правом углу бланка. При создании названия фирмы необходимо использовать объекты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WordArt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42913" marR="0" lvl="2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Горизонтальную черту – под логотипом и названием фирмы.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42913" marR="0" lvl="2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Почтовый адрес фирмы – под логотипом.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42913" marR="0" lvl="2" indent="-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Телефон, факс (или адрес сайта), электронной адрес – под названием фирмы.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Создайте подходящую рамку для документа.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3" descr="AG00011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3253" y="5410200"/>
            <a:ext cx="1280747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 ЭВМ – профессия универсальная, это первая ступень квалификации в области компьютерных технологий. Но, став на эту ступеньку, можно увидеть перспективу, с неё начинается дорога в будущее. В наши дни обществу требуется много людей, профессиональная деятельность которых тесно связана с компьютерными технологиями и информационными системами. Вот почему профессия «Оператор ЭВМ» так необходима.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информационной культуры, развитый интеллект, умение грамотно работать с любой информацией, профессионализм – вот основные характеристики человека, подготовленного к жизни в информационном обществе.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сегодня мы убедились в том, что вы обладаете всеми этими качествами и с легкостью устроитесь на работу и будете востребованы на рынке труда.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1430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Impact" pitchFamily="34" charset="0"/>
              </a:rPr>
              <a:t>ПОДВЕДЕНИЕ ИТОГОВ КОНКУРСА</a:t>
            </a:r>
            <a:endParaRPr lang="ru-RU" sz="8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3" name="Picture 7" descr="C:\Мои документы\Графика\Gif\0t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080000"/>
            <a:ext cx="2133600" cy="177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228600"/>
            <a:ext cx="8763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ПРОВЕДЕНИЯ КОНКУРСА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ПРИВЕТСТВИЕ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6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презентация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MS Power Point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- 24 мин – по 4 мин на каждого участника;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ИНФОРМАТИКА И ПРЕДМЕТЫ В ВАШЕЙ КВАРТИРЕ – 10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НАЗВАНИЯ КЛАВИШ – 6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ЛИНВОРДЫ – 10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АНТИАНАГРАММЫ – 5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ШИФРОВАЛЬЩИК – 10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ЛОГИЧЕСКАЯ ЗАДАЧА – 10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В СЕТИ ИНТЕРНЕТ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Internet Explorer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20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ТВОРЧЕСКОЕ ЗАДАНИЕ (текстовый редактор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24 мин;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(Подведение общего итога по всем конкурсам, награждение победителей)  – 10 мин.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1" y="1524001"/>
            <a:ext cx="84582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Какими же качествами должен обладать ЛИДЕР? 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4802187"/>
            <a:ext cx="1028700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ПЕРВОЕ – ДОБРОСОВЕСТНОСТЬ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Каждому участнику было задано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Подготовить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презентацию по теме «Компьютер и профессия». И сейчас жюри проверит, насколько добросовестно вы выполнили домашнее задание, и оценит ваши презентации по 5 бальной системе.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максимум – 5 баллов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14166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слайдов – не более 10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14166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оценивается:  содержание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6609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260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6609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260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рисунков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6609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260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анимационных эффектов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1752600"/>
            <a:ext cx="717148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Impact" pitchFamily="34" charset="0"/>
              </a:rPr>
              <a:t>ДОМАШНЕЕ ЗАДАНИЕ</a:t>
            </a:r>
            <a:endParaRPr lang="ru-RU" sz="8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3" name="Picture 12" descr="C:\Мои документы\Графика\Gif\anima06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114800"/>
            <a:ext cx="2325688" cy="23405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ВТОРОЕ – ВНИМАТЕЛЬНОСТЬ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называется «ИНФОРМАТИКА И ПРЕДМЕТЫ В ВАШЕЙ КВАРТИРЕ»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Дана таблица с двумя колонками, в которых представлены определения некоторых терминов. Впервой колонке приведены определения, относящиеся к компьютерам или информатике, во второй – касающиеся предметов, имеющихся в квартире. Необходимо найти пары определений (по одному определению из каждой колонки), относящиеся к терминам, являющимся омонимами (слова, совпадающие по звучанию, но полностью отличающиеся по значению).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каждый правильный ответ участник получает 1 балл. Максимальное количество баллов – 16.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1430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Impact" pitchFamily="34" charset="0"/>
              </a:rPr>
              <a:t>ИНФОРМАТИКА И ПРЕДМЕТЫ В ВАШЕЙ КВАРТИРЕ</a:t>
            </a:r>
            <a:endParaRPr lang="ru-RU" sz="8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Impact" pitchFamily="34" charset="0"/>
            </a:endParaRPr>
          </a:p>
        </p:txBody>
      </p:sp>
      <p:pic>
        <p:nvPicPr>
          <p:cNvPr id="5" name="Picture 4" descr="BALL_AN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105400"/>
            <a:ext cx="1538288" cy="15569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ТРЕТЬЕ – ХОРОШАЯ ПАМЯТЬ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Проверим, как хорошо вы помните названия клавиш клавиатуры.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Отвечает участник первый поднявший сигнальный флажок.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каждый правильный ответ получает 1 балл. Максимум – 6 баллов.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учител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200400"/>
            <a:ext cx="3241682" cy="360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1212</Words>
  <PresentationFormat>Экран (4:3)</PresentationFormat>
  <Paragraphs>202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Office Theme</vt:lpstr>
      <vt:lpstr>Clip</vt:lpstr>
      <vt:lpstr>Лидер XXI века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Лидер XXI века</dc:title>
  <cp:lastModifiedBy>tanja</cp:lastModifiedBy>
  <cp:revision>25</cp:revision>
  <dcterms:modified xsi:type="dcterms:W3CDTF">2009-09-20T13:21:18Z</dcterms:modified>
</cp:coreProperties>
</file>