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70" r:id="rId3"/>
    <p:sldId id="271" r:id="rId4"/>
    <p:sldId id="259" r:id="rId5"/>
    <p:sldId id="257" r:id="rId6"/>
    <p:sldId id="260" r:id="rId7"/>
    <p:sldId id="263" r:id="rId8"/>
    <p:sldId id="261" r:id="rId9"/>
    <p:sldId id="262" r:id="rId10"/>
    <p:sldId id="264" r:id="rId11"/>
    <p:sldId id="265" r:id="rId12"/>
    <p:sldId id="266" r:id="rId13"/>
    <p:sldId id="272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96" autoAdjust="0"/>
    <p:restoredTop sz="94660"/>
  </p:normalViewPr>
  <p:slideViewPr>
    <p:cSldViewPr>
      <p:cViewPr varScale="1">
        <p:scale>
          <a:sx n="65" d="100"/>
          <a:sy n="65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14AD5-C2F8-4256-A835-4975F29DC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824CD-C086-4448-A9B9-FCD559939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95CB2-3637-4E0B-A443-864159662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A289-9A02-4BA6-88D2-639116D47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71064-7F30-4A3B-A0C4-DD118DEE4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98F08-9265-4A8C-8464-BA2AACDB2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BC024-B410-415D-BDC0-BF2FC98F5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EE5B0-5AC0-480F-9CD5-5C9D0B0E6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DAE26-0EA3-4B40-A78D-3DD8DC795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A8FF5-1889-48DF-8144-A9153F421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CE5CE-A002-4913-A9B4-A9CC7D538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F579073-6D8E-451A-BA42-134FA0A63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9144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539750" y="1773238"/>
            <a:ext cx="7777163" cy="3527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15000" smtClean="0"/>
              <a:t>Linux</a:t>
            </a:r>
            <a:endParaRPr lang="ru-RU" sz="15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510588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Сравнение </a:t>
            </a:r>
            <a:r>
              <a:rPr lang="en-US" dirty="0" smtClean="0"/>
              <a:t>Widows </a:t>
            </a:r>
            <a:r>
              <a:rPr lang="ru-RU" dirty="0" smtClean="0"/>
              <a:t>и</a:t>
            </a:r>
            <a:r>
              <a:rPr lang="en-US" dirty="0" smtClean="0"/>
              <a:t> Linux</a:t>
            </a:r>
            <a:endParaRPr lang="ru-RU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00125"/>
          <a:ext cx="9144000" cy="6218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6577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Linux</a:t>
                      </a:r>
                      <a:endParaRPr lang="ru-RU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windows</a:t>
                      </a:r>
                      <a:endParaRPr lang="ru-RU" sz="1800" dirty="0"/>
                    </a:p>
                  </a:txBody>
                  <a:tcPr marT="45722" marB="45722"/>
                </a:tc>
              </a:tr>
              <a:tr h="640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Максимальный размер оперативной памяти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r>
                        <a:rPr lang="ru-RU" sz="1800" dirty="0" smtClean="0"/>
                        <a:t>Гб</a:t>
                      </a:r>
                      <a:endParaRPr lang="ru-RU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r>
                        <a:rPr lang="ru-RU" sz="1800" u="none" baseline="0" dirty="0" smtClean="0"/>
                        <a:t>Г</a:t>
                      </a:r>
                      <a:r>
                        <a:rPr lang="ru-RU" sz="1800" dirty="0" smtClean="0"/>
                        <a:t>б</a:t>
                      </a:r>
                      <a:endParaRPr lang="ru-RU" sz="1800" dirty="0"/>
                    </a:p>
                  </a:txBody>
                  <a:tcPr marT="45722" marB="45722"/>
                </a:tc>
              </a:tr>
              <a:tr h="640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Надежность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Существуют</a:t>
                      </a:r>
                      <a:r>
                        <a:rPr lang="ru-RU" sz="1800" baseline="0" dirty="0" smtClean="0"/>
                        <a:t> проблемы</a:t>
                      </a:r>
                      <a:endParaRPr lang="ru-RU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Существуют</a:t>
                      </a:r>
                      <a:r>
                        <a:rPr lang="ru-RU" sz="1800" baseline="0" dirty="0" smtClean="0"/>
                        <a:t> проблемы</a:t>
                      </a:r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T="45722" marB="45722"/>
                </a:tc>
              </a:tr>
              <a:tr h="146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Безопасность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поддержки списков контроля доступа (ACL)</a:t>
                      </a:r>
                      <a:endParaRPr lang="ru-RU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обеспечивает поддержку ACL не только на уровне файлов и каталогов, но и на уровне объектов операционной системы</a:t>
                      </a:r>
                      <a:endParaRPr lang="ru-RU" sz="1800" dirty="0"/>
                    </a:p>
                  </a:txBody>
                  <a:tcPr marT="45722" marB="45722"/>
                </a:tc>
              </a:tr>
              <a:tr h="3109119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Распределение дискового пространства между пользователями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присутствует система квотирования дискового пространства, обеспечивающая защиту от переполнения дисков и гарантирующая справедливое распределение пространства между пользователями</a:t>
                      </a:r>
                      <a:endParaRPr lang="ru-RU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отсутствует система квотирования дискового пространства, обеспечивающая защиту от переполнения дисков и гарантирующая справедливое распределение пространства между пользователями</a:t>
                      </a:r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T="45722" marB="4572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3101975"/>
            <a:ext cx="2914650" cy="3470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/>
              <a:t>Преимущества</a:t>
            </a:r>
          </a:p>
        </p:txBody>
      </p:sp>
      <p:sp>
        <p:nvSpPr>
          <p:cNvPr id="13316" name="Содержимое 2"/>
          <p:cNvSpPr>
            <a:spLocks noGrp="1"/>
          </p:cNvSpPr>
          <p:nvPr>
            <p:ph idx="1"/>
          </p:nvPr>
        </p:nvSpPr>
        <p:spPr>
          <a:xfrm>
            <a:off x="301625" y="1676400"/>
            <a:ext cx="7627938" cy="3681413"/>
          </a:xfrm>
        </p:spPr>
        <p:txBody>
          <a:bodyPr/>
          <a:lstStyle/>
          <a:p>
            <a:r>
              <a:rPr lang="ru-RU" b="1" i="1" smtClean="0"/>
              <a:t>Командная строка</a:t>
            </a:r>
            <a:endParaRPr lang="ru-RU" smtClean="0"/>
          </a:p>
          <a:p>
            <a:r>
              <a:rPr lang="ru-RU" b="1" i="1" smtClean="0"/>
              <a:t>"Понятность" системы</a:t>
            </a:r>
            <a:endParaRPr lang="ru-RU" smtClean="0"/>
          </a:p>
          <a:p>
            <a:r>
              <a:rPr lang="ru-RU" b="1" i="1" smtClean="0"/>
              <a:t>Удаленное управление</a:t>
            </a:r>
            <a:endParaRPr lang="ru-RU" smtClean="0"/>
          </a:p>
          <a:p>
            <a:r>
              <a:rPr lang="ru-RU" b="1" i="1" smtClean="0"/>
              <a:t>Многопользовательская работа</a:t>
            </a:r>
            <a:endParaRPr lang="ru-RU" smtClean="0"/>
          </a:p>
          <a:p>
            <a:r>
              <a:rPr lang="ru-RU" b="1" i="1" smtClean="0"/>
              <a:t>Стабильность</a:t>
            </a:r>
            <a:endParaRPr lang="ru-RU" smtClean="0"/>
          </a:p>
          <a:p>
            <a:r>
              <a:rPr lang="ru-RU" b="1" i="1" smtClean="0"/>
              <a:t>Гибкая файловая система</a:t>
            </a:r>
            <a:endParaRPr lang="ru-RU" smtClean="0"/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510588" cy="857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/>
              <a:t>Недостатки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301625" y="1071563"/>
            <a:ext cx="8540750" cy="5786437"/>
          </a:xfrm>
        </p:spPr>
        <p:txBody>
          <a:bodyPr/>
          <a:lstStyle/>
          <a:p>
            <a:r>
              <a:rPr lang="ru-RU" smtClean="0"/>
              <a:t>Система все еще слишком сложна для непрофессиональных</a:t>
            </a:r>
            <a:r>
              <a:rPr lang="ru-RU" b="1" smtClean="0"/>
              <a:t> </a:t>
            </a:r>
            <a:r>
              <a:rPr lang="ru-RU" smtClean="0"/>
              <a:t>пользователей.</a:t>
            </a:r>
            <a:endParaRPr lang="en-US" smtClean="0"/>
          </a:p>
          <a:p>
            <a:r>
              <a:rPr lang="ru-RU" smtClean="0"/>
              <a:t>Разработка драйверов устройств для Linux пока отстает от Windows.</a:t>
            </a:r>
            <a:endParaRPr lang="en-US" smtClean="0"/>
          </a:p>
          <a:p>
            <a:r>
              <a:rPr lang="ru-RU" smtClean="0"/>
              <a:t>Разработчики популярного коммерческого ПО пока не торопятся портировать свои приложения под Linux.</a:t>
            </a:r>
            <a:endParaRPr lang="en-US" smtClean="0"/>
          </a:p>
          <a:p>
            <a:r>
              <a:rPr lang="ru-RU" smtClean="0"/>
              <a:t>Linux разрабатывается интернациональной командой и их языком общения является английский.</a:t>
            </a:r>
            <a:r>
              <a:rPr lang="ru-RU" b="1" smtClean="0"/>
              <a:t> </a:t>
            </a:r>
          </a:p>
          <a:p>
            <a:r>
              <a:rPr lang="ru-RU" smtClean="0"/>
              <a:t>Различия между дистрибутивами Linux создает трудности при поддержке.</a:t>
            </a:r>
            <a:r>
              <a:rPr lang="ru-RU" b="1" smtClean="0"/>
              <a:t> </a:t>
            </a:r>
          </a:p>
          <a:p>
            <a:endParaRPr lang="en-US" smtClean="0"/>
          </a:p>
          <a:p>
            <a:endParaRPr lang="ru-RU" smtClean="0"/>
          </a:p>
        </p:txBody>
      </p:sp>
      <p:pic>
        <p:nvPicPr>
          <p:cNvPr id="14340" name="Picture 5" descr="E:\Школа\ТемыУроков\Материалы\клиприсунки\для р№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158750"/>
            <a:ext cx="17145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E:\Школа\ТемыУроков\Материалы\клиприсунки\scool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71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Внедрение в школу</a:t>
            </a:r>
            <a:endParaRPr lang="ru-RU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8229600" cy="2686050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ru-RU" smtClean="0"/>
              <a:t>При внедрении в школу </a:t>
            </a:r>
            <a:r>
              <a:rPr lang="en-US" smtClean="0"/>
              <a:t>Linux </a:t>
            </a:r>
            <a:r>
              <a:rPr lang="ru-RU" smtClean="0"/>
              <a:t>предпочтительнее </a:t>
            </a:r>
            <a:r>
              <a:rPr lang="en-US" smtClean="0">
                <a:cs typeface="Times New Roman" pitchFamily="18" charset="0"/>
              </a:rPr>
              <a:t>Windows</a:t>
            </a:r>
            <a:r>
              <a:rPr lang="en-US" smtClean="0"/>
              <a:t> </a:t>
            </a:r>
            <a:r>
              <a:rPr lang="ru-RU" smtClean="0"/>
              <a:t>так как он бесплатен и существуют его упрощенные версии. </a:t>
            </a:r>
            <a:endParaRPr lang="en-US" smtClean="0"/>
          </a:p>
          <a:p>
            <a:pPr algn="just">
              <a:buFont typeface="Wingdings" pitchFamily="2" charset="2"/>
              <a:buChar char="q"/>
            </a:pPr>
            <a:r>
              <a:rPr lang="ru-RU" smtClean="0"/>
              <a:t>Однако </a:t>
            </a:r>
            <a:r>
              <a:rPr lang="en-US" smtClean="0"/>
              <a:t>Windows </a:t>
            </a:r>
            <a:r>
              <a:rPr lang="ru-RU" smtClean="0"/>
              <a:t>школьникам гораздо привычнее, так как стоит практически на всех домашних ПК.</a:t>
            </a:r>
            <a:endParaRPr lang="en-US" smtClean="0"/>
          </a:p>
          <a:p>
            <a:endParaRPr lang="ru-RU" smtClean="0"/>
          </a:p>
        </p:txBody>
      </p:sp>
      <p:pic>
        <p:nvPicPr>
          <p:cNvPr id="15364" name="Picture 4" descr="E:\Школа\Открытый урок\2012-2013\Lin-Wind(10кл)\49454721.jpg"/>
          <p:cNvPicPr>
            <a:picLocks noChangeAspect="1" noChangeArrowheads="1"/>
          </p:cNvPicPr>
          <p:nvPr/>
        </p:nvPicPr>
        <p:blipFill>
          <a:blip r:embed="rId2"/>
          <a:srcRect l="18056" t="8888" r="16667" b="8888"/>
          <a:stretch>
            <a:fillRect/>
          </a:stretch>
        </p:blipFill>
        <p:spPr bwMode="auto">
          <a:xfrm>
            <a:off x="5429250" y="3929063"/>
            <a:ext cx="335756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313" y="3822700"/>
            <a:ext cx="514350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2425" indent="-352425" algn="just">
              <a:buFont typeface="Wingdings" pitchFamily="2" charset="2"/>
              <a:buChar char="q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Linux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удобен тем, что он гораздо более функционален чем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бесплатен.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63525" indent="-263525" algn="just">
              <a:buFont typeface="Wingdings" pitchFamily="2" charset="2"/>
              <a:buChar char="q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проще в освоении и привычнее в интерфейсе.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больше подходит для дома, 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Linux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работы и обучения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313" y="1857375"/>
          <a:ext cx="8540750" cy="4878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0375"/>
                <a:gridCol w="4270375"/>
              </a:tblGrid>
              <a:tr h="64007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внедряемых и сопровождаемых ИС</a:t>
                      </a:r>
                      <a:endParaRPr lang="ru-RU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Аналог бесплатных программ</a:t>
                      </a:r>
                      <a:endParaRPr lang="ru-RU" sz="1800" dirty="0"/>
                    </a:p>
                  </a:txBody>
                  <a:tcPr marT="45719" marB="45719"/>
                </a:tc>
              </a:tr>
              <a:tr h="36977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1С: Образование</a:t>
                      </a:r>
                      <a:endParaRPr lang="ru-RU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Идёт под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Wine</a:t>
                      </a:r>
                      <a:endParaRPr lang="ru-RU" sz="1800" dirty="0"/>
                    </a:p>
                  </a:txBody>
                  <a:tcPr marT="45719" marB="45719"/>
                </a:tc>
              </a:tr>
              <a:tr h="36977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ABBYY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FineReader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8/1</a:t>
                      </a:r>
                      <a:endParaRPr lang="ru-RU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XSane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Идёт под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Wine</a:t>
                      </a:r>
                      <a:endParaRPr lang="ru-RU" sz="1800" dirty="0"/>
                    </a:p>
                  </a:txBody>
                  <a:tcPr marT="45719" marB="45719"/>
                </a:tc>
              </a:tr>
              <a:tr h="36977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ABBYY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Lingvo</a:t>
                      </a:r>
                      <a:endParaRPr lang="ru-RU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Stardict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другие</a:t>
                      </a:r>
                      <a:endParaRPr lang="ru-RU" sz="1800" dirty="0"/>
                    </a:p>
                  </a:txBody>
                  <a:tcPr marT="45719" marB="45719"/>
                </a:tc>
              </a:tr>
              <a:tr h="64007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Обучающие программы по биологии на С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дисках</a:t>
                      </a:r>
                      <a:endParaRPr lang="ru-RU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Системе не удается обработать обращение программы к видеокарте</a:t>
                      </a:r>
                      <a:endParaRPr lang="ru-RU" sz="1800" dirty="0"/>
                    </a:p>
                  </a:txBody>
                  <a:tcPr marT="45719" marB="45719"/>
                </a:tc>
              </a:tr>
              <a:tr h="369772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Графический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редактор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Paint</a:t>
                      </a:r>
                      <a:endParaRPr lang="ru-RU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Kolour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Paint</a:t>
                      </a:r>
                      <a:endParaRPr lang="ru-RU" sz="1800" dirty="0"/>
                    </a:p>
                  </a:txBody>
                  <a:tcPr marT="45719" marB="45719"/>
                </a:tc>
              </a:tr>
              <a:tr h="369772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Corel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DRAW</a:t>
                      </a:r>
                      <a:endParaRPr lang="ru-RU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</a:t>
                      </a:r>
                      <a:endParaRPr lang="ru-RU" sz="1800" dirty="0"/>
                    </a:p>
                  </a:txBody>
                  <a:tcPr marT="45719" marB="45719"/>
                </a:tc>
              </a:tr>
              <a:tr h="369772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Delphi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Professional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Boxed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</a:t>
                      </a:r>
                      <a:endParaRPr lang="ru-RU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azarus</a:t>
                      </a:r>
                      <a:endParaRPr lang="ru-RU" sz="1800" dirty="0"/>
                    </a:p>
                  </a:txBody>
                  <a:tcPr marT="45719" marB="45719"/>
                </a:tc>
              </a:tr>
              <a:tr h="369772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ЛогоМиры</a:t>
                      </a:r>
                      <a:endParaRPr lang="ru-RU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Установить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удалось</a:t>
                      </a:r>
                      <a:endParaRPr lang="ru-RU" sz="1800" dirty="0"/>
                    </a:p>
                  </a:txBody>
                  <a:tcPr marT="45719" marB="45719"/>
                </a:tc>
              </a:tr>
              <a:tr h="369772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Win RAR</a:t>
                      </a:r>
                      <a:endParaRPr lang="ru-RU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Ark</a:t>
                      </a:r>
                      <a:endParaRPr lang="ru-RU" sz="1800" dirty="0"/>
                    </a:p>
                  </a:txBody>
                  <a:tcPr marT="45719" marB="45719"/>
                </a:tc>
              </a:tr>
              <a:tr h="64007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Обучающие программы по географии на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DVD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дисках</a:t>
                      </a:r>
                      <a:endParaRPr lang="ru-RU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Идет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Amarok</a:t>
                      </a:r>
                      <a:endParaRPr lang="ru-RU" sz="1800" dirty="0"/>
                    </a:p>
                  </a:txBody>
                  <a:tcPr marT="45719" marB="45719"/>
                </a:tc>
              </a:tr>
            </a:tbl>
          </a:graphicData>
        </a:graphic>
      </p:graphicFrame>
      <p:sp>
        <p:nvSpPr>
          <p:cNvPr id="16424" name="TextBox 5"/>
          <p:cNvSpPr txBox="1">
            <a:spLocks noChangeArrowheads="1"/>
          </p:cNvSpPr>
          <p:nvPr/>
        </p:nvSpPr>
        <p:spPr bwMode="auto">
          <a:xfrm>
            <a:off x="214313" y="357188"/>
            <a:ext cx="86439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</a:t>
            </a:r>
            <a:r>
              <a:rPr lang="ru-RU" sz="3200"/>
              <a:t>Мы попытались проанализировать информационные системы, установленные в школе на их совместимость с Linux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142875"/>
            <a:ext cx="20208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16478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выводы</a:t>
            </a:r>
          </a:p>
        </p:txBody>
      </p:sp>
      <p:sp>
        <p:nvSpPr>
          <p:cNvPr id="17413" name="Содержимое 2"/>
          <p:cNvSpPr>
            <a:spLocks noGrp="1"/>
          </p:cNvSpPr>
          <p:nvPr>
            <p:ph idx="1"/>
          </p:nvPr>
        </p:nvSpPr>
        <p:spPr>
          <a:xfrm>
            <a:off x="214313" y="1758950"/>
            <a:ext cx="8628062" cy="4741863"/>
          </a:xfrm>
        </p:spPr>
        <p:txBody>
          <a:bodyPr/>
          <a:lstStyle/>
          <a:p>
            <a:r>
              <a:rPr lang="ru-RU" smtClean="0"/>
              <a:t> </a:t>
            </a:r>
            <a:r>
              <a:rPr lang="ru-RU" sz="2400" smtClean="0"/>
              <a:t>Linux лучше, чем Windows справляется с установкой  устройств (с простым включением в сеть). Рабочий стол Linux можно настроить, чтобы он выглядел не только как Windows, но и можно запускать пакеты приложений, которые по функциональности эквивалентны Microsoft Office. Реализация новых стандартов и протоколов происходит раньше в Linux. Это из-за того, что исходный код легко доступен, «заплаты», для дефектов в аппаратуре, для Linux иногда выходят в тот же день.</a:t>
            </a:r>
          </a:p>
          <a:p>
            <a:r>
              <a:rPr lang="ru-RU" sz="2400" smtClean="0"/>
              <a:t>Однако, Linux достаточно сложная операционная система, для работы в которой потребуется изучать новые методы работы в ОС.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10588" cy="714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313" y="3286125"/>
            <a:ext cx="6286500" cy="3143250"/>
          </a:xfrm>
        </p:spPr>
        <p:txBody>
          <a:bodyPr>
            <a:normAutofit/>
          </a:bodyPr>
          <a:lstStyle/>
          <a:p>
            <a:pPr marL="176213" indent="-39688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 smtClean="0"/>
              <a:t>рассмотрена поэтапно история создания ОС </a:t>
            </a:r>
            <a:r>
              <a:rPr lang="en-US" sz="2400" dirty="0" smtClean="0"/>
              <a:t>Linux</a:t>
            </a:r>
            <a:r>
              <a:rPr lang="ru-RU" sz="2400" dirty="0" smtClean="0"/>
              <a:t>; проанализирована критика со стороны </a:t>
            </a:r>
            <a:r>
              <a:rPr lang="en-US" sz="2400" dirty="0" smtClean="0"/>
              <a:t>Microsoft</a:t>
            </a:r>
            <a:r>
              <a:rPr lang="ru-RU" sz="2400" dirty="0" smtClean="0"/>
              <a:t> и обычных пользователей; выявлены основные преимущества и недостатки; сделаны соответствующие выводы, посредством систематизации и анализа полученных данных.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/>
          </a:p>
        </p:txBody>
      </p:sp>
      <p:pic>
        <p:nvPicPr>
          <p:cNvPr id="18436" name="Picture 8" descr="C:\Documents and Settings\Юлия\Local Settings\Temporary Internet Files\Content.IE5\QGMLPRX6\MP900439294[1].jpg"/>
          <p:cNvPicPr>
            <a:picLocks noChangeAspect="1" noChangeArrowheads="1"/>
          </p:cNvPicPr>
          <p:nvPr/>
        </p:nvPicPr>
        <p:blipFill>
          <a:blip r:embed="rId2"/>
          <a:srcRect t="10229"/>
          <a:stretch>
            <a:fillRect/>
          </a:stretch>
        </p:blipFill>
        <p:spPr bwMode="auto">
          <a:xfrm>
            <a:off x="404813" y="3357563"/>
            <a:ext cx="2238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57188" y="906463"/>
            <a:ext cx="850106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latin typeface="+mn-lt"/>
              </a:rPr>
              <a:t>Целью проекта было исследование преимуществ и недостатков ОС </a:t>
            </a:r>
            <a:r>
              <a:rPr lang="en-US" sz="2400" dirty="0">
                <a:latin typeface="+mn-lt"/>
              </a:rPr>
              <a:t>Linux</a:t>
            </a:r>
            <a:r>
              <a:rPr lang="ru-RU" sz="2400" dirty="0">
                <a:latin typeface="+mn-lt"/>
              </a:rPr>
              <a:t>. Был поставлен ряд задач, которые необходимо было выполнить, для достижения намеченной цели. Если рассмотреть последовательно каждый пункт, то можно сделать вывод, что цель проекта достигнута: дан развернутый ответ на вопрос, что такое </a:t>
            </a:r>
            <a:r>
              <a:rPr lang="en-US" sz="2400" dirty="0">
                <a:latin typeface="+mn-lt"/>
              </a:rPr>
              <a:t>Linux</a:t>
            </a:r>
            <a:r>
              <a:rPr lang="ru-RU" sz="2400" dirty="0">
                <a:latin typeface="+mn-lt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301625" y="260350"/>
            <a:ext cx="8540750" cy="2454275"/>
          </a:xfrm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en-US" smtClean="0"/>
              <a:t>   </a:t>
            </a:r>
            <a:r>
              <a:rPr lang="ru-RU" smtClean="0"/>
              <a:t>Существуют множества операционных систем, но только о двух из них мы сегодня поговорим.  Это </a:t>
            </a:r>
            <a:r>
              <a:rPr lang="en-US" smtClean="0"/>
              <a:t>Linux </a:t>
            </a:r>
            <a:r>
              <a:rPr lang="ru-RU" smtClean="0"/>
              <a:t>и </a:t>
            </a:r>
            <a:r>
              <a:rPr lang="en-US" smtClean="0"/>
              <a:t>Windows.</a:t>
            </a:r>
            <a:endParaRPr lang="ru-RU" smtClean="0"/>
          </a:p>
        </p:txBody>
      </p:sp>
      <p:pic>
        <p:nvPicPr>
          <p:cNvPr id="4099" name="Picture 3" descr="E:\Школа\Открытый урок\2012-2013\Lin-Wind(10кл)\1206340744_operating_systems_a_affiliates.png"/>
          <p:cNvPicPr>
            <a:picLocks noChangeAspect="1" noChangeArrowheads="1"/>
          </p:cNvPicPr>
          <p:nvPr/>
        </p:nvPicPr>
        <p:blipFill>
          <a:blip r:embed="rId2"/>
          <a:srcRect t="22501" b="8749"/>
          <a:stretch>
            <a:fillRect/>
          </a:stretch>
        </p:blipFill>
        <p:spPr bwMode="auto">
          <a:xfrm>
            <a:off x="1928813" y="2643188"/>
            <a:ext cx="54292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Внедрение в учебный процесс</a:t>
            </a:r>
            <a:endParaRPr lang="ru-RU" dirty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3114675"/>
          </a:xfrm>
        </p:spPr>
        <p:txBody>
          <a:bodyPr/>
          <a:lstStyle/>
          <a:p>
            <a:pPr marL="176213" indent="-39688" algn="just">
              <a:buFont typeface="Wingdings" pitchFamily="2" charset="2"/>
              <a:buNone/>
            </a:pPr>
            <a:r>
              <a:rPr lang="ru-RU" smtClean="0"/>
              <a:t>  Стоит заметить, что какая бы ОС не использовалась, уровень знаний остается один и тот же. Но все же могут появится некоторые затруднения после перехода с </a:t>
            </a:r>
            <a:r>
              <a:rPr lang="en-US" smtClean="0"/>
              <a:t>Windows </a:t>
            </a:r>
            <a:r>
              <a:rPr lang="ru-RU" smtClean="0"/>
              <a:t>на </a:t>
            </a:r>
            <a:r>
              <a:rPr lang="en-US" smtClean="0"/>
              <a:t>Linux</a:t>
            </a:r>
            <a:r>
              <a:rPr lang="ru-RU" smtClean="0"/>
              <a:t>, так как </a:t>
            </a:r>
            <a:r>
              <a:rPr lang="en-US" smtClean="0"/>
              <a:t>Linux </a:t>
            </a:r>
            <a:r>
              <a:rPr lang="ru-RU" smtClean="0"/>
              <a:t>в некоторых своих вариациях может оказаться гораздо сложнее </a:t>
            </a:r>
            <a:r>
              <a:rPr lang="en-US" smtClean="0"/>
              <a:t>Windows </a:t>
            </a:r>
            <a:r>
              <a:rPr lang="ru-RU" smtClean="0"/>
              <a:t>и потребовать более глубоко изучения.</a:t>
            </a:r>
          </a:p>
        </p:txBody>
      </p:sp>
      <p:pic>
        <p:nvPicPr>
          <p:cNvPr id="5124" name="Picture 4" descr="E:\Школа\Открытый урок\2012-2013\Lin-Wind(10кл)\12-08Computerkids_lg_P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8134" y="4695825"/>
            <a:ext cx="2497138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E:\Школа\Открытый урок\2012-2013\Lin-Wind(10кл)\vd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714875"/>
            <a:ext cx="2500313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714375"/>
            <a:ext cx="31432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500063"/>
            <a:ext cx="6072188" cy="6357937"/>
          </a:xfrm>
        </p:spPr>
        <p:txBody>
          <a:bodyPr/>
          <a:lstStyle/>
          <a:p>
            <a:r>
              <a:rPr lang="ru-RU" sz="2400" smtClean="0"/>
              <a:t>Правительственные и образовательные учреждения по всему миру радикально пересматривают свои взгляды, по поводу ОС, переходя с </a:t>
            </a:r>
            <a:r>
              <a:rPr lang="en-US" sz="2400" smtClean="0"/>
              <a:t>Windows </a:t>
            </a:r>
            <a:r>
              <a:rPr lang="ru-RU" sz="2400" smtClean="0"/>
              <a:t> на </a:t>
            </a:r>
            <a:r>
              <a:rPr lang="en-US" sz="2400" smtClean="0"/>
              <a:t>Linux.</a:t>
            </a:r>
            <a:endParaRPr lang="ru-RU" sz="2400" smtClean="0"/>
          </a:p>
          <a:p>
            <a:r>
              <a:rPr lang="en-US" sz="2400" smtClean="0"/>
              <a:t>Windows</a:t>
            </a:r>
            <a:r>
              <a:rPr lang="ru-RU" sz="2400" smtClean="0"/>
              <a:t> ХР скоро перестанет поддерживаться, </a:t>
            </a:r>
            <a:r>
              <a:rPr lang="en-US" sz="2400" smtClean="0"/>
              <a:t>Vista </a:t>
            </a:r>
            <a:r>
              <a:rPr lang="ru-RU" sz="2400" smtClean="0"/>
              <a:t> не пользуется особой популярностью и сложна в эксплуатации, </a:t>
            </a:r>
            <a:r>
              <a:rPr lang="en-US" sz="2400" smtClean="0"/>
              <a:t>Windows</a:t>
            </a:r>
            <a:r>
              <a:rPr lang="ru-RU" sz="2400" smtClean="0"/>
              <a:t> 7 еще молод, поэтому создаются предпосылки к переходу на </a:t>
            </a:r>
            <a:r>
              <a:rPr lang="en-US" sz="2400" smtClean="0"/>
              <a:t>Linux.</a:t>
            </a:r>
            <a:endParaRPr lang="ru-RU" sz="2400" smtClean="0"/>
          </a:p>
          <a:p>
            <a:r>
              <a:rPr lang="ru-RU" sz="2400" smtClean="0"/>
              <a:t>Система все еще слишком сложна для непрофессиональных пользователей. Этот факт и определят актуальность моей работы</a:t>
            </a:r>
            <a:r>
              <a:rPr lang="ru-RU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smtClean="0"/>
              <a:t>Цели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Сравнение ОС </a:t>
            </a:r>
            <a:r>
              <a:rPr lang="en-US" smtClean="0"/>
              <a:t>Windows </a:t>
            </a:r>
            <a:r>
              <a:rPr lang="ru-RU" smtClean="0"/>
              <a:t> и </a:t>
            </a:r>
            <a:r>
              <a:rPr lang="en-US" smtClean="0"/>
              <a:t>Linux</a:t>
            </a:r>
          </a:p>
          <a:p>
            <a:r>
              <a:rPr lang="ru-RU" smtClean="0"/>
              <a:t>Исследование преимуществ и недостатков ОС </a:t>
            </a:r>
            <a:r>
              <a:rPr lang="en-US" smtClean="0"/>
              <a:t>Linux</a:t>
            </a:r>
            <a:r>
              <a:rPr lang="ru-RU" smtClean="0"/>
              <a:t>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644900"/>
            <a:ext cx="2551113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573463"/>
            <a:ext cx="285591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smtClean="0"/>
              <a:t>Что такое </a:t>
            </a:r>
            <a:r>
              <a:rPr lang="en-US" sz="6000" smtClean="0"/>
              <a:t>Linux</a:t>
            </a:r>
            <a:r>
              <a:rPr lang="ru-RU" sz="6000" smtClean="0"/>
              <a:t>?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285875"/>
            <a:ext cx="8229600" cy="4708525"/>
          </a:xfrm>
        </p:spPr>
        <p:txBody>
          <a:bodyPr/>
          <a:lstStyle/>
          <a:p>
            <a:r>
              <a:rPr lang="ru-RU" smtClean="0"/>
              <a:t>Linux — это операционная система, создана Линусом Торвальдсом (Linus Torvalds) для персональных компьютеров и датирована 17 сентября 1991 года.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429000"/>
            <a:ext cx="5040312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История создания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85750" y="1214438"/>
            <a:ext cx="8556625" cy="3357562"/>
          </a:xfrm>
        </p:spPr>
        <p:txBody>
          <a:bodyPr>
            <a:normAutofit/>
          </a:bodyPr>
          <a:lstStyle/>
          <a:p>
            <a:pPr marL="176213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 err="1" smtClean="0"/>
              <a:t>Linux</a:t>
            </a:r>
            <a:r>
              <a:rPr lang="ru-RU" sz="2400" dirty="0" smtClean="0"/>
              <a:t> изначально был написан </a:t>
            </a:r>
            <a:r>
              <a:rPr lang="ru-RU" sz="2400" dirty="0" err="1" smtClean="0"/>
              <a:t>Линусом</a:t>
            </a:r>
            <a:r>
              <a:rPr lang="ru-RU" sz="2400" dirty="0" smtClean="0"/>
              <a:t> </a:t>
            </a:r>
            <a:r>
              <a:rPr lang="ru-RU" sz="2400" dirty="0" err="1" smtClean="0"/>
              <a:t>Торвальдсом</a:t>
            </a:r>
            <a:r>
              <a:rPr lang="ru-RU" sz="2400" dirty="0" smtClean="0"/>
              <a:t>, а затем улучшался бесчисленным количеством народа во всем мире. Он является клоном операционной системы </a:t>
            </a:r>
            <a:r>
              <a:rPr lang="ru-RU" sz="2400" dirty="0" err="1" smtClean="0"/>
              <a:t>Unix</a:t>
            </a:r>
            <a:r>
              <a:rPr lang="ru-RU" sz="2400" dirty="0" smtClean="0"/>
              <a:t>, одной из первых мощных операционных систем, разрабатываемых для компьютеров, но не бесплатной. Но ни </a:t>
            </a:r>
            <a:r>
              <a:rPr lang="ru-RU" sz="2400" dirty="0" err="1" smtClean="0"/>
              <a:t>Unix</a:t>
            </a:r>
            <a:r>
              <a:rPr lang="ru-RU" sz="2400" dirty="0" smtClean="0"/>
              <a:t> </a:t>
            </a:r>
            <a:r>
              <a:rPr lang="ru-RU" sz="2400" dirty="0" err="1" smtClean="0"/>
              <a:t>System</a:t>
            </a:r>
            <a:r>
              <a:rPr lang="ru-RU" sz="2400" dirty="0" smtClean="0"/>
              <a:t> </a:t>
            </a:r>
            <a:r>
              <a:rPr lang="ru-RU" sz="2400" dirty="0" err="1" smtClean="0"/>
              <a:t>Laboratories</a:t>
            </a:r>
            <a:r>
              <a:rPr lang="ru-RU" sz="2400" dirty="0" smtClean="0"/>
              <a:t> (создатели </a:t>
            </a:r>
            <a:r>
              <a:rPr lang="ru-RU" sz="2400" dirty="0" err="1" smtClean="0"/>
              <a:t>Unix</a:t>
            </a:r>
            <a:r>
              <a:rPr lang="ru-RU" sz="2400" dirty="0" smtClean="0"/>
              <a:t>), ни Университет Беркли, разработчики </a:t>
            </a:r>
            <a:r>
              <a:rPr lang="ru-RU" sz="2400" dirty="0" err="1" smtClean="0"/>
              <a:t>Berkeley</a:t>
            </a:r>
            <a:r>
              <a:rPr lang="ru-RU" sz="2400" dirty="0" smtClean="0"/>
              <a:t> </a:t>
            </a:r>
            <a:r>
              <a:rPr lang="ru-RU" sz="2400" dirty="0" err="1" smtClean="0"/>
              <a:t>Software</a:t>
            </a:r>
            <a:r>
              <a:rPr lang="ru-RU" sz="2400" dirty="0" smtClean="0"/>
              <a:t> </a:t>
            </a:r>
            <a:r>
              <a:rPr lang="ru-RU" sz="2400" dirty="0" err="1" smtClean="0"/>
              <a:t>Distribution</a:t>
            </a:r>
            <a:r>
              <a:rPr lang="ru-RU" sz="2400" dirty="0" smtClean="0"/>
              <a:t> (BSD), не участвовали в его создании.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/>
          </a:p>
        </p:txBody>
      </p:sp>
      <p:pic>
        <p:nvPicPr>
          <p:cNvPr id="9220" name="Picture 4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4643438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313"/>
            <a:ext cx="1824038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63" y="4179888"/>
            <a:ext cx="621506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latin typeface="+mn-lt"/>
              </a:rPr>
              <a:t>Один из наиболее интересных фактов из истории </a:t>
            </a:r>
            <a:r>
              <a:rPr lang="ru-RU" sz="2400" dirty="0" err="1">
                <a:latin typeface="+mn-lt"/>
              </a:rPr>
              <a:t>Linux'а</a:t>
            </a:r>
            <a:r>
              <a:rPr lang="ru-RU" sz="2400" dirty="0">
                <a:latin typeface="+mn-lt"/>
              </a:rPr>
              <a:t> - это то, что в его создании принимали участие одновременно люди со всех концов света – от Австралии до Финляндии – и продолжают это делать до сих пор.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338"/>
            <a:ext cx="9144000" cy="66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/>
              <a:t>Дистрибутив </a:t>
            </a:r>
            <a:r>
              <a:rPr lang="en-US" sz="6000" dirty="0" err="1" smtClean="0"/>
              <a:t>linux</a:t>
            </a:r>
            <a:endParaRPr lang="ru-RU" sz="6000" dirty="0" smtClean="0"/>
          </a:p>
        </p:txBody>
      </p:sp>
      <p:sp>
        <p:nvSpPr>
          <p:cNvPr id="1024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285875"/>
            <a:ext cx="8842375" cy="2324100"/>
          </a:xfrm>
        </p:spPr>
        <p:txBody>
          <a:bodyPr/>
          <a:lstStyle/>
          <a:p>
            <a:pPr marL="176213" indent="-39688" algn="just">
              <a:buFont typeface="Wingdings 2" pitchFamily="18" charset="2"/>
              <a:buNone/>
            </a:pPr>
            <a:r>
              <a:rPr lang="ru-RU" smtClean="0"/>
              <a:t>Дистрибутив </a:t>
            </a:r>
            <a:r>
              <a:rPr lang="en-US" smtClean="0"/>
              <a:t>linux</a:t>
            </a:r>
            <a:r>
              <a:rPr lang="ru-RU" smtClean="0"/>
              <a:t> – это сама ОС + набор пакетов программ для Linux. Стоит также упомянуть, что все это поставляется с исходными текстами, и любую программу, написанную под Linux, можно переделать под себя.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13" y="4214813"/>
            <a:ext cx="5214937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dirty="0" err="1">
                <a:latin typeface="+mn-lt"/>
              </a:rPr>
              <a:t>Linux</a:t>
            </a:r>
            <a:r>
              <a:rPr lang="ru-RU" sz="2800" dirty="0">
                <a:latin typeface="+mn-lt"/>
              </a:rPr>
              <a:t> – бесплатен, как и весь софт под него, причем коммерческое использование программного обеспечения для </a:t>
            </a:r>
            <a:r>
              <a:rPr lang="ru-RU" sz="2800" dirty="0" err="1">
                <a:latin typeface="+mn-lt"/>
              </a:rPr>
              <a:t>Linux</a:t>
            </a:r>
            <a:r>
              <a:rPr lang="ru-RU" sz="2800" dirty="0">
                <a:latin typeface="+mn-lt"/>
              </a:rPr>
              <a:t> или его частей запрещено.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2875" y="2857500"/>
            <a:ext cx="8591550" cy="3357563"/>
          </a:xfrm>
        </p:spPr>
        <p:txBody>
          <a:bodyPr/>
          <a:lstStyle/>
          <a:p>
            <a:pPr marL="176213" indent="-39688" algn="just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За положительное качество Линукса очень часто пытаются выдать его неподверженность вирусам. Якобы нет ещё ни одного вируса, работающего под Linux. Действительно, разработка серьёзных вирусов под Linux - задача очень сложная; не в пример Windows. Вирусы под Linux тоже есть, хотя и не стоит уделять им такого внимания, как в случае с Windows.</a:t>
            </a:r>
          </a:p>
        </p:txBody>
      </p:sp>
      <p:pic>
        <p:nvPicPr>
          <p:cNvPr id="11267" name="Picture 3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5602288"/>
            <a:ext cx="1166812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E:\Школа\ТемыУроков\Материалы\фото\Андрей Плесанов художн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" y="377825"/>
            <a:ext cx="272415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43250" y="285750"/>
            <a:ext cx="5500688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dirty="0">
                <a:latin typeface="+mn-lt"/>
              </a:rPr>
              <a:t>Кроме всего ранее упомянутого, </a:t>
            </a:r>
            <a:r>
              <a:rPr lang="ru-RU" sz="2800" dirty="0" err="1">
                <a:latin typeface="+mn-lt"/>
              </a:rPr>
              <a:t>Linux</a:t>
            </a:r>
            <a:r>
              <a:rPr lang="ru-RU" sz="2800" dirty="0">
                <a:latin typeface="+mn-lt"/>
              </a:rPr>
              <a:t> – очень мощная и стабильная ОС. Использование его в Сети оправдывает себя, да и взломать его не так уж и легко.</a:t>
            </a:r>
            <a:endParaRPr lang="en-US" sz="2800" dirty="0">
              <a:latin typeface="+mn-lt"/>
            </a:endParaRPr>
          </a:p>
          <a:p>
            <a:pPr>
              <a:defRPr/>
            </a:pP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784</TotalTime>
  <Words>946</Words>
  <Application>Microsoft Office PowerPoint</Application>
  <PresentationFormat>Экран (4:3)</PresentationFormat>
  <Paragraphs>82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Times New Roman</vt:lpstr>
      <vt:lpstr>Wingdings 2</vt:lpstr>
      <vt:lpstr>Wingdings</vt:lpstr>
      <vt:lpstr>Wingdings 3</vt:lpstr>
      <vt:lpstr>Calibri</vt:lpstr>
      <vt:lpstr>Book Antiqua</vt:lpstr>
      <vt:lpstr>Апекс</vt:lpstr>
      <vt:lpstr>Linux</vt:lpstr>
      <vt:lpstr>Слайд 2</vt:lpstr>
      <vt:lpstr>Внедрение в учебный процесс</vt:lpstr>
      <vt:lpstr>Слайд 4</vt:lpstr>
      <vt:lpstr>Цели</vt:lpstr>
      <vt:lpstr>Что такое Linux?</vt:lpstr>
      <vt:lpstr>История создания</vt:lpstr>
      <vt:lpstr>Дистрибутив linux</vt:lpstr>
      <vt:lpstr>Слайд 9</vt:lpstr>
      <vt:lpstr>Сравнение Widows и Linux</vt:lpstr>
      <vt:lpstr>Преимущества</vt:lpstr>
      <vt:lpstr>Недостатки</vt:lpstr>
      <vt:lpstr>Внедрение в школу</vt:lpstr>
      <vt:lpstr>Слайд 14</vt:lpstr>
      <vt:lpstr>выводы</vt:lpstr>
      <vt:lpstr>Заключение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Linux</dc:title>
  <dc:creator>Пучкова</dc:creator>
  <cp:lastModifiedBy>Юлия</cp:lastModifiedBy>
  <cp:revision>30</cp:revision>
  <dcterms:created xsi:type="dcterms:W3CDTF">2010-03-11T17:50:47Z</dcterms:created>
  <dcterms:modified xsi:type="dcterms:W3CDTF">2013-03-12T03:35:35Z</dcterms:modified>
</cp:coreProperties>
</file>