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70" r:id="rId2"/>
    <p:sldId id="256" r:id="rId3"/>
    <p:sldId id="257" r:id="rId4"/>
    <p:sldId id="259" r:id="rId5"/>
    <p:sldId id="261" r:id="rId6"/>
    <p:sldId id="266" r:id="rId7"/>
    <p:sldId id="263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839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839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38E691-D23E-46BE-8DD7-1F3FF4816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B7B9-AAFB-46F7-BDC3-7E7EBEE5F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BD98-0CB9-46DA-8F41-BDF93D16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392D-E96E-4C6B-BC9E-EEDD66EA4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A44C2-219A-4E8A-978A-0A1A5202E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7561-624C-4385-AB32-F9E3C36B3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E6CB-9459-446F-9A58-1CE815E6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AD0B-C412-4281-B683-BCEF20E59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7BEB-4F92-401B-A44D-598F81306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0F502-3BD5-4544-BE4B-837031C53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D01EF-A048-47FA-960C-54754EE9B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9158-0349-49FB-8035-95FD6903F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715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5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5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5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5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6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7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718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8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8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19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0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1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2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3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4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5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6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7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8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29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0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1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2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3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4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5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36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737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ABA2C4-0597-41B1-B6CD-4A0638046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737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37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37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737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71813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Операционная Система </a:t>
            </a:r>
            <a:r>
              <a:rPr lang="en-US" dirty="0" smtClean="0"/>
              <a:t>Microsoft </a:t>
            </a:r>
            <a:r>
              <a:rPr lang="ru-RU" dirty="0" smtClean="0"/>
              <a:t> </a:t>
            </a:r>
            <a:r>
              <a:rPr lang="en-US" dirty="0" smtClean="0"/>
              <a:t>Windows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88"/>
            <a:ext cx="7772400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Самая распространенная, всем знакомая и  доступная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Использование в школе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957388"/>
            <a:ext cx="8858250" cy="49006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Поставляется вместе с оборудованием</a:t>
            </a:r>
          </a:p>
          <a:p>
            <a:pPr eaLnBrk="1" hangingPunct="1">
              <a:defRPr/>
            </a:pPr>
            <a:r>
              <a:rPr lang="ru-RU" dirty="0" smtClean="0"/>
              <a:t>Необходимость менять периферийные устройства или подбирать драйвера к ним</a:t>
            </a:r>
          </a:p>
          <a:p>
            <a:pPr eaLnBrk="1" hangingPunct="1">
              <a:defRPr/>
            </a:pPr>
            <a:r>
              <a:rPr lang="ru-RU" dirty="0" smtClean="0"/>
              <a:t>Требуется оплата, поиск средств для оплаты лицензионного ПО</a:t>
            </a:r>
          </a:p>
          <a:p>
            <a:pPr eaLnBrk="1" hangingPunct="1">
              <a:defRPr/>
            </a:pPr>
            <a:r>
              <a:rPr lang="ru-RU" dirty="0" smtClean="0"/>
              <a:t>Не предоставляется выбор ОС</a:t>
            </a:r>
          </a:p>
          <a:p>
            <a:pPr eaLnBrk="1" hangingPunct="1">
              <a:defRPr/>
            </a:pPr>
            <a:r>
              <a:rPr lang="ru-RU" dirty="0" smtClean="0"/>
              <a:t>Возникает потребность в поиске альтернативной ОС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2292" name="Picture 2" descr="E:\Школа\Открытый урок\2012-2013\Lin-Wind(10кл)\cGF1Y2lfZmlsZXMzMjc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214313"/>
            <a:ext cx="204628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357313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Спасибо за внимание!</a:t>
            </a:r>
          </a:p>
        </p:txBody>
      </p:sp>
      <p:pic>
        <p:nvPicPr>
          <p:cNvPr id="13315" name="Picture 2" descr="E:\Школа\Открытый урок\2012-2013\Lin-Wind(10кл)\1338411.jpg"/>
          <p:cNvPicPr>
            <a:picLocks noChangeAspect="1" noChangeArrowheads="1"/>
          </p:cNvPicPr>
          <p:nvPr/>
        </p:nvPicPr>
        <p:blipFill>
          <a:blip r:embed="rId2"/>
          <a:srcRect l="29887" t="21219" r="35738" b="12808"/>
          <a:stretch>
            <a:fillRect/>
          </a:stretch>
        </p:blipFill>
        <p:spPr bwMode="auto">
          <a:xfrm>
            <a:off x="2786063" y="2714625"/>
            <a:ext cx="36433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Операционные системы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42938" y="1285875"/>
            <a:ext cx="83216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3600">
                <a:latin typeface="Tahoma" pitchFamily="34" charset="0"/>
              </a:rPr>
              <a:t>ОС – это комплекс (набор) программ, который обеспечивает взаимодействие всех устройств ЭВМ и предоставляет пользователю возможность осуществлять общее управление ЭВМ. </a:t>
            </a:r>
            <a:endParaRPr lang="ru-RU" sz="3600">
              <a:latin typeface="Tahoma" pitchFamily="34" charset="0"/>
            </a:endParaRPr>
          </a:p>
        </p:txBody>
      </p:sp>
      <p:pic>
        <p:nvPicPr>
          <p:cNvPr id="4100" name="Picture 6" descr="E:\Школа\Открытый урок\2012-2013\Lin-Wind(10кл)\nastol.com.ua-25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786313"/>
            <a:ext cx="3302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Функции</a:t>
            </a:r>
            <a:br>
              <a:rPr lang="ru-RU" dirty="0" smtClean="0"/>
            </a:br>
            <a:r>
              <a:rPr lang="ru-RU" dirty="0" smtClean="0"/>
              <a:t>операционных систем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2000250"/>
            <a:ext cx="8396287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ru-RU" dirty="0" smtClean="0"/>
              <a:t>Создает рабочую среду и поддерживает пользовательский интерфейс;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ru-RU" dirty="0" smtClean="0"/>
              <a:t>Обеспечивает выполнение команд пользователя и программных инструкций;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r>
              <a:rPr lang="ru-RU" dirty="0" smtClean="0"/>
              <a:t>Управляет аппаратными средствами компьютера;</a:t>
            </a:r>
            <a:endParaRPr lang="en-US" dirty="0" smtClean="0"/>
          </a:p>
          <a:p>
            <a:pPr eaLnBrk="1" hangingPunct="1">
              <a:buFont typeface="Wingdings" pitchFamily="2" charset="2"/>
              <a:buChar char=""/>
              <a:defRPr/>
            </a:pPr>
            <a:r>
              <a:rPr lang="ru-RU" dirty="0" smtClean="0"/>
              <a:t>Обеспечивает разделение аппаратных ресурсов между программами;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"/>
              <a:defRPr/>
            </a:pPr>
            <a:endParaRPr lang="ru-RU" dirty="0" smtClean="0"/>
          </a:p>
        </p:txBody>
      </p:sp>
      <p:pic>
        <p:nvPicPr>
          <p:cNvPr id="5124" name="Picture 5" descr="E:\Школа\Открытый урок\2012-2013\Lin-Wind(10кл)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214313"/>
            <a:ext cx="25098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Функции операционных систем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5638"/>
            <a:ext cx="8229600" cy="4208462"/>
          </a:xfrm>
        </p:spPr>
        <p:txBody>
          <a:bodyPr/>
          <a:lstStyle/>
          <a:p>
            <a:pPr eaLnBrk="1" hangingPunct="1">
              <a:buFont typeface="Wingdings" pitchFamily="2" charset="2"/>
              <a:buChar char=""/>
              <a:defRPr/>
            </a:pPr>
            <a:r>
              <a:rPr lang="ru-RU" dirty="0" smtClean="0"/>
              <a:t>Планирует доступ пользователей к общим ресурсам;</a:t>
            </a:r>
            <a:endParaRPr lang="en-US" dirty="0" smtClean="0"/>
          </a:p>
          <a:p>
            <a:pPr eaLnBrk="1" hangingPunct="1">
              <a:buFont typeface="Wingdings" pitchFamily="2" charset="2"/>
              <a:buChar char=""/>
              <a:defRPr/>
            </a:pPr>
            <a:r>
              <a:rPr lang="ru-RU" dirty="0" smtClean="0"/>
              <a:t>Обеспечивает выполнение операций ввода/вывода, хранения информации и управление файловой системой;</a:t>
            </a:r>
          </a:p>
          <a:p>
            <a:pPr eaLnBrk="1" hangingPunct="1">
              <a:buFont typeface="Wingdings" pitchFamily="2" charset="2"/>
              <a:buChar char=""/>
              <a:defRPr/>
            </a:pPr>
            <a:r>
              <a:rPr lang="ru-RU" dirty="0" smtClean="0"/>
              <a:t>Осуществляет восстановление информации в случае аппаратных сбоев и программных ошибок.</a:t>
            </a:r>
          </a:p>
        </p:txBody>
      </p:sp>
      <p:pic>
        <p:nvPicPr>
          <p:cNvPr id="6148" name="Picture 4" descr="E:\Школа\Открытый урок\2012-2013\Lin-Wind(10кл)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214313"/>
            <a:ext cx="21907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Виды ОС</a:t>
            </a:r>
          </a:p>
        </p:txBody>
      </p:sp>
      <p:sp>
        <p:nvSpPr>
          <p:cNvPr id="7171" name="Text Box 31"/>
          <p:cNvSpPr txBox="1">
            <a:spLocks noChangeArrowheads="1"/>
          </p:cNvSpPr>
          <p:nvPr/>
        </p:nvSpPr>
        <p:spPr bwMode="auto">
          <a:xfrm>
            <a:off x="3708400" y="1357313"/>
            <a:ext cx="1728788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latin typeface="Tahoma" pitchFamily="34" charset="0"/>
              </a:rPr>
              <a:t>ОС</a:t>
            </a:r>
          </a:p>
        </p:txBody>
      </p:sp>
      <p:sp>
        <p:nvSpPr>
          <p:cNvPr id="7172" name="Text Box 32"/>
          <p:cNvSpPr txBox="1">
            <a:spLocks noChangeArrowheads="1"/>
          </p:cNvSpPr>
          <p:nvPr/>
        </p:nvSpPr>
        <p:spPr bwMode="auto">
          <a:xfrm>
            <a:off x="1258888" y="2628900"/>
            <a:ext cx="2592387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Tahoma" pitchFamily="34" charset="0"/>
              </a:rPr>
              <a:t>Стандартные</a:t>
            </a:r>
          </a:p>
        </p:txBody>
      </p:sp>
      <p:sp>
        <p:nvSpPr>
          <p:cNvPr id="7173" name="Text Box 33"/>
          <p:cNvSpPr txBox="1">
            <a:spLocks noChangeArrowheads="1"/>
          </p:cNvSpPr>
          <p:nvPr/>
        </p:nvSpPr>
        <p:spPr bwMode="auto">
          <a:xfrm>
            <a:off x="4859338" y="2611438"/>
            <a:ext cx="3960812" cy="162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ahoma" pitchFamily="34" charset="0"/>
              </a:rPr>
              <a:t>Сетевые</a:t>
            </a:r>
            <a:r>
              <a:rPr lang="ru-RU">
                <a:latin typeface="Tahoma" pitchFamily="34" charset="0"/>
              </a:rPr>
              <a:t> (</a:t>
            </a:r>
            <a:r>
              <a:rPr lang="ru-RU" altLang="zh-CN">
                <a:latin typeface="Tahoma" pitchFamily="34" charset="0"/>
              </a:rPr>
              <a:t>реализуют задачи, связанные с аппаратными ресурсами и файлами, находящимися в различных узлах сети. </a:t>
            </a:r>
            <a:r>
              <a:rPr lang="ru-RU">
                <a:latin typeface="Tahoma" pitchFamily="34" charset="0"/>
              </a:rPr>
              <a:t>)</a:t>
            </a:r>
          </a:p>
        </p:txBody>
      </p:sp>
      <p:cxnSp>
        <p:nvCxnSpPr>
          <p:cNvPr id="7174" name="AutoShape 34"/>
          <p:cNvCxnSpPr>
            <a:cxnSpLocks noChangeShapeType="1"/>
            <a:stCxn id="7171" idx="1"/>
            <a:endCxn id="7172" idx="0"/>
          </p:cNvCxnSpPr>
          <p:nvPr/>
        </p:nvCxnSpPr>
        <p:spPr bwMode="auto">
          <a:xfrm rot="10800000" flipV="1">
            <a:off x="2555875" y="1743075"/>
            <a:ext cx="1152525" cy="885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75" name="AutoShape 35"/>
          <p:cNvCxnSpPr>
            <a:cxnSpLocks noChangeShapeType="1"/>
            <a:stCxn id="7171" idx="3"/>
            <a:endCxn id="7173" idx="0"/>
          </p:cNvCxnSpPr>
          <p:nvPr/>
        </p:nvCxnSpPr>
        <p:spPr bwMode="auto">
          <a:xfrm>
            <a:off x="5437188" y="1743075"/>
            <a:ext cx="1403350" cy="8683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176" name="Text Box 36"/>
          <p:cNvSpPr txBox="1">
            <a:spLocks noChangeArrowheads="1"/>
          </p:cNvSpPr>
          <p:nvPr/>
        </p:nvSpPr>
        <p:spPr bwMode="auto">
          <a:xfrm>
            <a:off x="3276600" y="3590925"/>
            <a:ext cx="1368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MS DOS</a:t>
            </a:r>
            <a:r>
              <a:rPr lang="ru-RU" altLang="zh-CN">
                <a:latin typeface="Tahoma" pitchFamily="34" charset="0"/>
              </a:rPr>
              <a:t> </a:t>
            </a:r>
            <a:endParaRPr lang="ru-RU">
              <a:latin typeface="Tahoma" pitchFamily="34" charset="0"/>
            </a:endParaRPr>
          </a:p>
        </p:txBody>
      </p:sp>
      <p:sp>
        <p:nvSpPr>
          <p:cNvPr id="7177" name="Text Box 37"/>
          <p:cNvSpPr txBox="1">
            <a:spLocks noChangeArrowheads="1"/>
          </p:cNvSpPr>
          <p:nvPr/>
        </p:nvSpPr>
        <p:spPr bwMode="auto">
          <a:xfrm>
            <a:off x="2411413" y="4741863"/>
            <a:ext cx="2589212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MS Windows</a:t>
            </a:r>
            <a:r>
              <a:rPr lang="ru-RU" altLang="zh-CN" sz="2400">
                <a:latin typeface="Tahoma" pitchFamily="34" charset="0"/>
              </a:rPr>
              <a:t> 95/98</a:t>
            </a:r>
            <a:r>
              <a:rPr lang="en-US" altLang="zh-CN" sz="2400">
                <a:latin typeface="Tahoma" pitchFamily="34" charset="0"/>
                <a:ea typeface="宋体" charset="-122"/>
              </a:rPr>
              <a:t>/2000/XP/7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178" name="Text Box 38"/>
          <p:cNvSpPr txBox="1">
            <a:spLocks noChangeArrowheads="1"/>
          </p:cNvSpPr>
          <p:nvPr/>
        </p:nvSpPr>
        <p:spPr bwMode="auto">
          <a:xfrm>
            <a:off x="323850" y="4741863"/>
            <a:ext cx="20161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Apple MacOS</a:t>
            </a:r>
            <a:r>
              <a:rPr lang="ru-RU" altLang="zh-CN">
                <a:latin typeface="Tahoma" pitchFamily="34" charset="0"/>
              </a:rPr>
              <a:t> </a:t>
            </a:r>
            <a:endParaRPr lang="ru-RU">
              <a:latin typeface="Tahoma" pitchFamily="34" charset="0"/>
            </a:endParaRPr>
          </a:p>
        </p:txBody>
      </p:sp>
      <p:sp>
        <p:nvSpPr>
          <p:cNvPr id="7179" name="Text Box 39"/>
          <p:cNvSpPr txBox="1">
            <a:spLocks noChangeArrowheads="1"/>
          </p:cNvSpPr>
          <p:nvPr/>
        </p:nvSpPr>
        <p:spPr bwMode="auto">
          <a:xfrm>
            <a:off x="395288" y="3517900"/>
            <a:ext cx="12969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SunOS</a:t>
            </a:r>
            <a:r>
              <a:rPr lang="ru-RU" altLang="zh-CN">
                <a:latin typeface="Tahoma" pitchFamily="34" charset="0"/>
              </a:rPr>
              <a:t> </a:t>
            </a:r>
            <a:endParaRPr lang="ru-RU">
              <a:latin typeface="Tahoma" pitchFamily="34" charset="0"/>
            </a:endParaRPr>
          </a:p>
        </p:txBody>
      </p:sp>
      <p:cxnSp>
        <p:nvCxnSpPr>
          <p:cNvPr id="7180" name="AutoShape 40"/>
          <p:cNvCxnSpPr>
            <a:cxnSpLocks noChangeShapeType="1"/>
            <a:stCxn id="7172" idx="1"/>
            <a:endCxn id="7179" idx="0"/>
          </p:cNvCxnSpPr>
          <p:nvPr/>
        </p:nvCxnSpPr>
        <p:spPr bwMode="auto">
          <a:xfrm rot="10800000" flipV="1">
            <a:off x="1044575" y="2894013"/>
            <a:ext cx="214313" cy="6238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81" name="AutoShape 41"/>
          <p:cNvCxnSpPr>
            <a:cxnSpLocks noChangeShapeType="1"/>
            <a:stCxn id="7172" idx="3"/>
            <a:endCxn id="7176" idx="0"/>
          </p:cNvCxnSpPr>
          <p:nvPr/>
        </p:nvCxnSpPr>
        <p:spPr bwMode="auto">
          <a:xfrm>
            <a:off x="3851275" y="2894013"/>
            <a:ext cx="109538" cy="6969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82" name="AutoShape 42"/>
          <p:cNvCxnSpPr>
            <a:cxnSpLocks noChangeShapeType="1"/>
            <a:stCxn id="7172" idx="2"/>
            <a:endCxn id="7178" idx="0"/>
          </p:cNvCxnSpPr>
          <p:nvPr/>
        </p:nvCxnSpPr>
        <p:spPr bwMode="auto">
          <a:xfrm rot="5400000">
            <a:off x="1151731" y="3337720"/>
            <a:ext cx="1584325" cy="1223962"/>
          </a:xfrm>
          <a:prstGeom prst="bentConnector3">
            <a:avLst>
              <a:gd name="adj1" fmla="val 721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83" name="AutoShape 43"/>
          <p:cNvCxnSpPr>
            <a:cxnSpLocks noChangeShapeType="1"/>
            <a:stCxn id="7172" idx="2"/>
            <a:endCxn id="7177" idx="0"/>
          </p:cNvCxnSpPr>
          <p:nvPr/>
        </p:nvCxnSpPr>
        <p:spPr bwMode="auto">
          <a:xfrm rot="16200000" flipH="1">
            <a:off x="2339181" y="3374232"/>
            <a:ext cx="1584325" cy="1150938"/>
          </a:xfrm>
          <a:prstGeom prst="bentConnector3">
            <a:avLst>
              <a:gd name="adj1" fmla="val 7219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184" name="Text Box 44"/>
          <p:cNvSpPr txBox="1">
            <a:spLocks noChangeArrowheads="1"/>
          </p:cNvSpPr>
          <p:nvPr/>
        </p:nvSpPr>
        <p:spPr bwMode="auto">
          <a:xfrm>
            <a:off x="5148263" y="4525963"/>
            <a:ext cx="9350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UNIX</a:t>
            </a:r>
            <a:r>
              <a:rPr lang="ru-RU" altLang="zh-CN" sz="2400">
                <a:latin typeface="Tahoma" pitchFamily="34" charset="0"/>
              </a:rPr>
              <a:t> 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185" name="Text Box 45"/>
          <p:cNvSpPr txBox="1">
            <a:spLocks noChangeArrowheads="1"/>
          </p:cNvSpPr>
          <p:nvPr/>
        </p:nvSpPr>
        <p:spPr bwMode="auto">
          <a:xfrm>
            <a:off x="7451725" y="4525963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LUNIX</a:t>
            </a:r>
            <a:r>
              <a:rPr lang="ru-RU" altLang="zh-CN">
                <a:latin typeface="Tahoma" pitchFamily="34" charset="0"/>
              </a:rPr>
              <a:t> </a:t>
            </a:r>
            <a:endParaRPr lang="ru-RU">
              <a:latin typeface="Tahoma" pitchFamily="34" charset="0"/>
            </a:endParaRPr>
          </a:p>
        </p:txBody>
      </p:sp>
      <p:sp>
        <p:nvSpPr>
          <p:cNvPr id="7186" name="Text Box 46"/>
          <p:cNvSpPr txBox="1">
            <a:spLocks noChangeArrowheads="1"/>
          </p:cNvSpPr>
          <p:nvPr/>
        </p:nvSpPr>
        <p:spPr bwMode="auto">
          <a:xfrm>
            <a:off x="6443663" y="5391150"/>
            <a:ext cx="25923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Windows NT/ME</a:t>
            </a:r>
            <a:r>
              <a:rPr lang="ru-RU" altLang="zh-CN" sz="2400">
                <a:latin typeface="Tahoma" pitchFamily="34" charset="0"/>
              </a:rPr>
              <a:t> </a:t>
            </a:r>
            <a:endParaRPr lang="ru-RU" sz="2400">
              <a:latin typeface="Tahoma" pitchFamily="34" charset="0"/>
            </a:endParaRPr>
          </a:p>
        </p:txBody>
      </p:sp>
      <p:sp>
        <p:nvSpPr>
          <p:cNvPr id="7187" name="Text Box 47"/>
          <p:cNvSpPr txBox="1">
            <a:spLocks noChangeArrowheads="1"/>
          </p:cNvSpPr>
          <p:nvPr/>
        </p:nvSpPr>
        <p:spPr bwMode="auto">
          <a:xfrm>
            <a:off x="5076825" y="5391150"/>
            <a:ext cx="12239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latin typeface="Tahoma" pitchFamily="34" charset="0"/>
                <a:ea typeface="宋体" charset="-122"/>
              </a:rPr>
              <a:t>Solaris</a:t>
            </a:r>
            <a:r>
              <a:rPr lang="ru-RU" altLang="zh-CN">
                <a:latin typeface="Tahoma" pitchFamily="34" charset="0"/>
              </a:rPr>
              <a:t> </a:t>
            </a:r>
            <a:endParaRPr lang="ru-RU">
              <a:latin typeface="Tahoma" pitchFamily="34" charset="0"/>
            </a:endParaRPr>
          </a:p>
        </p:txBody>
      </p:sp>
      <p:cxnSp>
        <p:nvCxnSpPr>
          <p:cNvPr id="7188" name="AutoShape 48"/>
          <p:cNvCxnSpPr>
            <a:cxnSpLocks noChangeShapeType="1"/>
            <a:stCxn id="7173" idx="2"/>
            <a:endCxn id="7184" idx="0"/>
          </p:cNvCxnSpPr>
          <p:nvPr/>
        </p:nvCxnSpPr>
        <p:spPr bwMode="auto">
          <a:xfrm rot="5400000">
            <a:off x="6084888" y="3770312"/>
            <a:ext cx="287338" cy="1223963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89" name="AutoShape 49"/>
          <p:cNvCxnSpPr>
            <a:cxnSpLocks noChangeShapeType="1"/>
            <a:stCxn id="7173" idx="2"/>
            <a:endCxn id="7185" idx="0"/>
          </p:cNvCxnSpPr>
          <p:nvPr/>
        </p:nvCxnSpPr>
        <p:spPr bwMode="auto">
          <a:xfrm rot="16200000" flipH="1">
            <a:off x="7290594" y="3788569"/>
            <a:ext cx="287338" cy="1187450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90" name="AutoShape 50"/>
          <p:cNvCxnSpPr>
            <a:cxnSpLocks noChangeShapeType="1"/>
            <a:stCxn id="7173" idx="2"/>
            <a:endCxn id="7187" idx="0"/>
          </p:cNvCxnSpPr>
          <p:nvPr/>
        </p:nvCxnSpPr>
        <p:spPr bwMode="auto">
          <a:xfrm rot="5400000">
            <a:off x="5688806" y="4239419"/>
            <a:ext cx="1152525" cy="1150938"/>
          </a:xfrm>
          <a:prstGeom prst="bentConnector3">
            <a:avLst>
              <a:gd name="adj1" fmla="val 75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7191" name="AutoShape 51"/>
          <p:cNvCxnSpPr>
            <a:cxnSpLocks noChangeShapeType="1"/>
            <a:stCxn id="7173" idx="2"/>
            <a:endCxn id="7186" idx="0"/>
          </p:cNvCxnSpPr>
          <p:nvPr/>
        </p:nvCxnSpPr>
        <p:spPr bwMode="auto">
          <a:xfrm rot="16200000" flipH="1">
            <a:off x="6714331" y="4364832"/>
            <a:ext cx="1152525" cy="900112"/>
          </a:xfrm>
          <a:prstGeom prst="bentConnector3">
            <a:avLst>
              <a:gd name="adj1" fmla="val 75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0" name="Овал 29"/>
          <p:cNvSpPr/>
          <p:nvPr/>
        </p:nvSpPr>
        <p:spPr>
          <a:xfrm>
            <a:off x="2357438" y="4429125"/>
            <a:ext cx="2714625" cy="150018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онтекстное меню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71438"/>
            <a:ext cx="9251950" cy="6977063"/>
          </a:xfrm>
          <a:noFill/>
        </p:spPr>
      </p:pic>
      <p:sp>
        <p:nvSpPr>
          <p:cNvPr id="147461" name="Rectangle 5"/>
          <p:cNvSpPr>
            <a:spLocks noGrp="1" noChangeArrowheads="1"/>
          </p:cNvSpPr>
          <p:nvPr>
            <p:ph type="title"/>
          </p:nvPr>
        </p:nvSpPr>
        <p:spPr>
          <a:xfrm>
            <a:off x="1492250" y="928688"/>
            <a:ext cx="7543800" cy="143192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Объектно-ориентированный интерфейс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929063" y="2746375"/>
            <a:ext cx="4103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С любым объектом ОС связывает:</a:t>
            </a:r>
          </a:p>
          <a:p>
            <a:endParaRPr lang="ru-RU" sz="2800" b="1">
              <a:solidFill>
                <a:srgbClr val="FFFF00"/>
              </a:solidFill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 Имя;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 Графическое обозначение;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 Свойства;</a:t>
            </a:r>
          </a:p>
          <a:p>
            <a:pPr>
              <a:buFontTx/>
              <a:buChar char="•"/>
            </a:pPr>
            <a:r>
              <a:rPr lang="ru-RU" sz="2800" b="1">
                <a:solidFill>
                  <a:srgbClr val="FFFF00"/>
                </a:solidFill>
                <a:latin typeface="Tahoma" pitchFamily="34" charset="0"/>
              </a:rPr>
              <a:t> Поведение.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92250" y="-142875"/>
            <a:ext cx="75438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ru-RU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Интерактивный режим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00200" y="312738"/>
            <a:ext cx="75438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ru-RU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Графический</a:t>
            </a:r>
            <a:r>
              <a:rPr lang="ru-RU" sz="4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интерфейс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28675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Командный пользовательский интерфейс</a:t>
            </a:r>
          </a:p>
        </p:txBody>
      </p:sp>
      <p:pic>
        <p:nvPicPr>
          <p:cNvPr id="9219" name="Picture 4" descr="MSDos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73250"/>
            <a:ext cx="9180513" cy="5084763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23850" y="3284538"/>
            <a:ext cx="78486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zh-CN" sz="2400">
                <a:latin typeface="Tahoma" pitchFamily="34" charset="0"/>
              </a:rPr>
              <a:t>Для выполнения любой операции необходимо ввести с клавиатуры текст команды, состоящий из: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zh-CN" sz="2400">
                <a:latin typeface="Tahoma" pitchFamily="34" charset="0"/>
              </a:rPr>
              <a:t> кода операции,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zh-CN" sz="2400">
                <a:latin typeface="Tahoma" pitchFamily="34" charset="0"/>
              </a:rPr>
              <a:t> параметров, задающих режим выполнения операции,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zh-CN" sz="2400">
                <a:latin typeface="Tahoma" pitchFamily="34" charset="0"/>
              </a:rPr>
              <a:t> операндов, над которыми эта операция должна производиться. </a:t>
            </a:r>
            <a:endParaRPr lang="ru-RU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71438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Преимущества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marL="0" indent="439738" eaLnBrk="1" hangingPunct="1">
              <a:defRPr/>
            </a:pPr>
            <a:r>
              <a:rPr lang="ru-RU" sz="2800" dirty="0" smtClean="0"/>
              <a:t>Высокая стабильность</a:t>
            </a:r>
            <a:br>
              <a:rPr lang="ru-RU" sz="2800" dirty="0" smtClean="0"/>
            </a:br>
            <a:r>
              <a:rPr lang="ru-RU" sz="2800" dirty="0" smtClean="0"/>
              <a:t>при среднем знании ПК</a:t>
            </a:r>
          </a:p>
          <a:p>
            <a:pPr eaLnBrk="1" hangingPunct="1">
              <a:defRPr/>
            </a:pPr>
            <a:r>
              <a:rPr lang="ru-RU" sz="2800" dirty="0" smtClean="0"/>
              <a:t>Частые обновления </a:t>
            </a:r>
            <a:r>
              <a:rPr lang="ru-RU" sz="2800" dirty="0" err="1" smtClean="0"/>
              <a:t>опе</a:t>
            </a:r>
            <a:r>
              <a:rPr lang="ru-RU" sz="2800" dirty="0" smtClean="0"/>
              <a:t>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рационной системы</a:t>
            </a:r>
          </a:p>
          <a:p>
            <a:pPr eaLnBrk="1" hangingPunct="1">
              <a:defRPr/>
            </a:pPr>
            <a:r>
              <a:rPr lang="ru-RU" sz="2800" dirty="0" smtClean="0"/>
              <a:t>Максимальная простота в настройке</a:t>
            </a:r>
          </a:p>
          <a:p>
            <a:pPr eaLnBrk="1" hangingPunct="1">
              <a:defRPr/>
            </a:pPr>
            <a:r>
              <a:rPr lang="ru-RU" sz="2800" dirty="0" smtClean="0"/>
              <a:t>Высокое качество коммерческого программного обеспечения</a:t>
            </a:r>
          </a:p>
          <a:p>
            <a:pPr eaLnBrk="1" hangingPunct="1">
              <a:defRPr/>
            </a:pPr>
            <a:r>
              <a:rPr lang="ru-RU" sz="2800" dirty="0" smtClean="0"/>
              <a:t>Хорошая игровая среда</a:t>
            </a:r>
          </a:p>
          <a:p>
            <a:pPr eaLnBrk="1" hangingPunct="1">
              <a:defRPr/>
            </a:pPr>
            <a:r>
              <a:rPr lang="ru-RU" sz="2800" dirty="0" smtClean="0"/>
              <a:t>Высокая скорость выполнения работы</a:t>
            </a:r>
          </a:p>
          <a:p>
            <a:pPr eaLnBrk="1" hangingPunct="1">
              <a:defRPr/>
            </a:pPr>
            <a:r>
              <a:rPr lang="ru-RU" sz="2800" dirty="0" smtClean="0"/>
              <a:t>Имеется и открытое ПО</a:t>
            </a:r>
          </a:p>
          <a:p>
            <a:pPr eaLnBrk="1" hangingPunct="1">
              <a:defRPr/>
            </a:pPr>
            <a:r>
              <a:rPr lang="ru-RU" sz="2800" dirty="0" smtClean="0"/>
              <a:t>Множество базового ПО от  поставщика системы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10244" name="Picture 2" descr="E:\Школа\Открытый урок\2012-2013\Lin-Wind(10кл)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85750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>Недостатки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57325"/>
            <a:ext cx="8372475" cy="34718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Сравнительно </a:t>
            </a:r>
            <a:br>
              <a:rPr lang="ru-RU" dirty="0" smtClean="0"/>
            </a:br>
            <a:r>
              <a:rPr lang="ru-RU" dirty="0" smtClean="0"/>
              <a:t>высокая стоимость. </a:t>
            </a:r>
            <a:br>
              <a:rPr lang="ru-RU" dirty="0" smtClean="0"/>
            </a:br>
            <a:r>
              <a:rPr lang="ru-RU" dirty="0" smtClean="0"/>
              <a:t>В самом дешевом варианте 50$</a:t>
            </a:r>
          </a:p>
          <a:p>
            <a:pPr eaLnBrk="1" hangingPunct="1">
              <a:defRPr/>
            </a:pPr>
            <a:r>
              <a:rPr lang="ru-RU" dirty="0" smtClean="0"/>
              <a:t>Очень большое количество вредоносных программ (компьютерные вирусы)</a:t>
            </a:r>
          </a:p>
          <a:p>
            <a:pPr eaLnBrk="1" hangingPunct="1">
              <a:defRPr/>
            </a:pPr>
            <a:r>
              <a:rPr lang="ru-RU" dirty="0" smtClean="0"/>
              <a:t>Жесткая зависимость от разработчика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1268" name="Picture 2" descr="C:\Documents and Settings\Юлия\Мои документы\Загрузки\82954512_large_000012470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75" y="285750"/>
            <a:ext cx="3208338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3" descr="E:\Школа\Открытый урок\2012-2013\Lin-Wind(10кл)\photo_a3a8872cc3bf5060d57ee6050876236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0" y="4929188"/>
            <a:ext cx="22542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чки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481</TotalTime>
  <Words>244</Words>
  <Application>Microsoft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Wingdings</vt:lpstr>
      <vt:lpstr>Calibri</vt:lpstr>
      <vt:lpstr>Tahoma</vt:lpstr>
      <vt:lpstr>宋体</vt:lpstr>
      <vt:lpstr>Точки</vt:lpstr>
      <vt:lpstr>Операционная Система Microsoft  Windows</vt:lpstr>
      <vt:lpstr>Операционные системы</vt:lpstr>
      <vt:lpstr>Функции операционных систем</vt:lpstr>
      <vt:lpstr>Функции операционных систем</vt:lpstr>
      <vt:lpstr>Виды ОС</vt:lpstr>
      <vt:lpstr>Объектно-ориентированный интерфейс</vt:lpstr>
      <vt:lpstr>Командный пользовательский интерфейс</vt:lpstr>
      <vt:lpstr>Преимущества</vt:lpstr>
      <vt:lpstr>Недостатки</vt:lpstr>
      <vt:lpstr>Использование в школе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Операционные системы</dc:title>
  <dc:creator>Natasha</dc:creator>
  <cp:lastModifiedBy>Юлия</cp:lastModifiedBy>
  <cp:revision>39</cp:revision>
  <cp:lastPrinted>1601-01-01T00:00:00Z</cp:lastPrinted>
  <dcterms:created xsi:type="dcterms:W3CDTF">2006-12-04T16:36:14Z</dcterms:created>
  <dcterms:modified xsi:type="dcterms:W3CDTF">2013-02-13T20:58:50Z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