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12"/>
  </p:notesMasterIdLst>
  <p:sldIdLst>
    <p:sldId id="256" r:id="rId2"/>
    <p:sldId id="260" r:id="rId3"/>
    <p:sldId id="257" r:id="rId4"/>
    <p:sldId id="261" r:id="rId5"/>
    <p:sldId id="263" r:id="rId6"/>
    <p:sldId id="264" r:id="rId7"/>
    <p:sldId id="259" r:id="rId8"/>
    <p:sldId id="258" r:id="rId9"/>
    <p:sldId id="265" r:id="rId10"/>
    <p:sldId id="262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89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94A8D-8870-4714-AB8C-253600B04F9E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0947C5-3405-48F1-B1B9-8DC2B7EFD24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947C5-3405-48F1-B1B9-8DC2B7EFD240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947C5-3405-48F1-B1B9-8DC2B7EFD240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947C5-3405-48F1-B1B9-8DC2B7EFD240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947C5-3405-48F1-B1B9-8DC2B7EFD240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947C5-3405-48F1-B1B9-8DC2B7EFD240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947C5-3405-48F1-B1B9-8DC2B7EFD240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947C5-3405-48F1-B1B9-8DC2B7EFD240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947C5-3405-48F1-B1B9-8DC2B7EFD240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0947C5-3405-48F1-B1B9-8DC2B7EFD240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9352-DCD1-43ED-8A9D-A9E624EF930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8B7A75C-093F-4E4E-828D-28923B2F6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9352-DCD1-43ED-8A9D-A9E624EF930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A75C-093F-4E4E-828D-28923B2F6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9352-DCD1-43ED-8A9D-A9E624EF930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A75C-093F-4E4E-828D-28923B2F6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9352-DCD1-43ED-8A9D-A9E624EF930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F8B7A75C-093F-4E4E-828D-28923B2F6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9352-DCD1-43ED-8A9D-A9E624EF930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A75C-093F-4E4E-828D-28923B2F6C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9352-DCD1-43ED-8A9D-A9E624EF930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A75C-093F-4E4E-828D-28923B2F6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9352-DCD1-43ED-8A9D-A9E624EF930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F8B7A75C-093F-4E4E-828D-28923B2F6C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9352-DCD1-43ED-8A9D-A9E624EF930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A75C-093F-4E4E-828D-28923B2F6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9352-DCD1-43ED-8A9D-A9E624EF930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A75C-093F-4E4E-828D-28923B2F6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9352-DCD1-43ED-8A9D-A9E624EF930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A75C-093F-4E4E-828D-28923B2F6C1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29352-DCD1-43ED-8A9D-A9E624EF930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B7A75C-093F-4E4E-828D-28923B2F6C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E829352-DCD1-43ED-8A9D-A9E624EF930C}" type="datetimeFigureOut">
              <a:rPr lang="ru-RU" smtClean="0"/>
              <a:pPr/>
              <a:t>03.10.2012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F8B7A75C-093F-4E4E-828D-28923B2F6C1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err="1" smtClean="0">
                <a:solidFill>
                  <a:schemeClr val="accent2">
                    <a:lumMod val="50000"/>
                  </a:schemeClr>
                </a:solidFill>
              </a:rPr>
              <a:t>linux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</a:rPr>
              <a:t>против </a:t>
            </a:r>
            <a:r>
              <a:rPr lang="en-US" sz="5400" dirty="0" smtClean="0">
                <a:solidFill>
                  <a:schemeClr val="accent2">
                    <a:lumMod val="50000"/>
                  </a:schemeClr>
                </a:solidFill>
              </a:rPr>
              <a:t>windows</a:t>
            </a:r>
            <a:endParaRPr lang="ru-RU" sz="5400" dirty="0">
              <a:solidFill>
                <a:schemeClr val="accent2">
                  <a:lumMod val="50000"/>
                </a:schemeClr>
              </a:solidFill>
            </a:endParaRPr>
          </a:p>
        </p:txBody>
      </p:sp>
      <p:pic>
        <p:nvPicPr>
          <p:cNvPr id="8" name="Рисунок 7" descr="windows-vs-linux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979712" y="1629916"/>
            <a:ext cx="5310402" cy="47514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05680" y="1091009"/>
            <a:ext cx="8686800" cy="1185863"/>
          </a:xfrm>
        </p:spPr>
        <p:txBody>
          <a:bodyPr/>
          <a:lstStyle/>
          <a:p>
            <a:pPr algn="ctr"/>
            <a:r>
              <a:rPr lang="ru-RU" sz="5400" dirty="0" smtClean="0">
                <a:solidFill>
                  <a:schemeClr val="accent2">
                    <a:lumMod val="50000"/>
                  </a:schemeClr>
                </a:solidFill>
                <a:latin typeface="Calibri" pitchFamily="34" charset="0"/>
              </a:rPr>
              <a:t>Спасибо за внимание</a:t>
            </a:r>
            <a:endParaRPr lang="ru-RU" sz="5400" dirty="0">
              <a:solidFill>
                <a:schemeClr val="accent2">
                  <a:lumMod val="50000"/>
                </a:schemeClr>
              </a:solidFill>
              <a:latin typeface="Calibri" pitchFamily="34" charset="0"/>
            </a:endParaRPr>
          </a:p>
        </p:txBody>
      </p:sp>
      <p:pic>
        <p:nvPicPr>
          <p:cNvPr id="4" name="Рисунок 3" descr="121121212121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136237" y="2564904"/>
            <a:ext cx="4668011" cy="3501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147248" cy="838200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Цели урока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67544" y="1700808"/>
            <a:ext cx="8100392" cy="443198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ru-RU" sz="2400" dirty="0" smtClean="0">
                <a:latin typeface="Calibri" pitchFamily="34" charset="0"/>
              </a:rPr>
              <a:t> </a:t>
            </a:r>
            <a:r>
              <a:rPr lang="ru-RU" sz="2400" b="1" i="1" dirty="0">
                <a:latin typeface="Calibri" pitchFamily="34" charset="0"/>
              </a:rPr>
              <a:t>Образовательная</a:t>
            </a:r>
            <a:r>
              <a:rPr lang="ru-RU" sz="2400" dirty="0">
                <a:latin typeface="Calibri" pitchFamily="34" charset="0"/>
              </a:rPr>
              <a:t>: формировать знания обучающихся о современных операционных системах, изучить их состав, достоинства и недостатки; познакомиться с многообразием операционных систем</a:t>
            </a:r>
            <a:r>
              <a:rPr lang="ru-RU" sz="2400" dirty="0" smtClean="0">
                <a:latin typeface="Calibri" pitchFamily="34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b="1" i="1" dirty="0">
                <a:latin typeface="Calibri" pitchFamily="34" charset="0"/>
              </a:rPr>
              <a:t>Развивающая</a:t>
            </a:r>
            <a:r>
              <a:rPr lang="ru-RU" sz="2400" dirty="0">
                <a:latin typeface="Calibri" pitchFamily="34" charset="0"/>
              </a:rPr>
              <a:t>: развивать у обучающихся интерес к предмету,  образное мышление,  умение оперировать ранее полученными знаниями, способность к сравнению и анализу, вырабатывать способность формулировать свои мысли и аргументировать свою точку зрения</a:t>
            </a:r>
            <a:r>
              <a:rPr lang="ru-RU" sz="2400" dirty="0" smtClean="0">
                <a:latin typeface="Calibri" pitchFamily="34" charset="0"/>
              </a:rPr>
              <a:t>.</a:t>
            </a:r>
          </a:p>
          <a:p>
            <a:pPr lvl="0">
              <a:buFont typeface="Wingdings" pitchFamily="2" charset="2"/>
              <a:buChar char="Ø"/>
            </a:pPr>
            <a:r>
              <a:rPr lang="ru-RU" sz="2400" dirty="0">
                <a:latin typeface="Calibri" pitchFamily="34" charset="0"/>
              </a:rPr>
              <a:t> </a:t>
            </a:r>
            <a:r>
              <a:rPr lang="ru-RU" sz="2400" b="1" i="1" dirty="0">
                <a:latin typeface="Calibri" pitchFamily="34" charset="0"/>
              </a:rPr>
              <a:t>Воспитательная</a:t>
            </a:r>
            <a:r>
              <a:rPr lang="ru-RU" sz="2400" dirty="0">
                <a:latin typeface="Calibri" pitchFamily="34" charset="0"/>
              </a:rPr>
              <a:t>: воспитывать информационную культуру.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435280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На уроке-дискуссии действуют следующие правила: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2143116"/>
            <a:ext cx="7848302" cy="3610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Каждый, кто хочет что-то сказать, получает слово и имеет право высказаться до конца, нельзя никого </a:t>
            </a:r>
            <a:r>
              <a:rPr lang="ru-RU" sz="2800" dirty="0" smtClean="0">
                <a:latin typeface="Calibri" pitchFamily="34" charset="0"/>
              </a:rPr>
              <a:t>перебивать;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Calibri" pitchFamily="34" charset="0"/>
              </a:rPr>
              <a:t> Чтобы высказаться поднимаем </a:t>
            </a:r>
            <a:r>
              <a:rPr lang="ru-RU" sz="2800" dirty="0" smtClean="0">
                <a:latin typeface="Calibri" pitchFamily="34" charset="0"/>
              </a:rPr>
              <a:t>руку;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Calibri" pitchFamily="34" charset="0"/>
              </a:rPr>
              <a:t> Порядок выступлений определяет </a:t>
            </a:r>
            <a:r>
              <a:rPr lang="ru-RU" sz="2800" dirty="0" smtClean="0">
                <a:latin typeface="Calibri" pitchFamily="34" charset="0"/>
              </a:rPr>
              <a:t>ведущий;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Calibri" pitchFamily="34" charset="0"/>
              </a:rPr>
              <a:t> Нельзя что-то утверждать, никак не аргументируя свои </a:t>
            </a:r>
            <a:r>
              <a:rPr lang="ru-RU" sz="2800" dirty="0" smtClean="0">
                <a:latin typeface="Calibri" pitchFamily="34" charset="0"/>
              </a:rPr>
              <a:t>утверждения;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Calibri" pitchFamily="34" charset="0"/>
              </a:rPr>
              <a:t> С уважением относимся друг к </a:t>
            </a:r>
            <a:r>
              <a:rPr lang="ru-RU" sz="2800" dirty="0" smtClean="0">
                <a:latin typeface="Calibri" pitchFamily="34" charset="0"/>
              </a:rPr>
              <a:t>другу</a:t>
            </a:r>
            <a:r>
              <a:rPr lang="ru-RU" sz="2800" dirty="0" smtClean="0">
                <a:latin typeface="Calibri" pitchFamily="34" charset="0"/>
              </a:rPr>
              <a:t>.</a:t>
            </a:r>
            <a:endParaRPr lang="ru-RU" sz="2800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363272" cy="8413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Нормативные документы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1472" y="1844824"/>
            <a:ext cx="817699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Calibri" pitchFamily="34" charset="0"/>
              </a:rPr>
              <a:t> Государственная программа "Информационное общество (2011 - 2020 годы)" 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Calibri" pitchFamily="34" charset="0"/>
              </a:rPr>
              <a:t> Приоритетный национальный проект «Образование»;</a:t>
            </a:r>
          </a:p>
          <a:p>
            <a:pPr algn="just">
              <a:buFont typeface="Wingdings" pitchFamily="2" charset="2"/>
              <a:buChar char="Ø"/>
            </a:pPr>
            <a:r>
              <a:rPr lang="ru-RU" sz="2800" dirty="0">
                <a:latin typeface="Calibri" pitchFamily="34" charset="0"/>
              </a:rPr>
              <a:t> Р</a:t>
            </a:r>
            <a:r>
              <a:rPr lang="ru-RU" sz="2800" dirty="0" smtClean="0">
                <a:latin typeface="Calibri" pitchFamily="34" charset="0"/>
              </a:rPr>
              <a:t>аспоряжение </a:t>
            </a:r>
            <a:r>
              <a:rPr lang="ru-RU" sz="2800" dirty="0">
                <a:latin typeface="Calibri" pitchFamily="34" charset="0"/>
              </a:rPr>
              <a:t>Правительства Российской Федерации № 1447 от </a:t>
            </a:r>
            <a:r>
              <a:rPr lang="ru-RU" sz="2800" dirty="0" smtClean="0">
                <a:latin typeface="Calibri" pitchFamily="34" charset="0"/>
              </a:rPr>
              <a:t>18 октября </a:t>
            </a:r>
            <a:r>
              <a:rPr lang="ru-RU" sz="2800" dirty="0">
                <a:latin typeface="Calibri" pitchFamily="34" charset="0"/>
              </a:rPr>
              <a:t>2007г</a:t>
            </a:r>
            <a:r>
              <a:rPr lang="ru-RU" sz="2800" dirty="0" smtClean="0">
                <a:latin typeface="Calibri" pitchFamily="34" charset="0"/>
              </a:rPr>
              <a:t>. </a:t>
            </a:r>
            <a:r>
              <a:rPr lang="ru-RU" sz="2800" dirty="0">
                <a:latin typeface="Calibri" pitchFamily="34" charset="0"/>
              </a:rPr>
              <a:t>«Внедрение свободного программного обеспечения (СПО) в образовательных учреждениях (ОУ) РФ</a:t>
            </a:r>
            <a:r>
              <a:rPr lang="ru-RU" sz="2800" dirty="0" smtClean="0">
                <a:latin typeface="Calibri" pitchFamily="34" charset="0"/>
              </a:rPr>
              <a:t>».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05680" y="457200"/>
            <a:ext cx="8686800" cy="841375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Сравнение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Windows 7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Linux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ubuntu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500033" y="1571612"/>
          <a:ext cx="8215371" cy="4714908"/>
        </p:xfrm>
        <a:graphic>
          <a:graphicData uri="http://schemas.openxmlformats.org/drawingml/2006/table">
            <a:tbl>
              <a:tblPr/>
              <a:tblGrid>
                <a:gridCol w="2738457"/>
                <a:gridCol w="2738457"/>
                <a:gridCol w="2738457"/>
              </a:tblGrid>
              <a:tr h="785819">
                <a:tc>
                  <a:txBody>
                    <a:bodyPr/>
                    <a:lstStyle/>
                    <a:p>
                      <a:pPr algn="ctr"/>
                      <a:r>
                        <a:rPr lang="ru-RU" sz="2000" b="1" i="1" dirty="0">
                          <a:solidFill>
                            <a:sysClr val="windowText" lastClr="000000"/>
                          </a:solidFill>
                          <a:latin typeface="Arial"/>
                        </a:rPr>
                        <a:t>Название компонента/ОС </a:t>
                      </a:r>
                      <a:endParaRPr lang="ru-RU" sz="2000" b="1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>
                          <a:solidFill>
                            <a:sysClr val="windowText" lastClr="000000"/>
                          </a:solidFill>
                          <a:latin typeface="Arial"/>
                        </a:rPr>
                        <a:t>Windows 7</a:t>
                      </a:r>
                      <a:endParaRPr lang="en-US" sz="2000" b="1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1" dirty="0" err="1">
                          <a:solidFill>
                            <a:sysClr val="windowText" lastClr="000000"/>
                          </a:solidFill>
                          <a:latin typeface="Arial"/>
                        </a:rPr>
                        <a:t>Ubuntu</a:t>
                      </a:r>
                      <a:r>
                        <a:rPr lang="en-US" sz="2000" b="1" i="1" dirty="0">
                          <a:solidFill>
                            <a:sysClr val="windowText" lastClr="000000"/>
                          </a:solidFill>
                          <a:latin typeface="Arial"/>
                        </a:rPr>
                        <a:t> </a:t>
                      </a:r>
                      <a:endParaRPr lang="en-US" sz="2000" b="1" i="1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787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ysClr val="windowText" lastClr="000000"/>
                          </a:solidFill>
                          <a:latin typeface="Arial"/>
                        </a:rPr>
                        <a:t>Процессор</a:t>
                      </a:r>
                      <a:endParaRPr lang="ru-RU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ysClr val="windowText" lastClr="000000"/>
                          </a:solidFill>
                          <a:latin typeface="Arial"/>
                        </a:rPr>
                        <a:t>1 ГГц или выше 32- (x86) или 64-разрядный (x64)</a:t>
                      </a:r>
                      <a:endParaRPr lang="ru-RU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ysClr val="windowText" lastClr="000000"/>
                          </a:solidFill>
                          <a:latin typeface="Arial"/>
                        </a:rPr>
                        <a:t>500 МГц — 1 ГГц</a:t>
                      </a:r>
                      <a:endParaRPr lang="ru-RU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571635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ysClr val="windowText" lastClr="000000"/>
                          </a:solidFill>
                          <a:latin typeface="Arial"/>
                        </a:rPr>
                        <a:t>ОЗУ</a:t>
                      </a:r>
                      <a:endParaRPr lang="ru-RU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ysClr val="windowText" lastClr="000000"/>
                          </a:solidFill>
                          <a:latin typeface="Arial"/>
                        </a:rPr>
                        <a:t>1 ГБ (32-разрядная система) / 2 Гб (64-разрядная система)</a:t>
                      </a:r>
                      <a:endParaRPr lang="ru-RU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ysClr val="windowText" lastClr="000000"/>
                          </a:solidFill>
                          <a:latin typeface="Arial"/>
                        </a:rPr>
                        <a:t>256 МБ (alternate-установка) / 384 МБ (стандартная установка)</a:t>
                      </a:r>
                      <a:endParaRPr lang="ru-RU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1178727"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ysClr val="windowText" lastClr="000000"/>
                          </a:solidFill>
                          <a:latin typeface="Arial"/>
                        </a:rPr>
                        <a:t>Свободное место на диске</a:t>
                      </a:r>
                      <a:endParaRPr lang="ru-RU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ysClr val="windowText" lastClr="000000"/>
                          </a:solidFill>
                          <a:latin typeface="Arial"/>
                        </a:rPr>
                        <a:t>16 ГБ (32-разрядная система) / 20 ГБ (64-разрядная система)</a:t>
                      </a:r>
                      <a:endParaRPr lang="ru-RU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dirty="0">
                          <a:solidFill>
                            <a:sysClr val="windowText" lastClr="000000"/>
                          </a:solidFill>
                          <a:latin typeface="Arial"/>
                        </a:rPr>
                        <a:t>3-5 ГБ (в зависимости от разновидности)</a:t>
                      </a:r>
                      <a:endParaRPr lang="ru-RU" sz="20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0" marR="0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205680" y="457200"/>
            <a:ext cx="8686800" cy="841375"/>
          </a:xfrm>
        </p:spPr>
        <p:txBody>
          <a:bodyPr/>
          <a:lstStyle/>
          <a:p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Сравнение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Windows 7 </a:t>
            </a:r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и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</a:rPr>
              <a:t>Linux </a:t>
            </a:r>
            <a:r>
              <a:rPr lang="en-US" dirty="0" err="1" smtClean="0">
                <a:solidFill>
                  <a:schemeClr val="accent2">
                    <a:lumMod val="50000"/>
                  </a:schemeClr>
                </a:solidFill>
              </a:rPr>
              <a:t>ubuntu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357158" y="1589240"/>
          <a:ext cx="8245012" cy="4884446"/>
        </p:xfrm>
        <a:graphic>
          <a:graphicData uri="http://schemas.openxmlformats.org/drawingml/2006/table">
            <a:tbl>
              <a:tblPr/>
              <a:tblGrid>
                <a:gridCol w="2000264"/>
                <a:gridCol w="928694"/>
                <a:gridCol w="1229268"/>
                <a:gridCol w="1362262"/>
                <a:gridCol w="1362262"/>
                <a:gridCol w="1362262"/>
              </a:tblGrid>
              <a:tr h="842422">
                <a:tc>
                  <a:txBody>
                    <a:bodyPr/>
                    <a:lstStyle/>
                    <a:p>
                      <a:pPr algn="ctr"/>
                      <a:r>
                        <a:rPr lang="ru-RU" sz="1400" b="1" i="1" dirty="0">
                          <a:latin typeface="Arial"/>
                        </a:rPr>
                        <a:t>Название функции</a:t>
                      </a:r>
                      <a:endParaRPr lang="ru-RU" sz="1400" b="1" i="1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 err="1">
                          <a:latin typeface="Arial"/>
                        </a:rPr>
                        <a:t>Ubuntu</a:t>
                      </a:r>
                      <a:r>
                        <a:rPr lang="en-US" sz="1400" b="1" i="1" dirty="0">
                          <a:latin typeface="Arial"/>
                        </a:rPr>
                        <a:t> Desktop</a:t>
                      </a:r>
                      <a:endParaRPr lang="en-US" sz="1400" b="1" i="1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Arial"/>
                        </a:rPr>
                        <a:t>Windows 7 </a:t>
                      </a:r>
                      <a:r>
                        <a:rPr lang="ru-RU" sz="1400" b="1" i="1" dirty="0">
                          <a:latin typeface="Arial"/>
                        </a:rPr>
                        <a:t>Домашняя базовая</a:t>
                      </a:r>
                      <a:endParaRPr lang="ru-RU" sz="1400" b="1" i="1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Arial"/>
                        </a:rPr>
                        <a:t>Windows 7 </a:t>
                      </a:r>
                      <a:r>
                        <a:rPr lang="ru-RU" sz="1400" b="1" i="1" dirty="0">
                          <a:latin typeface="Arial"/>
                        </a:rPr>
                        <a:t>Домашняя расширенная</a:t>
                      </a:r>
                      <a:endParaRPr lang="ru-RU" sz="1400" b="1" i="1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Arial"/>
                        </a:rPr>
                        <a:t>Windows 7 </a:t>
                      </a:r>
                      <a:r>
                        <a:rPr lang="ru-RU" sz="1400" b="1" i="1" dirty="0">
                          <a:latin typeface="Arial"/>
                        </a:rPr>
                        <a:t>Профессиональная</a:t>
                      </a:r>
                      <a:endParaRPr lang="ru-RU" sz="1400" b="1" i="1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1" i="1" dirty="0">
                          <a:latin typeface="Arial"/>
                        </a:rPr>
                        <a:t>Windows 7 </a:t>
                      </a:r>
                      <a:r>
                        <a:rPr lang="ru-RU" sz="1400" b="1" i="1" dirty="0">
                          <a:latin typeface="Arial"/>
                        </a:rPr>
                        <a:t>Максимальная</a:t>
                      </a:r>
                      <a:br>
                        <a:rPr lang="ru-RU" sz="1400" b="1" i="1" dirty="0">
                          <a:latin typeface="Arial"/>
                        </a:rPr>
                      </a:br>
                      <a:endParaRPr lang="ru-RU" sz="1400" b="1" i="1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</a:tr>
              <a:tr h="49141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/>
                        </a:rPr>
                        <a:t>Встроенное офисное ПО</a:t>
                      </a:r>
                      <a:endParaRPr lang="ru-RU" sz="1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+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-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-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-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Arial"/>
                        </a:rPr>
                        <a:t>-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752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/>
                        </a:rPr>
                        <a:t>Высокий уровень безопасности и защиты от вирусов и т.п.</a:t>
                      </a:r>
                      <a:endParaRPr lang="ru-RU" sz="1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+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-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-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-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-</a:t>
                      </a:r>
                      <a:r>
                        <a:rPr lang="ru-RU" sz="1800" dirty="0">
                          <a:latin typeface="Arial"/>
                        </a:rPr>
                        <a:t/>
                      </a:r>
                      <a:br>
                        <a:rPr lang="ru-RU" sz="1800" dirty="0">
                          <a:latin typeface="Arial"/>
                        </a:rPr>
                      </a:br>
                      <a:endParaRPr lang="ru-RU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9141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/>
                        </a:rPr>
                        <a:t>Наличие 64-битной версии</a:t>
                      </a:r>
                      <a:endParaRPr lang="ru-RU" sz="1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+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+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+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+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Arial"/>
                        </a:rPr>
                        <a:t>+</a:t>
                      </a:r>
                      <a:endParaRPr lang="ru-RU" sz="18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702018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/>
                        </a:rPr>
                        <a:t>Совместимость с большинством 3</a:t>
                      </a:r>
                      <a:r>
                        <a:rPr lang="en-US" sz="1400" dirty="0">
                          <a:latin typeface="Arial"/>
                        </a:rPr>
                        <a:t>D-</a:t>
                      </a:r>
                      <a:r>
                        <a:rPr lang="ru-RU" sz="1400" dirty="0">
                          <a:latin typeface="Arial"/>
                        </a:rPr>
                        <a:t>игр</a:t>
                      </a:r>
                      <a:endParaRPr lang="ru-RU" sz="1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-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+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+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+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Arial"/>
                        </a:rPr>
                        <a:t>+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877523">
                <a:tc>
                  <a:txBody>
                    <a:bodyPr/>
                    <a:lstStyle/>
                    <a:p>
                      <a:r>
                        <a:rPr lang="ru-RU" sz="1400" dirty="0">
                          <a:latin typeface="Arial"/>
                        </a:rPr>
                        <a:t>Удобная работа с устройствами хранения данных</a:t>
                      </a:r>
                      <a:endParaRPr lang="ru-RU" sz="14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-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+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+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>
                          <a:latin typeface="Arial"/>
                        </a:rPr>
                        <a:t>+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3600" dirty="0" smtClean="0">
                          <a:latin typeface="Arial"/>
                        </a:rPr>
                        <a:t>+</a:t>
                      </a:r>
                      <a:endParaRPr lang="ru-RU" sz="3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009">
                <a:tc>
                  <a:txBody>
                    <a:bodyPr/>
                    <a:lstStyle/>
                    <a:p>
                      <a:r>
                        <a:rPr lang="ru-RU" sz="1600" dirty="0">
                          <a:latin typeface="Arial"/>
                        </a:rPr>
                        <a:t>Примерная стоимость</a:t>
                      </a:r>
                      <a:endParaRPr lang="ru-RU" sz="1600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/>
                        </a:rPr>
                        <a:t>0 руб.</a:t>
                      </a:r>
                      <a:endParaRPr lang="ru-RU" sz="1600" b="1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/>
                        </a:rPr>
                        <a:t>345.000 руб.</a:t>
                      </a:r>
                      <a:endParaRPr lang="ru-RU" sz="1600" b="1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/>
                        </a:rPr>
                        <a:t>890.000 руб.</a:t>
                      </a:r>
                      <a:endParaRPr lang="ru-RU" sz="1600" b="1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/>
                        </a:rPr>
                        <a:t>1.300.000 руб.</a:t>
                      </a:r>
                      <a:endParaRPr lang="ru-RU" sz="1600" b="1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>
                          <a:latin typeface="Arial"/>
                        </a:rPr>
                        <a:t>1.382.000 руб.</a:t>
                      </a:r>
                      <a:endParaRPr lang="ru-RU" sz="1600" b="1" dirty="0"/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ru-RU" sz="10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363272" cy="8413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Рефлексия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4348" y="1857364"/>
            <a:ext cx="74882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Изменилось ли ваше отношение к проблеме в ходе дискуссии</a:t>
            </a:r>
            <a:r>
              <a:rPr lang="ru-RU" sz="2800" dirty="0" smtClean="0">
                <a:latin typeface="Calibri" pitchFamily="34" charset="0"/>
              </a:rPr>
              <a:t>?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Calibri" pitchFamily="34" charset="0"/>
              </a:rPr>
              <a:t> Считаете ли вы необходимым использование СПО в школе?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Целесообразно ли использование альтернативной ОС на домашнем ПК?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 idx="4294967295"/>
          </p:nvPr>
        </p:nvSpPr>
        <p:spPr>
          <a:xfrm>
            <a:off x="457200" y="457200"/>
            <a:ext cx="8507288" cy="841375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accent2">
                    <a:lumMod val="50000"/>
                  </a:schemeClr>
                </a:solidFill>
              </a:rPr>
              <a:t>Критерии оценки</a:t>
            </a:r>
            <a:endParaRPr lang="ru-RU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14348" y="1844824"/>
            <a:ext cx="7715304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800" dirty="0" smtClean="0">
                <a:latin typeface="Calibri" pitchFamily="34" charset="0"/>
              </a:rPr>
              <a:t> </a:t>
            </a:r>
            <a:r>
              <a:rPr lang="ru-RU" sz="2800" dirty="0">
                <a:latin typeface="Calibri" pitchFamily="34" charset="0"/>
              </a:rPr>
              <a:t>Активность и полезность участия в </a:t>
            </a:r>
            <a:r>
              <a:rPr lang="ru-RU" sz="2800" dirty="0" smtClean="0">
                <a:latin typeface="Calibri" pitchFamily="34" charset="0"/>
              </a:rPr>
              <a:t>обсуждении;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Calibri" pitchFamily="34" charset="0"/>
              </a:rPr>
              <a:t> Хорошо ли слышал и понимал </a:t>
            </a:r>
            <a:r>
              <a:rPr lang="ru-RU" sz="2800" dirty="0" smtClean="0">
                <a:latin typeface="Calibri" pitchFamily="34" charset="0"/>
              </a:rPr>
              <a:t>оппонентов;</a:t>
            </a:r>
          </a:p>
          <a:p>
            <a:pPr>
              <a:buFont typeface="Wingdings" pitchFamily="2" charset="2"/>
              <a:buChar char="Ø"/>
            </a:pPr>
            <a:r>
              <a:rPr lang="ru-RU" sz="2800" dirty="0">
                <a:latin typeface="Calibri" pitchFamily="34" charset="0"/>
              </a:rPr>
              <a:t> Насколько удачно (четко, ясно, убедительно, остроумно) формулировал и аргументировал свою точку зрения.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2285992"/>
            <a:ext cx="757242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000" dirty="0" smtClean="0"/>
              <a:t>Составить презентацию на тему «Сравнительный анализ прикладного ПО</a:t>
            </a:r>
            <a:br>
              <a:rPr lang="ru-RU" sz="4000" dirty="0" smtClean="0"/>
            </a:br>
            <a:r>
              <a:rPr lang="ru-RU" sz="4000" dirty="0" smtClean="0"/>
              <a:t> </a:t>
            </a:r>
            <a:r>
              <a:rPr lang="ru-RU" sz="4000" b="1" dirty="0" err="1" smtClean="0"/>
              <a:t>Windows</a:t>
            </a:r>
            <a:r>
              <a:rPr lang="ru-RU" sz="4000" b="1" dirty="0" smtClean="0"/>
              <a:t> или </a:t>
            </a:r>
            <a:r>
              <a:rPr lang="ru-RU" sz="4000" b="1" dirty="0" err="1" smtClean="0"/>
              <a:t>Linux</a:t>
            </a:r>
            <a:r>
              <a:rPr lang="ru-RU" sz="4000" b="1" dirty="0" smtClean="0"/>
              <a:t>»</a:t>
            </a:r>
            <a:r>
              <a:rPr lang="ru-RU" sz="4000" dirty="0" smtClean="0"/>
              <a:t>.</a:t>
            </a:r>
            <a:endParaRPr lang="ru-RU" sz="4000" dirty="0"/>
          </a:p>
        </p:txBody>
      </p:sp>
      <p:sp>
        <p:nvSpPr>
          <p:cNvPr id="3" name="Заголовок 2"/>
          <p:cNvSpPr txBox="1">
            <a:spLocks/>
          </p:cNvSpPr>
          <p:nvPr/>
        </p:nvSpPr>
        <p:spPr>
          <a:xfrm>
            <a:off x="457200" y="457200"/>
            <a:ext cx="8507288" cy="841375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3600" cap="all" dirty="0" smtClean="0">
                <a:solidFill>
                  <a:schemeClr val="accent2">
                    <a:lumMod val="50000"/>
                  </a:schemeClr>
                </a:solidFill>
                <a:effectLst>
                  <a:reflection blurRad="12700" stA="48000" endA="300" endPos="55000" dir="5400000" sy="-90000" algn="bl" rotWithShape="0"/>
                </a:effectLst>
                <a:latin typeface="+mj-lt"/>
                <a:ea typeface="+mj-ea"/>
                <a:cs typeface="+mj-cs"/>
              </a:rPr>
              <a:t>Домашнее задание</a:t>
            </a:r>
            <a:endParaRPr kumimoji="0" lang="ru-RU" sz="3600" b="0" i="0" u="none" strike="noStrike" kern="1200" cap="all" spc="0" normalizeH="0" baseline="0" noProof="0" dirty="0">
              <a:ln>
                <a:noFill/>
              </a:ln>
              <a:solidFill>
                <a:schemeClr val="accent2">
                  <a:lumMod val="50000"/>
                </a:schemeClr>
              </a:solidFill>
              <a:effectLst>
                <a:reflection blurRad="12700" stA="48000" endA="300" endPos="55000" dir="5400000" sy="-90000" algn="bl" rotWithShape="0"/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2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3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483</TotalTime>
  <Words>415</Words>
  <Application>Microsoft Office PowerPoint</Application>
  <PresentationFormat>Экран (4:3)</PresentationFormat>
  <Paragraphs>94</Paragraphs>
  <Slides>10</Slides>
  <Notes>9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Трек</vt:lpstr>
      <vt:lpstr>linux против windows</vt:lpstr>
      <vt:lpstr>Цели урока</vt:lpstr>
      <vt:lpstr>На уроке-дискуссии действуют следующие правила:</vt:lpstr>
      <vt:lpstr>Нормативные документы</vt:lpstr>
      <vt:lpstr>Сравнение Windows 7 и Linux ubuntu</vt:lpstr>
      <vt:lpstr>Сравнение Windows 7 и Linux ubuntu</vt:lpstr>
      <vt:lpstr>Рефлексия</vt:lpstr>
      <vt:lpstr>Критерии оценки</vt:lpstr>
      <vt:lpstr>Слайд 9</vt:lpstr>
      <vt:lpstr>Спасибо за внимание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Denis</dc:creator>
  <cp:lastModifiedBy>Юлия</cp:lastModifiedBy>
  <cp:revision>30</cp:revision>
  <dcterms:created xsi:type="dcterms:W3CDTF">2012-10-03T10:19:40Z</dcterms:created>
  <dcterms:modified xsi:type="dcterms:W3CDTF">2012-10-03T20:13:31Z</dcterms:modified>
</cp:coreProperties>
</file>