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 id="2147484236" r:id="rId2"/>
    <p:sldMasterId id="2147484285" r:id="rId3"/>
    <p:sldMasterId id="2147484321" r:id="rId4"/>
    <p:sldMasterId id="2147484333" r:id="rId5"/>
    <p:sldMasterId id="2147484345" r:id="rId6"/>
    <p:sldMasterId id="2147484357" r:id="rId7"/>
  </p:sldMasterIdLst>
  <p:sldIdLst>
    <p:sldId id="256" r:id="rId8"/>
    <p:sldId id="257" r:id="rId9"/>
    <p:sldId id="268" r:id="rId10"/>
    <p:sldId id="259" r:id="rId11"/>
    <p:sldId id="269" r:id="rId12"/>
    <p:sldId id="266" r:id="rId13"/>
    <p:sldId id="267" r:id="rId14"/>
    <p:sldId id="260"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8" r:id="rId31"/>
    <p:sldId id="287" r:id="rId32"/>
    <p:sldId id="285"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EAB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94650" autoAdjust="0"/>
  </p:normalViewPr>
  <p:slideViewPr>
    <p:cSldViewPr>
      <p:cViewPr>
        <p:scale>
          <a:sx n="67" d="100"/>
          <a:sy n="67" d="100"/>
        </p:scale>
        <p:origin x="-720" y="-630"/>
      </p:cViewPr>
      <p:guideLst>
        <p:guide orient="horz" pos="2160"/>
        <p:guide pos="2880"/>
      </p:guideLst>
    </p:cSldViewPr>
  </p:slideViewPr>
  <p:outlineViewPr>
    <p:cViewPr>
      <p:scale>
        <a:sx n="33" d="100"/>
        <a:sy n="33" d="100"/>
      </p:scale>
      <p:origin x="48" y="3183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4D4F2F0-E359-4592-83E7-B01FFA384A2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Fresh title.png"/>
          <p:cNvPicPr>
            <a:picLocks noChangeAspect="1"/>
          </p:cNvPicPr>
          <p:nvPr/>
        </p:nvPicPr>
        <p:blipFill>
          <a:blip r:embed="rId2" cstate="print"/>
          <a:srcRect b="39770"/>
          <a:stretch>
            <a:fillRect/>
          </a:stretch>
        </p:blipFill>
        <p:spPr>
          <a:xfrm>
            <a:off x="377" y="1566826"/>
            <a:ext cx="9143245" cy="2243174"/>
          </a:xfrm>
          <a:prstGeom prst="rect">
            <a:avLst/>
          </a:prstGeom>
        </p:spPr>
      </p:pic>
      <p:sp>
        <p:nvSpPr>
          <p:cNvPr id="2" name="Title 1"/>
          <p:cNvSpPr>
            <a:spLocks noGrp="1"/>
          </p:cNvSpPr>
          <p:nvPr>
            <p:ph type="ctrTitle"/>
          </p:nvPr>
        </p:nvSpPr>
        <p:spPr>
          <a:xfrm>
            <a:off x="685800" y="1134035"/>
            <a:ext cx="7772400" cy="1470025"/>
          </a:xfrm>
        </p:spPr>
        <p:txBody>
          <a:bodyPr anchor="b" anchorCtr="0">
            <a:noAutofit/>
          </a:bodyPr>
          <a:lstStyle>
            <a:lvl1pPr>
              <a:defRPr sz="6000"/>
            </a:lvl1pPr>
          </a:lstStyle>
          <a:p>
            <a:r>
              <a:rPr lang="ru-RU" smtClean="0"/>
              <a:t>Образец заголовка</a:t>
            </a:r>
            <a:endParaRPr/>
          </a:p>
        </p:txBody>
      </p:sp>
      <p:sp>
        <p:nvSpPr>
          <p:cNvPr id="3" name="Subtitle 2"/>
          <p:cNvSpPr>
            <a:spLocks noGrp="1"/>
          </p:cNvSpPr>
          <p:nvPr>
            <p:ph type="subTitle" idx="1"/>
          </p:nvPr>
        </p:nvSpPr>
        <p:spPr>
          <a:xfrm>
            <a:off x="685800" y="4114800"/>
            <a:ext cx="5257800" cy="1371600"/>
          </a:xfrm>
        </p:spPr>
        <p:txBody>
          <a:bodyPr anchor="t" anchorCtr="0">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a:xfrm>
            <a:off x="6324600" y="6288741"/>
            <a:ext cx="1981200" cy="365125"/>
          </a:xfrm>
        </p:spPr>
        <p:txBody>
          <a:bodyPr/>
          <a:lstStyle>
            <a:lvl1pPr algn="r">
              <a:defRPr/>
            </a:lvl1p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a:xfrm>
            <a:off x="685800" y="6288741"/>
            <a:ext cx="2895600" cy="365125"/>
          </a:xfrm>
        </p:spPr>
        <p:txBody>
          <a:bodyPr/>
          <a:lstStyle>
            <a:lvl1pPr algn="l">
              <a:defRPr/>
            </a:lvl1pPr>
          </a:lstStyle>
          <a:p>
            <a:endParaRPr lang="ru-RU"/>
          </a:p>
        </p:txBody>
      </p:sp>
      <p:sp>
        <p:nvSpPr>
          <p:cNvPr id="6" name="Slide Number Placeholder 5"/>
          <p:cNvSpPr>
            <a:spLocks noGrp="1"/>
          </p:cNvSpPr>
          <p:nvPr>
            <p:ph type="sldNum" sz="quarter" idx="12"/>
          </p:nvPr>
        </p:nvSpPr>
        <p:spPr>
          <a:xfrm>
            <a:off x="8382000" y="6288741"/>
            <a:ext cx="685800" cy="365125"/>
          </a:xfrm>
        </p:spPr>
        <p:txBody>
          <a:bodyPr/>
          <a:lstStyle>
            <a:lvl1pPr>
              <a:defRPr sz="1100" b="1" kern="1200">
                <a:solidFill>
                  <a:schemeClr val="tx1">
                    <a:tint val="75000"/>
                  </a:schemeClr>
                </a:solidFill>
                <a:latin typeface="+mn-lt"/>
                <a:ea typeface="+mn-ea"/>
                <a:cs typeface="+mn-cs"/>
              </a:defRPr>
            </a:lvl1pPr>
          </a:lstStyle>
          <a:p>
            <a:fld id="{A4D4F2F0-E359-4592-83E7-B01FFA384A22}" type="slidenum">
              <a:rPr lang="ru-RU" smtClean="0"/>
              <a:pPr/>
              <a:t>‹#›</a:t>
            </a:fld>
            <a:endParaRPr lang="ru-RU"/>
          </a:p>
        </p:txBody>
      </p:sp>
      <p:pic>
        <p:nvPicPr>
          <p:cNvPr id="10" name="Picture 9" descr="Fresh title.png"/>
          <p:cNvPicPr>
            <a:picLocks noChangeAspect="1"/>
          </p:cNvPicPr>
          <p:nvPr/>
        </p:nvPicPr>
        <p:blipFill>
          <a:blip r:embed="rId2" cstate="print"/>
          <a:srcRect t="33632" b="59388"/>
          <a:stretch>
            <a:fillRect/>
          </a:stretch>
        </p:blipFill>
        <p:spPr>
          <a:xfrm>
            <a:off x="0" y="6598024"/>
            <a:ext cx="9143245" cy="25997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Fresh section.png"/>
          <p:cNvPicPr>
            <a:picLocks noChangeAspect="1"/>
          </p:cNvPicPr>
          <p:nvPr/>
        </p:nvPicPr>
        <p:blipFill>
          <a:blip r:embed="rId2" cstate="print"/>
          <a:stretch>
            <a:fillRect/>
          </a:stretch>
        </p:blipFill>
        <p:spPr>
          <a:xfrm>
            <a:off x="755" y="3767583"/>
            <a:ext cx="9143245" cy="3090417"/>
          </a:xfrm>
          <a:prstGeom prst="rect">
            <a:avLst/>
          </a:prstGeom>
        </p:spPr>
      </p:pic>
      <p:sp>
        <p:nvSpPr>
          <p:cNvPr id="2" name="Title 1"/>
          <p:cNvSpPr>
            <a:spLocks noGrp="1"/>
          </p:cNvSpPr>
          <p:nvPr>
            <p:ph type="title"/>
          </p:nvPr>
        </p:nvSpPr>
        <p:spPr>
          <a:xfrm>
            <a:off x="672353" y="2819400"/>
            <a:ext cx="7772400" cy="1828800"/>
          </a:xfrm>
        </p:spPr>
        <p:txBody>
          <a:bodyPr vert="horz" lIns="91440" tIns="45720" rIns="91440" bIns="45720" rtlCol="0" anchor="b" anchorCtr="0">
            <a:noAutofit/>
          </a:bodyPr>
          <a:lstStyle>
            <a:lvl1pPr algn="l" defTabSz="914400" rtl="0" eaLnBrk="1" latinLnBrk="0" hangingPunct="1">
              <a:spcBef>
                <a:spcPct val="0"/>
              </a:spcBef>
              <a:buNone/>
              <a:defRPr sz="60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ru-RU" smtClean="0"/>
              <a:t>Образец заголовка</a:t>
            </a:r>
            <a:endParaRPr/>
          </a:p>
        </p:txBody>
      </p:sp>
      <p:sp>
        <p:nvSpPr>
          <p:cNvPr id="3" name="Text Placeholder 2"/>
          <p:cNvSpPr>
            <a:spLocks noGrp="1"/>
          </p:cNvSpPr>
          <p:nvPr>
            <p:ph type="body" idx="1"/>
          </p:nvPr>
        </p:nvSpPr>
        <p:spPr>
          <a:xfrm>
            <a:off x="672353" y="5257800"/>
            <a:ext cx="7772400" cy="685800"/>
          </a:xfrm>
        </p:spPr>
        <p:txBody>
          <a:bodyPr vert="horz" lIns="91440" tIns="45720" rIns="91440" bIns="45720" rtlCol="0" anchor="t" anchorCtr="0">
            <a:normAutofit/>
          </a:bodyPr>
          <a:lstStyle>
            <a:lvl1pPr marL="0" indent="0" algn="l" defTabSz="914400" rtl="0" eaLnBrk="1" latinLnBrk="0" hangingPunct="1">
              <a:spcBef>
                <a:spcPts val="0"/>
              </a:spcBef>
              <a:buFont typeface="Wingdings" pitchFamily="2" charset="2"/>
              <a:buNone/>
              <a:defRPr sz="1600" b="0" kern="1200">
                <a:solidFill>
                  <a:schemeClr val="tx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672353" y="6553200"/>
            <a:ext cx="1981200" cy="231013"/>
          </a:xfrm>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a:xfrm>
            <a:off x="3621024" y="6553200"/>
            <a:ext cx="2895600" cy="231013"/>
          </a:xfrm>
        </p:spPr>
        <p:txBody>
          <a:bodyPr/>
          <a:lstStyle>
            <a:lvl1pPr algn="ctr">
              <a:defRPr/>
            </a:lvl1pPr>
          </a:lstStyle>
          <a:p>
            <a:endParaRPr lang="ru-RU"/>
          </a:p>
        </p:txBody>
      </p:sp>
      <p:sp>
        <p:nvSpPr>
          <p:cNvPr id="6" name="Slide Number Placeholder 5"/>
          <p:cNvSpPr>
            <a:spLocks noGrp="1"/>
          </p:cNvSpPr>
          <p:nvPr>
            <p:ph type="sldNum" sz="quarter" idx="12"/>
          </p:nvPr>
        </p:nvSpPr>
        <p:spPr>
          <a:xfrm>
            <a:off x="7758953" y="6553200"/>
            <a:ext cx="685800" cy="231013"/>
          </a:xfrm>
        </p:spPr>
        <p:txBody>
          <a:bodyPr/>
          <a:lstStyle/>
          <a:p>
            <a:fld id="{A4D4F2F0-E359-4592-83E7-B01FFA384A22}"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963706"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4760259" y="2070100"/>
            <a:ext cx="3429000" cy="3738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4"/>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p:nvPr/>
        </p:nvSpPr>
        <p:spPr>
          <a:xfrm>
            <a:off x="4675094"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Text Placeholder 4"/>
          <p:cNvSpPr>
            <a:spLocks noGrp="1"/>
          </p:cNvSpPr>
          <p:nvPr>
            <p:ph type="body" sz="quarter" idx="3"/>
          </p:nvPr>
        </p:nvSpPr>
        <p:spPr>
          <a:xfrm>
            <a:off x="4715435"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Rectangle 9"/>
          <p:cNvSpPr/>
          <p:nvPr/>
        </p:nvSpPr>
        <p:spPr>
          <a:xfrm>
            <a:off x="990600" y="1842247"/>
            <a:ext cx="3505200" cy="39624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1017494" y="1809750"/>
            <a:ext cx="3429000" cy="639762"/>
          </a:xfrm>
          <a:noFill/>
        </p:spPr>
        <p:txBody>
          <a:bodyPr vert="horz" lIns="91440" tIns="91440" rIns="91440" bIns="91440" rtlCol="0" anchor="ctr" anchorCtr="0">
            <a:noAutofit/>
          </a:bodyPr>
          <a:lstStyle>
            <a:lvl1pPr marL="0" indent="0" algn="l" defTabSz="914400" rtl="0" eaLnBrk="1" latinLnBrk="0" hangingPunct="1">
              <a:spcBef>
                <a:spcPct val="0"/>
              </a:spcBef>
              <a:buNone/>
              <a:defRPr sz="2200" b="1" kern="1200">
                <a:solidFill>
                  <a:schemeClr val="tx1">
                    <a:alpha val="90000"/>
                  </a:schemeClr>
                </a:solidFill>
                <a:effectLst>
                  <a:innerShdw blurRad="38100">
                    <a:schemeClr val="tx1">
                      <a:lumMod val="85000"/>
                    </a:schemeClr>
                  </a:innerShdw>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0"/>
              </a:spcBef>
              <a:buFont typeface="Wingdings" pitchFamily="2" charset="2"/>
              <a:buNone/>
            </a:pPr>
            <a:r>
              <a:rPr lang="ru-RU" smtClean="0"/>
              <a:t>Образец текста</a:t>
            </a:r>
          </a:p>
        </p:txBody>
      </p:sp>
      <p:sp>
        <p:nvSpPr>
          <p:cNvPr id="4" name="Content Placeholder 3"/>
          <p:cNvSpPr>
            <a:spLocks noGrp="1"/>
          </p:cNvSpPr>
          <p:nvPr>
            <p:ph sz="half" idx="2"/>
          </p:nvPr>
        </p:nvSpPr>
        <p:spPr>
          <a:xfrm>
            <a:off x="1017494"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6" name="Content Placeholder 5"/>
          <p:cNvSpPr>
            <a:spLocks noGrp="1"/>
          </p:cNvSpPr>
          <p:nvPr>
            <p:ph sz="quarter" idx="4"/>
          </p:nvPr>
        </p:nvSpPr>
        <p:spPr>
          <a:xfrm>
            <a:off x="4715435" y="2590800"/>
            <a:ext cx="3429000" cy="32178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6"/>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52500" y="4498848"/>
            <a:ext cx="7223760" cy="868680"/>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ru-RU" smtClean="0"/>
              <a:t>Образец заголовка</a:t>
            </a:r>
            <a:endParaRPr/>
          </a:p>
        </p:txBody>
      </p:sp>
      <p:sp>
        <p:nvSpPr>
          <p:cNvPr id="3" name="Content Placeholder 2"/>
          <p:cNvSpPr>
            <a:spLocks noGrp="1"/>
          </p:cNvSpPr>
          <p:nvPr>
            <p:ph idx="1"/>
          </p:nvPr>
        </p:nvSpPr>
        <p:spPr>
          <a:xfrm>
            <a:off x="952500" y="1673352"/>
            <a:ext cx="7223760" cy="2587752"/>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952500" y="5367528"/>
            <a:ext cx="7223760" cy="804672"/>
          </a:xfrm>
        </p:spPr>
        <p:txBody>
          <a:bodyPr vert="horz" lIns="91440" tIns="45720" rIns="91440" bIns="45720" rtlCol="0">
            <a:normAutofit/>
          </a:bodyPr>
          <a:lstStyle>
            <a:lvl1pPr marL="0" indent="0">
              <a:buNone/>
              <a:defRPr sz="1600" b="0" kern="1200">
                <a:solidFill>
                  <a:schemeClr val="tx1"/>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800"/>
              </a:spcBef>
              <a:buFont typeface="Wingdings" pitchFamily="2" charset="2"/>
              <a:buNone/>
            </a:pPr>
            <a:r>
              <a:rPr lang="ru-RU" smtClean="0"/>
              <a:t>Образец текста</a:t>
            </a:r>
          </a:p>
        </p:txBody>
      </p:sp>
      <p:sp>
        <p:nvSpPr>
          <p:cNvPr id="5" name="Date Placeholder 4"/>
          <p:cNvSpPr>
            <a:spLocks noGrp="1"/>
          </p:cNvSpPr>
          <p:nvPr>
            <p:ph type="dt" sz="half" idx="10"/>
          </p:nvPr>
        </p:nvSpPr>
        <p:spPr>
          <a:xfrm>
            <a:off x="952500" y="6553200"/>
            <a:ext cx="1828800" cy="228600"/>
          </a:xfrm>
        </p:spPr>
        <p:txBody>
          <a:bodyPr/>
          <a:lstStyle/>
          <a:p>
            <a:fld id="{2CD9DD3D-5889-45E8-B6F3-4C1DAB7867BC}" type="datetimeFigureOut">
              <a:rPr lang="ru-RU" smtClean="0"/>
              <a:pPr/>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4D4F2F0-E359-4592-83E7-B01FFA384A22}"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52500" y="4495800"/>
            <a:ext cx="7219950" cy="871538"/>
          </a:xfrm>
        </p:spPr>
        <p:txBody>
          <a:bodyPr vert="horz" lIns="91440" tIns="45720" rIns="91440" bIns="45720" rtlCol="0" anchor="b" anchorCtr="0">
            <a:noAutofit/>
          </a:bodyPr>
          <a:lstStyle>
            <a:lvl1pPr algn="l" defTabSz="914400" rtl="0" eaLnBrk="1" latinLnBrk="0" hangingPunct="1">
              <a:spcBef>
                <a:spcPct val="0"/>
              </a:spcBef>
              <a:buNone/>
              <a:defRPr sz="4400" b="1" kern="1200">
                <a:solidFill>
                  <a:schemeClr val="tx1">
                    <a:alpha val="90000"/>
                  </a:schemeClr>
                </a:solidFill>
                <a:effectLst>
                  <a:innerShdw blurRad="38100">
                    <a:schemeClr val="tx1">
                      <a:lumMod val="85000"/>
                    </a:schemeClr>
                  </a:innerShdw>
                </a:effectLst>
                <a:latin typeface="+mj-lt"/>
                <a:ea typeface="+mj-ea"/>
                <a:cs typeface="+mj-cs"/>
              </a:defRPr>
            </a:lvl1pPr>
          </a:lstStyle>
          <a:p>
            <a:r>
              <a:rPr lang="ru-RU" smtClean="0"/>
              <a:t>Образец заголовка</a:t>
            </a:r>
            <a:endParaRPr/>
          </a:p>
        </p:txBody>
      </p:sp>
      <p:sp>
        <p:nvSpPr>
          <p:cNvPr id="3" name="Picture Placeholder 2"/>
          <p:cNvSpPr>
            <a:spLocks noGrp="1"/>
          </p:cNvSpPr>
          <p:nvPr>
            <p:ph type="pic" idx="1"/>
          </p:nvPr>
        </p:nvSpPr>
        <p:spPr>
          <a:xfrm>
            <a:off x="952500" y="1676400"/>
            <a:ext cx="7219950" cy="2590800"/>
          </a:xfrm>
          <a:ln w="127000">
            <a:solidFill>
              <a:srgbClr val="FFFFFF">
                <a:alpha val="10000"/>
              </a:srgbClr>
            </a:solidFill>
            <a:miter lim="800000"/>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
        <p:nvSpPr>
          <p:cNvPr id="4" name="Text Placeholder 3"/>
          <p:cNvSpPr>
            <a:spLocks noGrp="1"/>
          </p:cNvSpPr>
          <p:nvPr>
            <p:ph type="body" sz="half" idx="2"/>
          </p:nvPr>
        </p:nvSpPr>
        <p:spPr>
          <a:xfrm>
            <a:off x="952500" y="5367338"/>
            <a:ext cx="722376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952500" y="6553200"/>
            <a:ext cx="1828800" cy="228600"/>
          </a:xfrm>
        </p:spPr>
        <p:txBody>
          <a:bodyPr/>
          <a:lstStyle/>
          <a:p>
            <a:fld id="{2CD9DD3D-5889-45E8-B6F3-4C1DAB7867BC}" type="datetimeFigureOut">
              <a:rPr lang="ru-RU" smtClean="0"/>
              <a:pPr/>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0"/>
            <a:ext cx="1752600" cy="4525963"/>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990600" y="1600200"/>
            <a:ext cx="5257800" cy="4525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ru-RU" smtClean="0"/>
              <a:t>Образец заголовка</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dirty="0"/>
          </a:p>
        </p:txBody>
      </p:sp>
      <p:sp>
        <p:nvSpPr>
          <p:cNvPr id="30" name="Date Placeholder 29"/>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ru-RU" smtClean="0"/>
              <a:t>Образец заголовка</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4D4F2F0-E359-4592-83E7-B01FFA384A22}"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ru-RU" smtClean="0"/>
              <a:t>Образец заголовка</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ru-RU" smtClean="0"/>
              <a:t>Образец заголовка</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ru-RU" smtClean="0"/>
              <a:t>Вставка рисунка</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Date Placeholder 4"/>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153400" y="6356350"/>
            <a:ext cx="533400" cy="365125"/>
          </a:xfrm>
        </p:spPr>
        <p:txBody>
          <a:bodyPr/>
          <a:lstStyle/>
          <a:p>
            <a:fld id="{A4D4F2F0-E359-4592-83E7-B01FFA384A22}"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2CD9DD3D-5889-45E8-B6F3-4C1DAB7867BC}" type="datetimeFigureOut">
              <a:rPr lang="ru-RU" smtClean="0"/>
              <a:pPr/>
              <a:t>31.10.2012</a:t>
            </a:fld>
            <a:endParaRPr lang="ru-RU"/>
          </a:p>
        </p:txBody>
      </p:sp>
      <p:sp>
        <p:nvSpPr>
          <p:cNvPr id="11" name="Slide Number Placeholder 10"/>
          <p:cNvSpPr>
            <a:spLocks noGrp="1"/>
          </p:cNvSpPr>
          <p:nvPr>
            <p:ph type="sldNum" sz="quarter" idx="11"/>
          </p:nvPr>
        </p:nvSpPr>
        <p:spPr/>
        <p:txBody>
          <a:bodyPr rtlCol="0"/>
          <a:lstStyle/>
          <a:p>
            <a:fld id="{A4D4F2F0-E359-4592-83E7-B01FFA384A22}" type="slidenum">
              <a:rPr lang="ru-RU" smtClean="0"/>
              <a:pPr/>
              <a:t>‹#›</a:t>
            </a:fld>
            <a:endParaRPr lang="ru-RU"/>
          </a:p>
        </p:txBody>
      </p:sp>
      <p:sp>
        <p:nvSpPr>
          <p:cNvPr id="12" name="Footer Placeholder 11"/>
          <p:cNvSpPr>
            <a:spLocks noGrp="1"/>
          </p:cNvSpPr>
          <p:nvPr>
            <p:ph type="ftr" sz="quarter" idx="12"/>
          </p:nvPr>
        </p:nvSpPr>
        <p:spPr/>
        <p:txBody>
          <a:bodyPr rtlCol="0"/>
          <a:lstStyle/>
          <a:p>
            <a:endParaRPr lang="ru-RU"/>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ru-RU" smtClean="0"/>
              <a:t>Образец заголовка</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2CD9DD3D-5889-45E8-B6F3-4C1DAB7867BC}" type="datetimeFigureOut">
              <a:rPr lang="ru-RU" smtClean="0"/>
              <a:pPr/>
              <a:t>31.10.2012</a:t>
            </a:fld>
            <a:endParaRPr lang="ru-RU"/>
          </a:p>
        </p:txBody>
      </p:sp>
      <p:sp>
        <p:nvSpPr>
          <p:cNvPr id="11" name="Slide Number Placeholder 10"/>
          <p:cNvSpPr>
            <a:spLocks noGrp="1"/>
          </p:cNvSpPr>
          <p:nvPr>
            <p:ph type="sldNum" sz="quarter" idx="15"/>
          </p:nvPr>
        </p:nvSpPr>
        <p:spPr/>
        <p:txBody>
          <a:bodyPr rtlCol="0"/>
          <a:lstStyle/>
          <a:p>
            <a:fld id="{A4D4F2F0-E359-4592-83E7-B01FFA384A22}" type="slidenum">
              <a:rPr lang="ru-RU" smtClean="0"/>
              <a:pPr/>
              <a:t>‹#›</a:t>
            </a:fld>
            <a:endParaRPr lang="ru-RU"/>
          </a:p>
        </p:txBody>
      </p:sp>
      <p:sp>
        <p:nvSpPr>
          <p:cNvPr id="12" name="Footer Placeholder 11"/>
          <p:cNvSpPr>
            <a:spLocks noGrp="1"/>
          </p:cNvSpPr>
          <p:nvPr>
            <p:ph type="ftr" sz="quarter" idx="16"/>
          </p:nvPr>
        </p:nvSpPr>
        <p:spPr/>
        <p:txBody>
          <a:bodyPr rtlCol="0"/>
          <a:lstStyle/>
          <a:p>
            <a:endParaRPr lang="ru-RU"/>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ru-RU" smtClean="0"/>
              <a:t>Образец заголовка</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4F2F0-E359-4592-83E7-B01FFA384A22}" type="slidenum">
              <a:rPr lang="ru-RU" smtClean="0"/>
              <a:pPr/>
              <a:t>‹#›</a:t>
            </a:fld>
            <a:endParaRPr lang="ru-RU"/>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D4F2F0-E359-4592-83E7-B01FFA384A22}" type="slidenum">
              <a:rPr lang="ru-RU" smtClean="0"/>
              <a:pPr/>
              <a:t>‹#›</a:t>
            </a:fld>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4D4F2F0-E359-4592-83E7-B01FFA384A22}" type="slidenum">
              <a:rPr lang="ru-RU" smtClean="0"/>
              <a:pPr/>
              <a:t>‹#›</a:t>
            </a:fld>
            <a:endParaRPr lang="ru-RU"/>
          </a:p>
        </p:txBody>
      </p:sp>
      <p:sp>
        <p:nvSpPr>
          <p:cNvPr id="8" name="Footer Placeholder 7"/>
          <p:cNvSpPr>
            <a:spLocks noGrp="1"/>
          </p:cNvSpPr>
          <p:nvPr>
            <p:ph type="ftr" sz="quarter" idx="11"/>
          </p:nvPr>
        </p:nvSpPr>
        <p:spPr/>
        <p:txBody>
          <a:bodyPr/>
          <a:lstStyle/>
          <a:p>
            <a:endParaRPr lang="ru-RU"/>
          </a:p>
        </p:txBody>
      </p:sp>
      <p:sp>
        <p:nvSpPr>
          <p:cNvPr id="7" name="Date Placeholder 6"/>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Content Placeholder 31"/>
          <p:cNvSpPr>
            <a:spLocks noGrp="1"/>
          </p:cNvSpPr>
          <p:nvPr>
            <p:ph sz="quarter" idx="2"/>
          </p:nvPr>
        </p:nvSpPr>
        <p:spPr>
          <a:xfrm>
            <a:off x="457200" y="2220558"/>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ru-RU" smtClean="0"/>
              <a:t>Образец заголовка</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D4F2F0-E359-4592-83E7-B01FFA384A22}" type="slidenum">
              <a:rPr lang="ru-RU" smtClean="0"/>
              <a:pPr/>
              <a:t>‹#›</a:t>
            </a:fld>
            <a:endParaRPr lang="ru-RU"/>
          </a:p>
        </p:txBody>
      </p:sp>
      <p:sp>
        <p:nvSpPr>
          <p:cNvPr id="2" name="Title 1"/>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6" name="Footer Placeholder 5"/>
          <p:cNvSpPr>
            <a:spLocks noGrp="1"/>
          </p:cNvSpPr>
          <p:nvPr>
            <p:ph type="ftr" sz="quarter" idx="11"/>
          </p:nvPr>
        </p:nvSpPr>
        <p:spPr>
          <a:xfrm>
            <a:off x="2286000" y="6357144"/>
            <a:ext cx="3429000" cy="384048"/>
          </a:xfrm>
        </p:spPr>
        <p:txBody>
          <a:bodyPr/>
          <a:lstStyle/>
          <a:p>
            <a:endParaRPr lang="ru-RU"/>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A4D4F2F0-E359-4592-83E7-B01FFA384A22}" type="slidenum">
              <a:rPr lang="ru-RU" smtClean="0"/>
              <a:pPr/>
              <a:t>‹#›</a:t>
            </a:fld>
            <a:endParaRPr lang="ru-RU"/>
          </a:p>
        </p:txBody>
      </p:sp>
      <p:sp>
        <p:nvSpPr>
          <p:cNvPr id="29" name="Content Placeholder 28"/>
          <p:cNvSpPr>
            <a:spLocks noGrp="1"/>
          </p:cNvSpPr>
          <p:nvPr>
            <p:ph sz="quarter" idx="1"/>
          </p:nvPr>
        </p:nvSpPr>
        <p:spPr>
          <a:xfrm>
            <a:off x="2743200" y="228600"/>
            <a:ext cx="6248400" cy="586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A4D4F2F0-E359-4592-83E7-B01FFA384A22}" type="slidenum">
              <a:rPr lang="ru-RU" smtClean="0"/>
              <a:pPr/>
              <a:t>‹#›</a:t>
            </a:fld>
            <a:endParaRPr lang="ru-RU"/>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ru-RU" smtClean="0"/>
              <a:t>Вставка рисунка</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2CD9DD3D-5889-45E8-B6F3-4C1DAB7867BC}" type="datetimeFigureOut">
              <a:rPr lang="ru-RU" smtClean="0"/>
              <a:pPr/>
              <a:t>31.10.2012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4D4F2F0-E359-4592-83E7-B01FFA384A22}"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4D4F2F0-E359-4592-83E7-B01FFA384A22}"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4D4F2F0-E359-4592-83E7-B01FFA384A22}"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4D4F2F0-E359-4592-83E7-B01FFA384A22}"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4D4F2F0-E359-4592-83E7-B01FFA384A22}"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4D4F2F0-E359-4592-83E7-B01FFA384A22}"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2CD9DD3D-5889-45E8-B6F3-4C1DAB7867BC}" type="datetimeFigureOut">
              <a:rPr lang="ru-RU" smtClean="0"/>
              <a:pPr/>
              <a:t>31.10.2012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2CD9DD3D-5889-45E8-B6F3-4C1DAB7867BC}" type="datetimeFigureOut">
              <a:rPr lang="ru-RU" smtClean="0"/>
              <a:pPr/>
              <a:t>31.10.2012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4D4F2F0-E359-4592-83E7-B01FFA384A22}"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4D4F2F0-E359-4592-83E7-B01FFA384A22}"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CD9DD3D-5889-45E8-B6F3-4C1DAB7867BC}" type="datetimeFigureOut">
              <a:rPr lang="ru-RU" smtClean="0"/>
              <a:pPr/>
              <a:t>31.10.2012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4D4F2F0-E359-4592-83E7-B01FFA384A2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A4D4F2F0-E359-4592-83E7-B01FFA384A2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2CD9DD3D-5889-45E8-B6F3-4C1DAB7867BC}" type="datetimeFigureOut">
              <a:rPr lang="ru-RU" smtClean="0"/>
              <a:pPr/>
              <a:t>31.10.2012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4D4F2F0-E359-4592-83E7-B01FFA384A22}"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4D4F2F0-E359-4592-83E7-B01FFA384A22}"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4D4F2F0-E359-4592-83E7-B01FFA384A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D4F2F0-E359-4592-83E7-B01FFA384A2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CD9DD3D-5889-45E8-B6F3-4C1DAB7867BC}" type="datetimeFigureOut">
              <a:rPr lang="ru-RU" smtClean="0"/>
              <a:pPr/>
              <a:t>31.10.2012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4D4F2F0-E359-4592-83E7-B01FFA384A22}"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CD9DD3D-5889-45E8-B6F3-4C1DAB7867BC}" type="datetimeFigureOut">
              <a:rPr lang="ru-RU" smtClean="0"/>
              <a:pPr/>
              <a:t>31.10.2012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D4F2F0-E359-4592-83E7-B01FFA384A22}"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descr="Fresh Master.png"/>
          <p:cNvPicPr>
            <a:picLocks noChangeAspect="1"/>
          </p:cNvPicPr>
          <p:nvPr/>
        </p:nvPicPr>
        <p:blipFill>
          <a:blip r:embed="rId13" cstate="print"/>
          <a:stretch>
            <a:fillRect/>
          </a:stretch>
        </p:blipFill>
        <p:spPr>
          <a:xfrm>
            <a:off x="377" y="283"/>
            <a:ext cx="9143245" cy="6857434"/>
          </a:xfrm>
          <a:prstGeom prst="rect">
            <a:avLst/>
          </a:prstGeom>
        </p:spPr>
      </p:pic>
      <p:sp>
        <p:nvSpPr>
          <p:cNvPr id="2" name="Title Placeholder 1"/>
          <p:cNvSpPr>
            <a:spLocks noGrp="1"/>
          </p:cNvSpPr>
          <p:nvPr>
            <p:ph type="title"/>
          </p:nvPr>
        </p:nvSpPr>
        <p:spPr>
          <a:xfrm>
            <a:off x="672353" y="188259"/>
            <a:ext cx="7799294" cy="1461247"/>
          </a:xfrm>
          <a:prstGeom prst="rect">
            <a:avLst/>
          </a:prstGeom>
        </p:spPr>
        <p:txBody>
          <a:bodyPr vert="horz" lIns="91440" tIns="45720" rIns="91440" bIns="45720" rtlCol="0" anchor="b" anchorCtr="0">
            <a:noAutofit/>
          </a:bodyPr>
          <a:lstStyle/>
          <a:p>
            <a:r>
              <a:rPr lang="ru-RU" smtClean="0"/>
              <a:t>Образец заголовка</a:t>
            </a:r>
            <a:endParaRPr/>
          </a:p>
        </p:txBody>
      </p:sp>
      <p:sp>
        <p:nvSpPr>
          <p:cNvPr id="3" name="Text Placeholder 2"/>
          <p:cNvSpPr>
            <a:spLocks noGrp="1"/>
          </p:cNvSpPr>
          <p:nvPr>
            <p:ph type="body" idx="1"/>
          </p:nvPr>
        </p:nvSpPr>
        <p:spPr>
          <a:xfrm>
            <a:off x="952500" y="2057401"/>
            <a:ext cx="7239000" cy="3733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2"/>
          </p:nvPr>
        </p:nvSpPr>
        <p:spPr>
          <a:xfrm>
            <a:off x="952500" y="6553200"/>
            <a:ext cx="1828800" cy="228600"/>
          </a:xfrm>
          <a:prstGeom prst="rect">
            <a:avLst/>
          </a:prstGeom>
        </p:spPr>
        <p:txBody>
          <a:bodyPr vert="horz" lIns="91440" tIns="45720" rIns="91440" bIns="45720" rtlCol="0" anchor="ctr"/>
          <a:lstStyle>
            <a:lvl1pPr algn="l">
              <a:defRPr sz="1100" b="1">
                <a:solidFill>
                  <a:schemeClr val="tx1">
                    <a:tint val="75000"/>
                  </a:schemeClr>
                </a:solidFill>
              </a:defRPr>
            </a:lvl1pPr>
          </a:lstStyle>
          <a:p>
            <a:fld id="{2CD9DD3D-5889-45E8-B6F3-4C1DAB7867BC}" type="datetimeFigureOut">
              <a:rPr lang="ru-RU" smtClean="0"/>
              <a:pPr/>
              <a:t>31.10.2012</a:t>
            </a:fld>
            <a:endParaRPr lang="ru-RU"/>
          </a:p>
        </p:txBody>
      </p:sp>
      <p:sp>
        <p:nvSpPr>
          <p:cNvPr id="5" name="Footer Placeholder 4"/>
          <p:cNvSpPr>
            <a:spLocks noGrp="1"/>
          </p:cNvSpPr>
          <p:nvPr>
            <p:ph type="ftr" sz="quarter" idx="3"/>
          </p:nvPr>
        </p:nvSpPr>
        <p:spPr>
          <a:xfrm>
            <a:off x="3124200" y="6553200"/>
            <a:ext cx="2895600" cy="228600"/>
          </a:xfrm>
          <a:prstGeom prst="rect">
            <a:avLst/>
          </a:prstGeom>
        </p:spPr>
        <p:txBody>
          <a:bodyPr vert="horz" lIns="91440" tIns="45720" rIns="91440" bIns="45720" rtlCol="0" anchor="ctr"/>
          <a:lstStyle>
            <a:lvl1pPr algn="ctr">
              <a:defRPr sz="1100" b="1">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277100" y="6553200"/>
            <a:ext cx="914400" cy="228600"/>
          </a:xfrm>
          <a:prstGeom prst="rect">
            <a:avLst/>
          </a:prstGeom>
        </p:spPr>
        <p:txBody>
          <a:bodyPr vert="horz" lIns="91440" tIns="45720" rIns="91440" bIns="45720" rtlCol="0" anchor="ctr"/>
          <a:lstStyle>
            <a:lvl1pPr algn="r">
              <a:defRPr sz="1100" b="1">
                <a:solidFill>
                  <a:schemeClr val="tx1">
                    <a:tint val="75000"/>
                  </a:schemeClr>
                </a:solidFill>
              </a:defRPr>
            </a:lvl1pPr>
          </a:lstStyle>
          <a:p>
            <a:fld id="{A4D4F2F0-E359-4592-83E7-B01FFA384A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defTabSz="914400" rtl="0" eaLnBrk="1" latinLnBrk="0" hangingPunct="1">
        <a:spcBef>
          <a:spcPct val="0"/>
        </a:spcBef>
        <a:buNone/>
        <a:defRPr sz="5400" b="1" kern="1200">
          <a:solidFill>
            <a:schemeClr val="tx1">
              <a:alpha val="90000"/>
            </a:schemeClr>
          </a:solidFill>
          <a:effectLst>
            <a:innerShdw blurRad="38100">
              <a:schemeClr val="tx1">
                <a:lumMod val="85000"/>
              </a:schemeClr>
            </a:innerShdw>
          </a:effectLst>
          <a:latin typeface="+mj-lt"/>
          <a:ea typeface="+mj-ea"/>
          <a:cs typeface="+mj-cs"/>
        </a:defRPr>
      </a:lvl1pPr>
    </p:titleStyle>
    <p:bodyStyle>
      <a:lvl1pPr marL="342900" indent="-342900" algn="l" defTabSz="914400" rtl="0" eaLnBrk="1" latinLnBrk="0" hangingPunct="1">
        <a:spcBef>
          <a:spcPts val="1800"/>
        </a:spcBef>
        <a:buFont typeface="Wingdings" pitchFamily="2" charset="2"/>
        <a:buChar char=""/>
        <a:defRPr sz="2000" b="0" kern="1200">
          <a:solidFill>
            <a:schemeClr val="tx1"/>
          </a:solidFill>
          <a:effectLst/>
          <a:latin typeface="+mn-lt"/>
          <a:ea typeface="+mn-ea"/>
          <a:cs typeface="+mn-cs"/>
        </a:defRPr>
      </a:lvl1pPr>
      <a:lvl2pPr marL="742950" indent="-285750" algn="l" defTabSz="914400" rtl="0" eaLnBrk="1" latinLnBrk="0" hangingPunct="1">
        <a:spcBef>
          <a:spcPts val="1800"/>
        </a:spcBef>
        <a:buFont typeface="Wingdings" pitchFamily="2" charset="2"/>
        <a:buChar char=""/>
        <a:defRPr sz="1800" b="0" kern="1200">
          <a:solidFill>
            <a:schemeClr val="tx1"/>
          </a:solidFill>
          <a:effectLst/>
          <a:latin typeface="+mn-lt"/>
          <a:ea typeface="+mn-ea"/>
          <a:cs typeface="+mn-cs"/>
        </a:defRPr>
      </a:lvl2pPr>
      <a:lvl3pPr marL="1143000" indent="-228600" algn="l" defTabSz="914400" rtl="0" eaLnBrk="1" latinLnBrk="0" hangingPunct="1">
        <a:spcBef>
          <a:spcPts val="1800"/>
        </a:spcBef>
        <a:buFont typeface="Wingdings" pitchFamily="2" charset="2"/>
        <a:buChar char=""/>
        <a:defRPr sz="1600" b="0" kern="1200">
          <a:solidFill>
            <a:schemeClr val="tx1"/>
          </a:solidFill>
          <a:effectLst/>
          <a:latin typeface="+mn-lt"/>
          <a:ea typeface="+mn-ea"/>
          <a:cs typeface="+mn-cs"/>
        </a:defRPr>
      </a:lvl3pPr>
      <a:lvl4pPr marL="1600200" indent="-228600" algn="l" defTabSz="914400" rtl="0" eaLnBrk="1" latinLnBrk="0" hangingPunct="1">
        <a:spcBef>
          <a:spcPts val="1800"/>
        </a:spcBef>
        <a:buFont typeface="Wingdings" pitchFamily="2" charset="2"/>
        <a:buChar char=""/>
        <a:defRPr sz="1600" b="0" kern="1200">
          <a:solidFill>
            <a:schemeClr val="tx1"/>
          </a:solidFill>
          <a:effectLst/>
          <a:latin typeface="+mn-lt"/>
          <a:ea typeface="+mn-ea"/>
          <a:cs typeface="+mn-cs"/>
        </a:defRPr>
      </a:lvl4pPr>
      <a:lvl5pPr marL="2057400" indent="-228600" algn="l" defTabSz="914400" rtl="0" eaLnBrk="1" latinLnBrk="0" hangingPunct="1">
        <a:spcBef>
          <a:spcPts val="1800"/>
        </a:spcBef>
        <a:buFont typeface="Wingdings" pitchFamily="2" charset="2"/>
        <a:buChar char="R"/>
        <a:defRPr sz="1600" b="0" kern="1200">
          <a:solidFill>
            <a:schemeClr val="tx1"/>
          </a:solidFill>
          <a:effectLst/>
          <a:latin typeface="+mn-lt"/>
          <a:ea typeface="+mn-ea"/>
          <a:cs typeface="+mn-cs"/>
        </a:defRPr>
      </a:lvl5pPr>
      <a:lvl6pPr marL="25146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6pPr>
      <a:lvl7pPr marL="29718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7pPr>
      <a:lvl8pPr marL="34290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8pPr>
      <a:lvl9pPr marL="3886200" indent="-228600" algn="l" defTabSz="914400" rtl="0" eaLnBrk="1" latinLnBrk="0" hangingPunct="1">
        <a:spcBef>
          <a:spcPts val="1800"/>
        </a:spcBef>
        <a:buFont typeface="Wingdings" pitchFamily="2" charset="2"/>
        <a:buChar char="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ru-RU" smtClean="0"/>
              <a:t>Образец заголовка</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2CD9DD3D-5889-45E8-B6F3-4C1DAB7867BC}" type="datetimeFigureOut">
              <a:rPr lang="ru-RU" smtClean="0"/>
              <a:pPr/>
              <a:t>31.10.2012</a:t>
            </a:fld>
            <a:endParaRPr lang="ru-RU"/>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ru-RU"/>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A4D4F2F0-E359-4592-83E7-B01FFA384A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2CD9DD3D-5889-45E8-B6F3-4C1DAB7867BC}" type="datetimeFigureOut">
              <a:rPr lang="ru-RU" smtClean="0"/>
              <a:pPr/>
              <a:t>31.10.2012</a:t>
            </a:fld>
            <a:endParaRPr lang="ru-RU"/>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ru-RU"/>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A4D4F2F0-E359-4592-83E7-B01FFA384A22}" type="slidenum">
              <a:rPr lang="ru-RU" smtClean="0"/>
              <a:pPr/>
              <a:t>‹#›</a:t>
            </a:fld>
            <a:endParaRPr lang="ru-RU"/>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D9DD3D-5889-45E8-B6F3-4C1DAB7867BC}" type="datetimeFigureOut">
              <a:rPr lang="ru-RU" smtClean="0"/>
              <a:pPr/>
              <a:t>31.10.2012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D4F2F0-E359-4592-83E7-B01FFA384A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CD9DD3D-5889-45E8-B6F3-4C1DAB7867BC}" type="datetimeFigureOut">
              <a:rPr lang="ru-RU" smtClean="0"/>
              <a:pPr/>
              <a:t>31.10.2012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4D4F2F0-E359-4592-83E7-B01FFA384A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CD9DD3D-5889-45E8-B6F3-4C1DAB7867BC}" type="datetimeFigureOut">
              <a:rPr lang="ru-RU" smtClean="0"/>
              <a:pPr/>
              <a:t>31.10.2012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4D4F2F0-E359-4592-83E7-B01FFA384A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ru.wikipedia.org/wiki/1696" TargetMode="External"/><Relationship Id="rId3" Type="http://schemas.openxmlformats.org/officeDocument/2006/relationships/hyperlink" Target="http://ru.wikipedia.org/wiki/%D0%9A%D1%80%D1%8B%D0%BC%D1%81%D0%BA%D0%B8%D0%B5_%D0%BF%D0%BE%D1%85%D0%BE%D0%B4%D1%8B" TargetMode="External"/><Relationship Id="rId7" Type="http://schemas.openxmlformats.org/officeDocument/2006/relationships/hyperlink" Target="http://ru.wikipedia.org/wiki/1695" TargetMode="External"/><Relationship Id="rId2" Type="http://schemas.openxmlformats.org/officeDocument/2006/relationships/hyperlink" Target="http://ru.wikipedia.org/wiki/%D0%A0%D1%83%D1%81%D1%81%D0%BA%D0%BE-%D1%82%D1%83%D1%80%D0%B5%D1%86%D0%BA%D0%B0%D1%8F_%D0%B2%D0%BE%D0%B9%D0%BD%D0%B0_(1686%E2%80%941700)" TargetMode="External"/><Relationship Id="rId1" Type="http://schemas.openxmlformats.org/officeDocument/2006/relationships/slideLayout" Target="../slideLayouts/slideLayout42.xml"/><Relationship Id="rId6" Type="http://schemas.openxmlformats.org/officeDocument/2006/relationships/hyperlink" Target="http://ru.wikipedia.org/wiki/1695_%D0%B3%D0%BE%D0%B4" TargetMode="External"/><Relationship Id="rId11" Type="http://schemas.openxmlformats.org/officeDocument/2006/relationships/hyperlink" Target="http://ru.wikipedia.org/wiki/19_%D0%B8%D1%8E%D0%BB%D1%8F" TargetMode="External"/><Relationship Id="rId5" Type="http://schemas.openxmlformats.org/officeDocument/2006/relationships/hyperlink" Target="http://ru.wikipedia.org/wiki/%D0%94%D0%BE%D0%BD_(%D1%80%D0%B5%D0%BA%D0%B0)" TargetMode="External"/><Relationship Id="rId10" Type="http://schemas.openxmlformats.org/officeDocument/2006/relationships/hyperlink" Target="http://ru.wikipedia.org/wiki/%D0%A8%D0%B5%D0%B8%D0%BD,_%D0%90%D0%BB%D0%B5%D0%BA%D1%81%D0%B5%D0%B9_%D0%A1%D0%B5%D0%BC%D1%91%D0%BD%D0%BE%D0%B2%D0%B8%D1%87" TargetMode="External"/><Relationship Id="rId4" Type="http://schemas.openxmlformats.org/officeDocument/2006/relationships/hyperlink" Target="http://ru.wikipedia.org/wiki/%D0%90%D0%B7%D0%BE%D0%B2" TargetMode="External"/><Relationship Id="rId9" Type="http://schemas.openxmlformats.org/officeDocument/2006/relationships/hyperlink" Target="http://ru.wikipedia.org/wiki/%D0%92%D0%BE%D1%80%D0%BE%D0%BD%D0%B5%D0%B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8" Type="http://schemas.openxmlformats.org/officeDocument/2006/relationships/hyperlink" Target="http://ru.wikipedia.org/wiki/1700" TargetMode="External"/><Relationship Id="rId3" Type="http://schemas.openxmlformats.org/officeDocument/2006/relationships/hyperlink" Target="http://ru.wikipedia.org/wiki/%D0%9A%D0%B5%D1%80%D1%87%D0%B5%D0%BD%D1%81%D0%BA%D0%B8%D0%B9_%D0%BF%D1%80%D0%BE%D0%BB%D0%B8%D0%B2" TargetMode="External"/><Relationship Id="rId7" Type="http://schemas.openxmlformats.org/officeDocument/2006/relationships/hyperlink" Target="http://ru.wikipedia.org/wiki/%D0%9A%D0%BE%D0%BD%D1%81%D1%82%D0%B0%D0%BD%D1%82%D0%B8%D0%BD%D0%BE%D0%BF%D0%BE%D0%BB%D1%8C" TargetMode="External"/><Relationship Id="rId2" Type="http://schemas.openxmlformats.org/officeDocument/2006/relationships/hyperlink" Target="http://ru.wikipedia.org/wiki/%D0%A2%D0%B0%D0%B3%D0%B0%D0%BD%D1%80%D0%BE%D0%B3" TargetMode="External"/><Relationship Id="rId1" Type="http://schemas.openxmlformats.org/officeDocument/2006/relationships/slideLayout" Target="../slideLayouts/slideLayout41.xml"/><Relationship Id="rId6" Type="http://schemas.openxmlformats.org/officeDocument/2006/relationships/hyperlink" Target="http://ru.wikipedia.org/wiki/1699" TargetMode="External"/><Relationship Id="rId5" Type="http://schemas.openxmlformats.org/officeDocument/2006/relationships/hyperlink" Target="http://ru.wikipedia.org/wiki/%D0%A6%D0%B8%D0%BA%D0%BB%D0%B5%D1%80,_%D0%98%D0%B2%D0%B0%D0%BD_%D0%95%D0%BB%D0%B8%D1%81%D0%B5%D0%B5%D0%B2%D0%B8%D1%87" TargetMode="External"/><Relationship Id="rId10" Type="http://schemas.openxmlformats.org/officeDocument/2006/relationships/hyperlink" Target="http://ru.wikipedia.org/wiki/%D0%95%D0%B2%D1%80%D0%BE%D0%BF%D0%B0" TargetMode="External"/><Relationship Id="rId4" Type="http://schemas.openxmlformats.org/officeDocument/2006/relationships/hyperlink" Target="http://ru.wikipedia.org/wiki/%D0%9A%D1%83%D0%BC%D0%BF%D0%B0%D0%BD%D1%81%D1%82%D0%B2%D0%B0" TargetMode="External"/><Relationship Id="rId9" Type="http://schemas.openxmlformats.org/officeDocument/2006/relationships/hyperlink" Target="http://ru.wikipedia.org/wiki/%D0%94%D0%B2%D0%BE%D1%80%D1%8F%D0%BD%D1%81%D1%82%D0%B2%D0%B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357290" y="1500174"/>
            <a:ext cx="7572428" cy="2286016"/>
          </a:xfrm>
        </p:spPr>
        <p:txBody>
          <a:bodyPr/>
          <a:lstStyle/>
          <a:p>
            <a:r>
              <a:rPr sz="9600" dirty="0" smtClean="0"/>
              <a:t>  </a:t>
            </a:r>
            <a:r>
              <a:rPr lang="ru-RU" sz="9600" dirty="0" smtClean="0"/>
              <a:t>    </a:t>
            </a:r>
            <a:r>
              <a:rPr lang="ru-RU" sz="10000" dirty="0" smtClean="0"/>
              <a:t>Пётр </a:t>
            </a:r>
            <a:r>
              <a:rPr sz="10000" dirty="0" smtClean="0"/>
              <a:t>I</a:t>
            </a:r>
            <a:endParaRPr lang="ru-RU" sz="10000" dirty="0"/>
          </a:p>
        </p:txBody>
      </p:sp>
      <p:sp>
        <p:nvSpPr>
          <p:cNvPr id="6" name="Подзаголовок 5"/>
          <p:cNvSpPr>
            <a:spLocks noGrp="1"/>
          </p:cNvSpPr>
          <p:nvPr>
            <p:ph type="subTitle" idx="1"/>
          </p:nvPr>
        </p:nvSpPr>
        <p:spPr>
          <a:xfrm>
            <a:off x="-1143040" y="5572140"/>
            <a:ext cx="7643866" cy="1143000"/>
          </a:xfrm>
        </p:spPr>
        <p:txBody>
          <a:bodyPr numCol="1">
            <a:normAutofit fontScale="62500" lnSpcReduction="20000"/>
          </a:bodyPr>
          <a:lstStyle/>
          <a:p>
            <a:r>
              <a:rPr lang="ru-RU" sz="6900" b="1" dirty="0" smtClean="0"/>
              <a:t>Внутренняя и внешняя политика Петра </a:t>
            </a:r>
            <a:r>
              <a:rPr lang="en-US" sz="6900" b="1" dirty="0" smtClean="0"/>
              <a:t>I</a:t>
            </a:r>
            <a:r>
              <a:rPr lang="ru-RU" sz="6900" b="1" dirty="0" smtClean="0"/>
              <a:t>.</a:t>
            </a:r>
            <a:endParaRPr lang="ru-RU" sz="6900" dirty="0" smtClean="0"/>
          </a:p>
          <a:p>
            <a:endParaRPr lang="ru-RU" sz="3200" dirty="0" smtClean="0"/>
          </a:p>
          <a:p>
            <a:endParaRPr lang="ru-RU" dirty="0"/>
          </a:p>
        </p:txBody>
      </p:sp>
      <p:pic>
        <p:nvPicPr>
          <p:cNvPr id="1027" name="Picture 3" descr="D:\Тома\Новая папка\Petr_Pervyi.gif"/>
          <p:cNvPicPr>
            <a:picLocks noChangeAspect="1" noChangeArrowheads="1"/>
          </p:cNvPicPr>
          <p:nvPr/>
        </p:nvPicPr>
        <p:blipFill>
          <a:blip r:embed="rId2" cstate="print"/>
          <a:srcRect/>
          <a:stretch>
            <a:fillRect/>
          </a:stretch>
        </p:blipFill>
        <p:spPr bwMode="auto">
          <a:xfrm>
            <a:off x="1285852" y="357166"/>
            <a:ext cx="3262312" cy="4492670"/>
          </a:xfrm>
          <a:prstGeom prst="rect">
            <a:avLst/>
          </a:prstGeom>
          <a:ln w="127000" cap="rnd">
            <a:solidFill>
              <a:schemeClr val="accent1">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1"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p:stCondLst>
                              <p:cond delay="1400"/>
                            </p:stCondLst>
                            <p:childTnLst>
                              <p:par>
                                <p:cTn id="11" presetID="23" presetClass="entr" presetSubtype="16" fill="hold" grpId="0" nodeType="after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55000" lnSpcReduction="20000"/>
          </a:bodyPr>
          <a:lstStyle/>
          <a:p>
            <a:r>
              <a:rPr lang="ru-RU" sz="4800" dirty="0" smtClean="0"/>
              <a:t>Петр подверг коренной перестройке все здание государственного управления, администрации. На смену Боярской думе с 1699г. пришла Ближняя канцелярия из восьми доверенных лиц царя. Он называл их “</a:t>
            </a:r>
            <a:r>
              <a:rPr lang="ru-RU" sz="4800" dirty="0" err="1" smtClean="0"/>
              <a:t>конзилией</a:t>
            </a:r>
            <a:r>
              <a:rPr lang="ru-RU" sz="4800" dirty="0" smtClean="0"/>
              <a:t> министров”, которая явилась предшественницей Сената, учрежденного в 1711 г. Сенат имел власть судебную, административно-управленческую, а иногда и законодательную. Сенаторы обсуждали дела и принимали решения коллегиально, на общем собрании, скрепляли свои решения подписями.</a:t>
            </a:r>
            <a:endParaRPr lang="en-US" sz="4800" dirty="0" smtClean="0"/>
          </a:p>
        </p:txBody>
      </p:sp>
      <p:sp>
        <p:nvSpPr>
          <p:cNvPr id="4" name="Прямоугольник 3"/>
          <p:cNvSpPr/>
          <p:nvPr/>
        </p:nvSpPr>
        <p:spPr>
          <a:xfrm>
            <a:off x="500034" y="214290"/>
            <a:ext cx="7572428" cy="1323439"/>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Утверждение абсолютизма. Принятие императорского титула в 1721г. Создание  Сената, замена приказов коллегиями. Губернская реформа.</a:t>
            </a:r>
            <a:endParaRPr lang="ru-RU"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Содержимое 2"/>
          <p:cNvSpPr>
            <a:spLocks noGrp="1"/>
          </p:cNvSpPr>
          <p:nvPr>
            <p:ph type="body" idx="1"/>
          </p:nvPr>
        </p:nvSpPr>
        <p:spPr>
          <a:xfrm>
            <a:off x="4214810" y="1071546"/>
            <a:ext cx="4714908" cy="5357850"/>
          </a:xfrm>
        </p:spPr>
        <p:txBody>
          <a:bodyPr>
            <a:normAutofit fontScale="92500" lnSpcReduction="10000"/>
          </a:bodyPr>
          <a:lstStyle/>
          <a:p>
            <a:r>
              <a:rPr lang="ru-RU" dirty="0" smtClean="0"/>
              <a:t>С 1711г. были введены должности фискалов в центре (</a:t>
            </a:r>
            <a:r>
              <a:rPr lang="ru-RU" dirty="0" err="1" smtClean="0"/>
              <a:t>обер-фискал</a:t>
            </a:r>
            <a:r>
              <a:rPr lang="ru-RU" dirty="0" smtClean="0"/>
              <a:t> Сената, фискалы центральных учреждений) и на местах (губернские, городовые фискалы). Они осуществляли контроль за деятельностью всей администрации, выявляли факты несоблюдения, нарушения указов, казнокрадства, взяточничества, доносили о них Сенату и царю. Петр поощрял фискалов, освободил их от податей, подсудности местным властям, даже от ответственности за неправильные доносы.</a:t>
            </a:r>
            <a:endParaRPr lang="ru-RU" dirty="0"/>
          </a:p>
        </p:txBody>
      </p:sp>
      <p:pic>
        <p:nvPicPr>
          <p:cNvPr id="5" name="Рисунок 4" descr="5853157.jpeg"/>
          <p:cNvPicPr>
            <a:picLocks noChangeAspect="1"/>
          </p:cNvPicPr>
          <p:nvPr/>
        </p:nvPicPr>
        <p:blipFill>
          <a:blip r:embed="rId2" cstate="print"/>
          <a:stretch>
            <a:fillRect/>
          </a:stretch>
        </p:blipFill>
        <p:spPr>
          <a:xfrm>
            <a:off x="357158" y="928670"/>
            <a:ext cx="3691561" cy="4786346"/>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r>
              <a:rPr lang="ru-RU" sz="1700" dirty="0" smtClean="0"/>
              <a:t>Сенат руководил всеми учреждениями в стране. Но и за самим Сенатом Петр организовал контроль. С 1715г. его осуществлял сенатский генерал-ревизор, или надзиратель указов, потом сенатский </a:t>
            </a:r>
            <a:r>
              <a:rPr lang="ru-RU" sz="1700" dirty="0" err="1" smtClean="0"/>
              <a:t>обер-секретарь</a:t>
            </a:r>
            <a:r>
              <a:rPr lang="ru-RU" sz="1700" dirty="0" smtClean="0"/>
              <a:t>; наконец, с 1722г.—генерал-прокурор и обер-прокурор, его помощник. Имелись прокуроры и во всех других учреждениях, подчинялись они генерал- и обер-прокурору, которых назначал обычно сам император. Генерал- прокурор контролировал всю работу Сената, его канцелярии, аппарата —не только принятие решений, но и их исполнение. Незаконные, с его точки зрения, постановления Сената он мог приостановить, опротестовать. Он сам и его помощник подчинялись только Царю, подлежали его суду. Ему подчинялись все прокуроры (гласный надзор) и фискалы (тайный надзор) империи</a:t>
            </a:r>
            <a:endParaRPr lang="ru-RU" sz="17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idx="1"/>
          </p:nvPr>
        </p:nvSpPr>
        <p:spPr>
          <a:xfrm>
            <a:off x="381000" y="785794"/>
            <a:ext cx="4048124" cy="4071966"/>
          </a:xfrm>
        </p:spPr>
        <p:txBody>
          <a:bodyPr>
            <a:normAutofit lnSpcReduction="10000"/>
          </a:bodyPr>
          <a:lstStyle/>
          <a:p>
            <a:r>
              <a:rPr lang="ru-RU" dirty="0" smtClean="0"/>
              <a:t>Вместо нескольких десятков старых приказов появились11 коллегий со строгим разделением функций. Например, Посольский приказ заменила Иностранная коллегия. Были образованы коллегии: Военная, Адмиралтейская, Камер-коллегия, Юстиц-коллегия, </a:t>
            </a:r>
            <a:r>
              <a:rPr lang="ru-RU" dirty="0" err="1" smtClean="0"/>
              <a:t>Ревизион-коллегия</a:t>
            </a:r>
            <a:r>
              <a:rPr lang="ru-RU" dirty="0" smtClean="0"/>
              <a:t>, Коммерц-коллегия, </a:t>
            </a:r>
            <a:r>
              <a:rPr lang="ru-RU" dirty="0" err="1" smtClean="0"/>
              <a:t>Штатс-контор</a:t>
            </a:r>
            <a:r>
              <a:rPr lang="ru-RU" dirty="0" smtClean="0"/>
              <a:t>- коллегия, Берг-мануфактур-коллегия.</a:t>
            </a:r>
            <a:endParaRPr lang="ru-RU" dirty="0"/>
          </a:p>
        </p:txBody>
      </p:sp>
      <p:sp>
        <p:nvSpPr>
          <p:cNvPr id="4" name="Заголовок 3"/>
          <p:cNvSpPr>
            <a:spLocks noGrp="1"/>
          </p:cNvSpPr>
          <p:nvPr>
            <p:ph type="title"/>
          </p:nvPr>
        </p:nvSpPr>
        <p:spPr/>
        <p:txBody>
          <a:bodyPr/>
          <a:lstStyle/>
          <a:p>
            <a:endParaRPr lang="ru-RU"/>
          </a:p>
        </p:txBody>
      </p:sp>
      <p:pic>
        <p:nvPicPr>
          <p:cNvPr id="5" name="Рисунок 4" descr="66003442.jpg"/>
          <p:cNvPicPr>
            <a:picLocks noChangeAspect="1"/>
          </p:cNvPicPr>
          <p:nvPr/>
        </p:nvPicPr>
        <p:blipFill>
          <a:blip r:embed="rId2" cstate="print"/>
          <a:stretch>
            <a:fillRect/>
          </a:stretch>
        </p:blipFill>
        <p:spPr>
          <a:xfrm>
            <a:off x="5214942" y="1142984"/>
            <a:ext cx="3267075" cy="400050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2428868"/>
            <a:ext cx="4714908" cy="4214834"/>
          </a:xfrm>
        </p:spPr>
        <p:txBody>
          <a:bodyPr>
            <a:normAutofit fontScale="90000"/>
          </a:bodyPr>
          <a:lstStyle/>
          <a:p>
            <a:r>
              <a:rPr lang="ru-RU" dirty="0" smtClean="0"/>
              <a:t>Перестройку местных учреждений Петр начал до того, как взялся за центральные. Восстания начала столетия выявили слабость, ненадежность власти в городах и уездах —воеводской администрации и городского самоуправления. По реформе 1708—гг. Петр разделил страну на восемь губерний: Московскую, </a:t>
            </a:r>
            <a:r>
              <a:rPr lang="ru-RU" dirty="0" err="1" smtClean="0"/>
              <a:t>Ингерманландскую</a:t>
            </a:r>
            <a:r>
              <a:rPr lang="ru-RU" dirty="0" smtClean="0"/>
              <a:t> (позднее— Петербургскую), Киевскую, Смоленскую, Казанскую, Азовскую, Архангелогородскую и Сибирскую, потом к ним добавили Воронежскую. Каждую из них возглавлял губернатор, в руках которого находилась вся полнота власти— административной, полицейской, судебной, финансовой.</a:t>
            </a:r>
            <a:br>
              <a:rPr lang="ru-RU" dirty="0" smtClean="0"/>
            </a:br>
            <a:endParaRPr lang="ru-RU" dirty="0"/>
          </a:p>
        </p:txBody>
      </p:sp>
      <p:pic>
        <p:nvPicPr>
          <p:cNvPr id="6" name="Рисунок 5" descr="petr1_1725.jpg"/>
          <p:cNvPicPr>
            <a:picLocks noChangeAspect="1"/>
          </p:cNvPicPr>
          <p:nvPr/>
        </p:nvPicPr>
        <p:blipFill>
          <a:blip r:embed="rId2" cstate="print"/>
          <a:stretch>
            <a:fillRect/>
          </a:stretch>
        </p:blipFill>
        <p:spPr>
          <a:xfrm>
            <a:off x="6000760" y="857232"/>
            <a:ext cx="2457450" cy="333375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0" dirty="0" smtClean="0"/>
              <a:t>Расширение дворянских привилегий. "Указ о единонаследии" 1714г. и "Табели  о рангах" 1722г.</a:t>
            </a:r>
            <a:endParaRPr lang="ru-RU" sz="2800" dirty="0"/>
          </a:p>
        </p:txBody>
      </p:sp>
      <p:sp>
        <p:nvSpPr>
          <p:cNvPr id="3" name="Содержимое 2"/>
          <p:cNvSpPr>
            <a:spLocks noGrp="1"/>
          </p:cNvSpPr>
          <p:nvPr>
            <p:ph idx="1"/>
          </p:nvPr>
        </p:nvSpPr>
        <p:spPr>
          <a:xfrm>
            <a:off x="457200" y="1609416"/>
            <a:ext cx="3614734" cy="4846320"/>
          </a:xfrm>
        </p:spPr>
        <p:txBody>
          <a:bodyPr>
            <a:normAutofit fontScale="70000" lnSpcReduction="20000"/>
          </a:bodyPr>
          <a:lstStyle/>
          <a:p>
            <a:r>
              <a:rPr lang="ru-RU" dirty="0" smtClean="0"/>
              <a:t>При Петре изменился состав дворянства. В его ряды вошли по служебным заслугам и царскому жалованию многие выходцы из других сословий, вплоть до “подлых”. Важным приобретением для дворян стало окончательное слияние поместий, которыми они владели на условном праве (при условии несения службы на государя, его несоблюдение могло закончиться конфискацией поместья в казну),и вотчин, безусловных владений. Это оформил известный указ Петра о единонаследии от 23 марта1714 г.</a:t>
            </a:r>
            <a:endParaRPr lang="ru-RU" dirty="0"/>
          </a:p>
        </p:txBody>
      </p:sp>
      <p:pic>
        <p:nvPicPr>
          <p:cNvPr id="4" name="Рисунок 3" descr="pic-peter.jpg"/>
          <p:cNvPicPr>
            <a:picLocks noChangeAspect="1"/>
          </p:cNvPicPr>
          <p:nvPr/>
        </p:nvPicPr>
        <p:blipFill>
          <a:blip r:embed="rId2" cstate="print"/>
          <a:stretch>
            <a:fillRect/>
          </a:stretch>
        </p:blipFill>
        <p:spPr>
          <a:xfrm>
            <a:off x="4572000" y="1500174"/>
            <a:ext cx="3509375" cy="5072098"/>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Содержимое 2"/>
          <p:cNvSpPr>
            <a:spLocks noGrp="1"/>
          </p:cNvSpPr>
          <p:nvPr>
            <p:ph idx="1"/>
          </p:nvPr>
        </p:nvSpPr>
        <p:spPr>
          <a:xfrm>
            <a:off x="304800" y="1554162"/>
            <a:ext cx="5981712" cy="4525963"/>
          </a:xfrm>
        </p:spPr>
        <p:txBody>
          <a:bodyPr>
            <a:normAutofit fontScale="55000" lnSpcReduction="20000"/>
          </a:bodyPr>
          <a:lstStyle/>
          <a:p>
            <a:r>
              <a:rPr lang="ru-RU" dirty="0" smtClean="0"/>
              <a:t>На смену старому делению дворян на чины думные, столичные и провинциальные пришло новое чиновное деление, которое, по представлению Петра, должно было исходить из принципа служебной выслуги, годности. Петровская “Табель о рангах”, обнародованная 24 января 1722 г., окончательно зафиксировала принцип чиновной, бюрократической выслуги. Новый закон Петра разделил службу на гражданскую и военную. Та и другая получили 14классов, или рангов, в распределении чинов. Получив чин VIII класса, всякий становился дворянином вместе со своими потомками. Но дворянское достоинство можно было получить и по воле государя. Чины XIV классов тоже давали дворянство, но только личное, не потомственное.</a:t>
            </a:r>
            <a:endParaRPr lang="ru-RU" dirty="0"/>
          </a:p>
        </p:txBody>
      </p:sp>
      <p:pic>
        <p:nvPicPr>
          <p:cNvPr id="5" name="Рисунок 4" descr="Немецкие дворяне, первая четверть 16-го века.jpg"/>
          <p:cNvPicPr>
            <a:picLocks noChangeAspect="1"/>
          </p:cNvPicPr>
          <p:nvPr/>
        </p:nvPicPr>
        <p:blipFill>
          <a:blip r:embed="rId2" cstate="print"/>
          <a:stretch>
            <a:fillRect/>
          </a:stretch>
        </p:blipFill>
        <p:spPr>
          <a:xfrm>
            <a:off x="6286512" y="1500174"/>
            <a:ext cx="2267712" cy="2766060"/>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0" dirty="0" smtClean="0"/>
              <a:t>Политика в области мануфактурного производства, во внутренней и внешней торговле. Меркантилизм.</a:t>
            </a:r>
            <a:endParaRPr lang="ru-RU" sz="2800" dirty="0"/>
          </a:p>
        </p:txBody>
      </p:sp>
      <p:sp>
        <p:nvSpPr>
          <p:cNvPr id="3" name="Содержимое 2"/>
          <p:cNvSpPr>
            <a:spLocks noGrp="1"/>
          </p:cNvSpPr>
          <p:nvPr>
            <p:ph idx="1"/>
          </p:nvPr>
        </p:nvSpPr>
        <p:spPr/>
        <p:txBody>
          <a:bodyPr>
            <a:normAutofit/>
          </a:bodyPr>
          <a:lstStyle/>
          <a:p>
            <a:r>
              <a:rPr lang="ru-RU" dirty="0" smtClean="0"/>
              <a:t>Основа основ жизни всякого государства—труд народа, развитие промышленности и сельского хозяйства, торговли и транспорта. И Петр, прекрасно это понимая, немало усилий и нервов тратил для организации строительства мануфактур и торговых судов, дорог и каналов, </a:t>
            </a:r>
            <a:r>
              <a:rPr lang="ru-RU" dirty="0" err="1" smtClean="0"/>
              <a:t>мобилизовывал</a:t>
            </a:r>
            <a:r>
              <a:rPr lang="ru-RU" dirty="0" smtClean="0"/>
              <a:t> большие массы людей, крестьян и горожан, на различные работы, а дворян и купцов поощрял и понуждал служить в армии и на флоте, в учреждениях и конторах, в лавках и на ярмарках.</a:t>
            </a:r>
            <a:endParaRPr lang="ru-RU"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81328"/>
            <a:ext cx="4686304" cy="4525963"/>
          </a:xfrm>
        </p:spPr>
        <p:txBody>
          <a:bodyPr>
            <a:normAutofit fontScale="55000" lnSpcReduction="20000"/>
          </a:bodyPr>
          <a:lstStyle/>
          <a:p>
            <a:r>
              <a:rPr lang="ru-RU" dirty="0" smtClean="0"/>
              <a:t>Петровские указы охватывают почти все стороны хозяйственной жизни страны. Он издал, например, узаконения1715, 1718 гг. об изготовлении крестьянами полотна, которое в большом количестве шло на продажу в Петербург и другие города, селения, за границу. Широко известен факт личной помощи Петра Никите Демидову, который из мелкого производителя металлических изделий в Туле превратился в крупнейшего уральского заводчика, стал основателем династии знаменитых промышленников и меценатов XVIII —XIX вв.</a:t>
            </a:r>
          </a:p>
          <a:p>
            <a:r>
              <a:rPr lang="ru-RU" dirty="0" smtClean="0"/>
              <a:t>Для управления купцами и ремесленниками Петр создал сначала </a:t>
            </a:r>
            <a:r>
              <a:rPr lang="ru-RU" dirty="0" err="1" smtClean="0"/>
              <a:t>Бурмистерскую</a:t>
            </a:r>
            <a:r>
              <a:rPr lang="ru-RU" dirty="0" smtClean="0"/>
              <a:t> палату, или Ратушу, потом Главный магистрат, который, согласно регламенту, должен был заботиться о росте и процветании не только крупного (мануфактуры), но и мелкого производства.</a:t>
            </a:r>
          </a:p>
          <a:p>
            <a:endParaRPr lang="ru-RU" dirty="0"/>
          </a:p>
        </p:txBody>
      </p:sp>
      <p:sp>
        <p:nvSpPr>
          <p:cNvPr id="4" name="Заголовок 3"/>
          <p:cNvSpPr>
            <a:spLocks noGrp="1"/>
          </p:cNvSpPr>
          <p:nvPr>
            <p:ph type="title"/>
          </p:nvPr>
        </p:nvSpPr>
        <p:spPr/>
        <p:txBody>
          <a:bodyPr/>
          <a:lstStyle/>
          <a:p>
            <a:endParaRPr lang="ru-RU"/>
          </a:p>
        </p:txBody>
      </p:sp>
      <p:pic>
        <p:nvPicPr>
          <p:cNvPr id="5" name="Рисунок 4" descr="f6d39758ae17.jpg"/>
          <p:cNvPicPr>
            <a:picLocks noChangeAspect="1"/>
          </p:cNvPicPr>
          <p:nvPr/>
        </p:nvPicPr>
        <p:blipFill>
          <a:blip r:embed="rId2" cstate="print"/>
          <a:stretch>
            <a:fillRect/>
          </a:stretch>
        </p:blipFill>
        <p:spPr>
          <a:xfrm>
            <a:off x="5143504" y="857232"/>
            <a:ext cx="3857652" cy="5448662"/>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7239000" cy="6170008"/>
          </a:xfrm>
        </p:spPr>
        <p:txBody>
          <a:bodyPr>
            <a:normAutofit fontScale="70000" lnSpcReduction="20000"/>
          </a:bodyPr>
          <a:lstStyle/>
          <a:p>
            <a:r>
              <a:rPr lang="ru-RU" dirty="0" smtClean="0"/>
              <a:t>Мастеров-ремесленников и специальностей, которыми они занимались, в стране было очень много, и Петр задумал организовать их в цехи. 27апреля 1722г. на сей счет вышел царский указ. В городах возникли цехи, в которые входили мастера, имевшие подмастерьев и учеников; возглавляли их старшины. В Москве в 1720-х гг. имелось, например, 146цехов с 6,8тысячи членов.</a:t>
            </a:r>
          </a:p>
          <a:p>
            <a:r>
              <a:rPr lang="ru-RU" dirty="0" smtClean="0"/>
              <a:t>Петр и власти организовали поиски руд. Там, где их находили, строили предприятия, причем очень быстро. В самом начале века повелением Петра на Урале появились заводы —</a:t>
            </a:r>
            <a:r>
              <a:rPr lang="ru-RU" dirty="0" err="1" smtClean="0"/>
              <a:t>Невьянский</a:t>
            </a:r>
            <a:r>
              <a:rPr lang="ru-RU" dirty="0" smtClean="0"/>
              <a:t>, Каменский, </a:t>
            </a:r>
            <a:r>
              <a:rPr lang="ru-RU" dirty="0" err="1" smtClean="0"/>
              <a:t>Уктусский</a:t>
            </a:r>
            <a:r>
              <a:rPr lang="ru-RU" dirty="0" smtClean="0"/>
              <a:t>, </a:t>
            </a:r>
            <a:r>
              <a:rPr lang="ru-RU" dirty="0" err="1" smtClean="0"/>
              <a:t>Алапаевский</a:t>
            </a:r>
            <a:r>
              <a:rPr lang="ru-RU" dirty="0" smtClean="0"/>
              <a:t> и другие, в Карелии—Петровский (там, где сейчас Петрозаводск), Алексеевский, </a:t>
            </a:r>
            <a:r>
              <a:rPr lang="ru-RU" dirty="0" err="1" smtClean="0"/>
              <a:t>Повенецкий</a:t>
            </a:r>
            <a:r>
              <a:rPr lang="ru-RU" dirty="0" smtClean="0"/>
              <a:t> и </a:t>
            </a:r>
            <a:r>
              <a:rPr lang="ru-RU" dirty="0" err="1" smtClean="0"/>
              <a:t>Кончезерский</a:t>
            </a:r>
            <a:r>
              <a:rPr lang="ru-RU" dirty="0" smtClean="0"/>
              <a:t>; в Воронежском крае —Липецкий и </a:t>
            </a:r>
            <a:r>
              <a:rPr lang="ru-RU" dirty="0" err="1" smtClean="0"/>
              <a:t>Кузьминский</a:t>
            </a:r>
            <a:r>
              <a:rPr lang="ru-RU" dirty="0" smtClean="0"/>
              <a:t>. 11крупных заводов вступили в строй, принадлежали они казне или частным лицам, например Н. Демидову. И в последующие годы строительство мануфактур в России продолжалось —возникали металлургические (железоделательные, медеплавильные) заводы, выплавка чугуна поднялась со Г50 тысяч пудов в 1700г. до 800тысяч пудов в год кончины Петра.</a:t>
            </a:r>
          </a:p>
          <a:p>
            <a:r>
              <a:rPr lang="ru-RU" dirty="0" smtClean="0"/>
              <a:t>В Москве и других районах центра возникали суконные, парусно-полотняные, кожевенные мануфактуры. К 1725г. в стране имелось 25текстильных предприятий, а также мануфактуры кожевенные, канатные, стекольные, пороховые, верфи, винокуренные заводы.</a:t>
            </a:r>
          </a:p>
          <a:p>
            <a:endParaRPr lang="ru-RU"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285720" y="5357826"/>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rPr>
              <a:t>Предпосылками реформ Петра 1 являются два важных аспекта: Объективное отставание России от стран Европы и личность Петра 1,        сумевшего взять на себя ответственность принятия столь кардинальных решений.</a:t>
            </a:r>
            <a:endParaRPr kumimoji="0" lang="ru-RU"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214282" y="285728"/>
            <a:ext cx="8929718" cy="1446550"/>
          </a:xfrm>
          <a:prstGeom prst="rect">
            <a:avLst/>
          </a:prstGeom>
          <a:noFill/>
        </p:spPr>
        <p:txBody>
          <a:bodyPr wrap="square" lIns="91440" tIns="45720" rIns="91440" bIns="45720">
            <a:spAutoFit/>
          </a:bodyPr>
          <a:lstStyle/>
          <a:p>
            <a:pPr algn="ctr"/>
            <a:r>
              <a:rPr lang="ru-RU"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Предпосылки реформ Петра </a:t>
            </a: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a:t>
            </a:r>
            <a:endParaRPr lang="ru-RU"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050" name="Picture 2" descr="C:\Documents and Settings\Администратор\Рабочий стол\petr1.jpg"/>
          <p:cNvPicPr>
            <a:picLocks noChangeAspect="1" noChangeArrowheads="1"/>
          </p:cNvPicPr>
          <p:nvPr/>
        </p:nvPicPr>
        <p:blipFill>
          <a:blip r:embed="rId2" cstate="print"/>
          <a:srcRect/>
          <a:stretch>
            <a:fillRect/>
          </a:stretch>
        </p:blipFill>
        <p:spPr bwMode="auto">
          <a:xfrm>
            <a:off x="1214414" y="1785926"/>
            <a:ext cx="6715172" cy="3500462"/>
          </a:xfrm>
          <a:prstGeom prst="roundRect">
            <a:avLst>
              <a:gd name="adj" fmla="val 11111"/>
            </a:avLst>
          </a:prstGeom>
          <a:ln w="190500" cap="rnd">
            <a:solidFill>
              <a:schemeClr val="bg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p:cTn id="18"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21" dur="1000" fill="hold"/>
                                        <p:tgtEl>
                                          <p:spTgt spid="102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571472" y="4786298"/>
            <a:ext cx="8186766" cy="2071702"/>
          </a:xfrm>
        </p:spPr>
        <p:txBody>
          <a:bodyPr>
            <a:normAutofit fontScale="77500" lnSpcReduction="20000"/>
          </a:bodyPr>
          <a:lstStyle/>
          <a:p>
            <a:r>
              <a:rPr lang="ru-RU" dirty="0" smtClean="0"/>
              <a:t>Всего при Петре существовало около 200 предприятий. Как правило, это крупные централизованные мануфактуры с разделением труда. Владельцы мануфактур— преимущественно купцы, меньше дворяне (Меншиков, князь А. М. Черкасский, Апраксин, Макаров, Толстой, Шафиров и др.), иностранцы, крестьяне.</a:t>
            </a:r>
            <a:endParaRPr lang="ru-RU" dirty="0"/>
          </a:p>
        </p:txBody>
      </p:sp>
      <p:pic>
        <p:nvPicPr>
          <p:cNvPr id="5" name="Рисунок 4" descr="pic-pet1.jpg"/>
          <p:cNvPicPr>
            <a:picLocks noChangeAspect="1"/>
          </p:cNvPicPr>
          <p:nvPr/>
        </p:nvPicPr>
        <p:blipFill>
          <a:blip r:embed="rId2" cstate="print"/>
          <a:stretch>
            <a:fillRect/>
          </a:stretch>
        </p:blipFill>
        <p:spPr>
          <a:xfrm>
            <a:off x="1357290" y="285728"/>
            <a:ext cx="6312254" cy="4355454"/>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0" dirty="0" smtClean="0"/>
              <a:t> Значение реформ Петра 1.</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Величественная фигура Петра I, его кипучая деятельность, размах его преобразований, бранные дела – все получило страстную и весьма противоречивую оценку современников и потомства. Для одних он – антихрист, для других – земной бог.</a:t>
            </a:r>
          </a:p>
          <a:p>
            <a:r>
              <a:rPr lang="ru-RU" dirty="0" smtClean="0"/>
              <a:t>«Антихрист, антихрист сидит на престоле»,— с пеной у рта проповедовал раскольничий старец, и в тон ему твердили чернецы и бояре, уцелевшие от казней стрельцы и ревностно придерживавшиеся ветхозаветной старины торговые люди посадов Русской земли.</a:t>
            </a:r>
          </a:p>
          <a:p>
            <a:r>
              <a:rPr lang="ru-RU" dirty="0" smtClean="0"/>
              <a:t>Немало находилось людей, которые не боялись говорить про государя «поносные речи», и не раз в Преображенском приказе слышался треск ломаемых на дыбе костей исступленных глашатаев «старой веры&gt;, проклинавших «</a:t>
            </a:r>
            <a:r>
              <a:rPr lang="ru-RU" dirty="0" err="1" smtClean="0"/>
              <a:t>пьянчужку</a:t>
            </a:r>
            <a:r>
              <a:rPr lang="ru-RU" dirty="0" smtClean="0"/>
              <a:t> царя».</a:t>
            </a:r>
          </a:p>
          <a:p>
            <a:endParaRPr lang="ru-RU"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4"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to="" calcmode="lin" valueType="num">
                                      <p:cBhvr>
                                        <p:cTn id="18" dur="1" fill="hold"/>
                                        <p:tgtEl>
                                          <p:spTgt spid="3">
                                            <p:txEl>
                                              <p:pRg st="0" end="0"/>
                                            </p:txEl>
                                          </p:spTgt>
                                        </p:tgtEl>
                                        <p:attrNameLst>
                                          <p:attrName/>
                                        </p:attrNameLst>
                                      </p:cBhvr>
                                    </p:anim>
                                  </p:childTnLst>
                                </p:cTn>
                              </p:par>
                            </p:childTnLst>
                          </p:cTn>
                        </p:par>
                        <p:par>
                          <p:cTn id="19" fill="hold">
                            <p:stCondLst>
                              <p:cond delay="1000"/>
                            </p:stCondLst>
                            <p:childTnLst>
                              <p:par>
                                <p:cTn id="20" presetID="24"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to="" calcmode="lin" valueType="num">
                                      <p:cBhvr>
                                        <p:cTn id="22" dur="1" fill="hold"/>
                                        <p:tgtEl>
                                          <p:spTgt spid="3">
                                            <p:txEl>
                                              <p:pRg st="1" end="1"/>
                                            </p:txEl>
                                          </p:spTgt>
                                        </p:tgtEl>
                                        <p:attrNameLst>
                                          <p:attrName/>
                                        </p:attrNameLst>
                                      </p:cBhvr>
                                    </p:anim>
                                  </p:childTnLst>
                                </p:cTn>
                              </p:par>
                            </p:childTnLst>
                          </p:cTn>
                        </p:par>
                        <p:par>
                          <p:cTn id="23" fill="hold">
                            <p:stCondLst>
                              <p:cond delay="1000"/>
                            </p:stCondLst>
                            <p:childTnLst>
                              <p:par>
                                <p:cTn id="24" presetID="24"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to="" calcmode="lin" valueType="num">
                                      <p:cBhvr>
                                        <p:cTn id="26"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idx="1"/>
          </p:nvPr>
        </p:nvSpPr>
        <p:spPr>
          <a:xfrm>
            <a:off x="381000" y="142852"/>
            <a:ext cx="8334404" cy="3143272"/>
          </a:xfrm>
        </p:spPr>
        <p:txBody>
          <a:bodyPr>
            <a:normAutofit fontScale="85000" lnSpcReduction="10000"/>
          </a:bodyPr>
          <a:lstStyle/>
          <a:p>
            <a:r>
              <a:rPr lang="ru-RU" dirty="0" smtClean="0"/>
              <a:t>Но так думали и говорили только те, кто в преобразованиях Петра видел конец родной старине, кто видел, как ведомая царем страна устремилась в новое, неведомое, страшное, кто упрямо и злобно цеплялся за старый уклад жизни.</a:t>
            </a:r>
          </a:p>
          <a:p>
            <a:r>
              <a:rPr lang="ru-RU" dirty="0" smtClean="0"/>
              <a:t>Среди врагов Петра мы найдем представителей разных слоев тогдашнего русского общества. Тут и старица-кликуша, и юродивый, вопящие на церковной паперти об антихристе, и угрюмый, упрямый стрелец, и лукавый боярин, и, наконец, сам царевич Алексей. За ним пошло немало и всякого «черного», «подлого» люда русских сел и городов. Но если для монахов, для стрельцов, для бояр борьба с Петром была борьбой с новшествами, борьбой за незыблемость прадедовских обычаев, то посадские люди, и крестьяне выступали против усилившегося при Петре феодального гнета, поборов и тягот, установленных им в целях укрепления дворянской, крепостнической державы.</a:t>
            </a:r>
          </a:p>
          <a:p>
            <a:endParaRPr lang="ru-RU" dirty="0"/>
          </a:p>
        </p:txBody>
      </p:sp>
      <p:sp>
        <p:nvSpPr>
          <p:cNvPr id="4" name="Заголовок 3"/>
          <p:cNvSpPr>
            <a:spLocks noGrp="1"/>
          </p:cNvSpPr>
          <p:nvPr>
            <p:ph type="title"/>
          </p:nvPr>
        </p:nvSpPr>
        <p:spPr/>
        <p:txBody>
          <a:bodyPr/>
          <a:lstStyle/>
          <a:p>
            <a:endParaRPr lang="ru-RU"/>
          </a:p>
        </p:txBody>
      </p:sp>
      <p:pic>
        <p:nvPicPr>
          <p:cNvPr id="5" name="Рисунок 4" descr="gallery_promo15474.jpg"/>
          <p:cNvPicPr>
            <a:picLocks noChangeAspect="1"/>
          </p:cNvPicPr>
          <p:nvPr/>
        </p:nvPicPr>
        <p:blipFill>
          <a:blip r:embed="rId2" cstate="print"/>
          <a:stretch>
            <a:fillRect/>
          </a:stretch>
        </p:blipFill>
        <p:spPr>
          <a:xfrm>
            <a:off x="2000232" y="2928934"/>
            <a:ext cx="5286412" cy="3777733"/>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par>
                          <p:cTn id="11" fill="hold">
                            <p:stCondLst>
                              <p:cond delay="0"/>
                            </p:stCondLst>
                            <p:childTnLst>
                              <p:par>
                                <p:cTn id="12" presetID="24"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to="" calcmode="lin" valueType="num">
                                      <p:cBhvr>
                                        <p:cTn id="14"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half" idx="2"/>
          </p:nvPr>
        </p:nvSpPr>
        <p:spPr>
          <a:xfrm>
            <a:off x="304800" y="1600200"/>
            <a:ext cx="8339166" cy="42672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ru-RU" sz="1400" b="1" dirty="0" smtClean="0">
                <a:ln w="50800"/>
                <a:solidFill>
                  <a:schemeClr val="bg1">
                    <a:shade val="50000"/>
                  </a:schemeClr>
                </a:solidFill>
              </a:rPr>
              <a:t>К моменту свержения царевны Софьи Россия вела </a:t>
            </a:r>
            <a:r>
              <a:rPr lang="ru-RU" sz="1400" b="1" dirty="0" smtClean="0">
                <a:ln w="50800"/>
                <a:solidFill>
                  <a:schemeClr val="bg1">
                    <a:shade val="50000"/>
                  </a:schemeClr>
                </a:solidFill>
                <a:hlinkClick r:id="rId2" tooltip="Русско-турецкая война (1686—1700)"/>
              </a:rPr>
              <a:t>войну с Османской империей</a:t>
            </a:r>
            <a:r>
              <a:rPr lang="ru-RU" sz="1400" b="1" dirty="0" smtClean="0">
                <a:ln w="50800"/>
                <a:solidFill>
                  <a:schemeClr val="bg1">
                    <a:shade val="50000"/>
                  </a:schemeClr>
                </a:solidFill>
              </a:rPr>
              <a:t>. Правительство Нарышкиных пришло к власти на волне критики </a:t>
            </a:r>
            <a:r>
              <a:rPr lang="ru-RU" sz="1400" b="1" dirty="0" smtClean="0">
                <a:ln w="50800"/>
                <a:solidFill>
                  <a:schemeClr val="bg1">
                    <a:shade val="50000"/>
                  </a:schemeClr>
                </a:solidFill>
                <a:hlinkClick r:id="rId3" tooltip="Крымские походы"/>
              </a:rPr>
              <a:t>Крымских походов В.В. Голицына</a:t>
            </a:r>
            <a:r>
              <a:rPr lang="ru-RU" sz="1400" b="1" dirty="0" smtClean="0">
                <a:ln w="50800"/>
                <a:solidFill>
                  <a:schemeClr val="bg1">
                    <a:shade val="50000"/>
                  </a:schemeClr>
                </a:solidFill>
              </a:rPr>
              <a:t>, и не заключив мира фактически прекратило боевые действия. Продолжение этой войны стало приоритетом деятельности Петра в первые годы единовластия. Одним из ближайших к границам России опорных военных пунктов Османской империи была крепость </a:t>
            </a:r>
            <a:r>
              <a:rPr lang="ru-RU" sz="1400" b="1" dirty="0" smtClean="0">
                <a:ln w="50800"/>
                <a:solidFill>
                  <a:schemeClr val="bg1">
                    <a:shade val="50000"/>
                  </a:schemeClr>
                </a:solidFill>
                <a:hlinkClick r:id="rId4" tooltip="Азов"/>
              </a:rPr>
              <a:t>Азов</a:t>
            </a:r>
            <a:r>
              <a:rPr lang="ru-RU" sz="1400" b="1" dirty="0" smtClean="0">
                <a:ln w="50800"/>
                <a:solidFill>
                  <a:schemeClr val="bg1">
                    <a:shade val="50000"/>
                  </a:schemeClr>
                </a:solidFill>
              </a:rPr>
              <a:t>, расположенная при впадении реки </a:t>
            </a:r>
            <a:r>
              <a:rPr lang="ru-RU" sz="1400" b="1" dirty="0" smtClean="0">
                <a:ln w="50800"/>
                <a:solidFill>
                  <a:schemeClr val="bg1">
                    <a:shade val="50000"/>
                  </a:schemeClr>
                </a:solidFill>
                <a:hlinkClick r:id="rId5" tooltip="Дон (река)"/>
              </a:rPr>
              <a:t>Дон</a:t>
            </a:r>
            <a:r>
              <a:rPr lang="ru-RU" sz="1400" b="1" dirty="0" smtClean="0">
                <a:ln w="50800"/>
                <a:solidFill>
                  <a:schemeClr val="bg1">
                    <a:shade val="50000"/>
                  </a:schemeClr>
                </a:solidFill>
              </a:rPr>
              <a:t> в Азовское море. Первый Азовский поход, начавшийся весной </a:t>
            </a:r>
            <a:r>
              <a:rPr lang="ru-RU" sz="1400" b="1" dirty="0" smtClean="0">
                <a:ln w="50800"/>
                <a:solidFill>
                  <a:schemeClr val="bg1">
                    <a:shade val="50000"/>
                  </a:schemeClr>
                </a:solidFill>
                <a:hlinkClick r:id="rId6" tooltip="1695 год"/>
              </a:rPr>
              <a:t>1695 года</a:t>
            </a:r>
            <a:r>
              <a:rPr lang="ru-RU" sz="1400" b="1" dirty="0" smtClean="0">
                <a:ln w="50800"/>
                <a:solidFill>
                  <a:schemeClr val="bg1">
                    <a:shade val="50000"/>
                  </a:schemeClr>
                </a:solidFill>
              </a:rPr>
              <a:t>, окончился неудачно в сентябре того же года из-за отсутствия флота и неготовности русской армии действовать в отдалении от баз снабжения. Однако уже зимой </a:t>
            </a:r>
            <a:r>
              <a:rPr lang="ru-RU" sz="1400" b="1" dirty="0" smtClean="0">
                <a:ln w="50800"/>
                <a:solidFill>
                  <a:schemeClr val="bg1">
                    <a:shade val="50000"/>
                  </a:schemeClr>
                </a:solidFill>
                <a:hlinkClick r:id="rId7" tooltip="1695"/>
              </a:rPr>
              <a:t>1695</a:t>
            </a:r>
            <a:r>
              <a:rPr lang="ru-RU" sz="1400" b="1" dirty="0" smtClean="0">
                <a:ln w="50800"/>
                <a:solidFill>
                  <a:schemeClr val="bg1">
                    <a:shade val="50000"/>
                  </a:schemeClr>
                </a:solidFill>
              </a:rPr>
              <a:t>—</a:t>
            </a:r>
            <a:r>
              <a:rPr lang="ru-RU" sz="1400" b="1" dirty="0" smtClean="0">
                <a:ln w="50800"/>
                <a:solidFill>
                  <a:schemeClr val="bg1">
                    <a:shade val="50000"/>
                  </a:schemeClr>
                </a:solidFill>
                <a:hlinkClick r:id="rId8" tooltip="1696"/>
              </a:rPr>
              <a:t>96</a:t>
            </a:r>
            <a:r>
              <a:rPr lang="ru-RU" sz="1400" b="1" dirty="0" smtClean="0">
                <a:ln w="50800"/>
                <a:solidFill>
                  <a:schemeClr val="bg1">
                    <a:shade val="50000"/>
                  </a:schemeClr>
                </a:solidFill>
              </a:rPr>
              <a:t> года началась подготовка к новому походу. В </a:t>
            </a:r>
            <a:r>
              <a:rPr lang="ru-RU" sz="1400" b="1" dirty="0" smtClean="0">
                <a:ln w="50800"/>
                <a:solidFill>
                  <a:schemeClr val="bg1">
                    <a:shade val="50000"/>
                  </a:schemeClr>
                </a:solidFill>
                <a:hlinkClick r:id="rId9" tooltip="Воронеж"/>
              </a:rPr>
              <a:t>Воронеже</a:t>
            </a:r>
            <a:r>
              <a:rPr lang="ru-RU" sz="1400" b="1" dirty="0" smtClean="0">
                <a:ln w="50800"/>
                <a:solidFill>
                  <a:schemeClr val="bg1">
                    <a:shade val="50000"/>
                  </a:schemeClr>
                </a:solidFill>
              </a:rPr>
              <a:t> развернулось строительство гребной русской флотилии. За короткое время была построена флотилия из разных судов во главе с 36-пушечным кораблем «Апостол Пётр». В мае 1696 года 40-тысячная русская армия под командованием генералиссимуса </a:t>
            </a:r>
            <a:r>
              <a:rPr lang="ru-RU" sz="1400" b="1" dirty="0" smtClean="0">
                <a:ln w="50800"/>
                <a:solidFill>
                  <a:schemeClr val="bg1">
                    <a:shade val="50000"/>
                  </a:schemeClr>
                </a:solidFill>
                <a:hlinkClick r:id="rId10" tooltip="Шеин, Алексей Семёнович"/>
              </a:rPr>
              <a:t>Шеина</a:t>
            </a:r>
            <a:r>
              <a:rPr lang="ru-RU" sz="1400" b="1" dirty="0" smtClean="0">
                <a:ln w="50800"/>
                <a:solidFill>
                  <a:schemeClr val="bg1">
                    <a:shade val="50000"/>
                  </a:schemeClr>
                </a:solidFill>
              </a:rPr>
              <a:t> вновь осадила Азов, только на этот раз русская флотилия блокировала крепость с моря. Пётр I принимал участие в осаде в звании капитана на галере. Не дожидаясь штурма, </a:t>
            </a:r>
            <a:r>
              <a:rPr lang="ru-RU" sz="1400" b="1" dirty="0" smtClean="0">
                <a:ln w="50800"/>
                <a:solidFill>
                  <a:schemeClr val="bg1">
                    <a:shade val="50000"/>
                  </a:schemeClr>
                </a:solidFill>
                <a:hlinkClick r:id="rId11" tooltip="19 июля"/>
              </a:rPr>
              <a:t>19 июля</a:t>
            </a:r>
            <a:r>
              <a:rPr lang="ru-RU" sz="1400" b="1" dirty="0" smtClean="0">
                <a:ln w="50800"/>
                <a:solidFill>
                  <a:schemeClr val="bg1">
                    <a:shade val="50000"/>
                  </a:schemeClr>
                </a:solidFill>
              </a:rPr>
              <a:t> </a:t>
            </a:r>
            <a:r>
              <a:rPr lang="ru-RU" sz="1400" b="1" dirty="0" smtClean="0">
                <a:ln w="50800"/>
                <a:solidFill>
                  <a:schemeClr val="bg1">
                    <a:shade val="50000"/>
                  </a:schemeClr>
                </a:solidFill>
                <a:hlinkClick r:id="rId8" tooltip="1696"/>
              </a:rPr>
              <a:t>1696</a:t>
            </a:r>
            <a:r>
              <a:rPr lang="ru-RU" sz="1400" b="1" dirty="0" smtClean="0">
                <a:ln w="50800"/>
                <a:solidFill>
                  <a:schemeClr val="bg1">
                    <a:shade val="50000"/>
                  </a:schemeClr>
                </a:solidFill>
              </a:rPr>
              <a:t> крепость сдалась. Так был открыт первый выход России в южные моря.</a:t>
            </a:r>
            <a:endParaRPr lang="ru-RU" sz="1400" b="1" dirty="0">
              <a:ln w="50800"/>
              <a:solidFill>
                <a:schemeClr val="bg1">
                  <a:shade val="50000"/>
                </a:schemeClr>
              </a:solidFill>
            </a:endParaRPr>
          </a:p>
        </p:txBody>
      </p:sp>
      <p:sp>
        <p:nvSpPr>
          <p:cNvPr id="9" name="Рисунок 5"/>
          <p:cNvSpPr>
            <a:spLocks noGrp="1"/>
          </p:cNvSpPr>
          <p:nvPr>
            <p:ph type="title"/>
          </p:nvPr>
        </p:nvSpPr>
        <p:spPr>
          <a:xfrm>
            <a:off x="3929058" y="0"/>
            <a:ext cx="3338506" cy="500042"/>
          </a:xfrm>
        </p:spPr>
        <p:txBody>
          <a:bodyPr/>
          <a:lstStyle/>
          <a:p>
            <a:r>
              <a:rPr lang="ru-RU" dirty="0" smtClean="0"/>
              <a:t>Азовские походы. 1695—1696</a:t>
            </a:r>
            <a:endParaRPr lang="ru-RU" dirty="0"/>
          </a:p>
        </p:txBody>
      </p:sp>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to="" calcmode="lin" valueType="num">
                                      <p:cBhvr>
                                        <p:cTn id="11" dur="1" fill="hold"/>
                                        <p:tgtEl>
                                          <p:spTgt spid="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title(3).jpg"/>
          <p:cNvPicPr>
            <a:picLocks noGrp="1" noChangeAspect="1"/>
          </p:cNvPicPr>
          <p:nvPr>
            <p:ph sz="quarter" idx="1"/>
          </p:nvPr>
        </p:nvPicPr>
        <p:blipFill>
          <a:blip r:embed="rId2" cstate="print"/>
          <a:stretch>
            <a:fillRect/>
          </a:stretch>
        </p:blipFill>
        <p:spPr>
          <a:xfrm>
            <a:off x="1524000" y="1822450"/>
            <a:ext cx="6096000" cy="39751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2"/>
          </p:nvPr>
        </p:nvSpPr>
        <p:spPr>
          <a:xfrm>
            <a:off x="357158" y="285728"/>
            <a:ext cx="7770710" cy="5572164"/>
          </a:xfrm>
        </p:spPr>
        <p:txBody>
          <a:bodyPr>
            <a:normAutofit fontScale="40000" lnSpcReduction="20000"/>
            <a:scene3d>
              <a:camera prst="orthographicFront"/>
              <a:lightRig rig="balanced" dir="t">
                <a:rot lat="0" lon="0" rev="2100000"/>
              </a:lightRig>
            </a:scene3d>
            <a:sp3d extrusionH="57150" prstMaterial="metal">
              <a:bevelT w="38100" h="25400"/>
              <a:contourClr>
                <a:schemeClr val="bg2"/>
              </a:contourClr>
            </a:sp3d>
          </a:bodyPr>
          <a:lstStyle/>
          <a:p>
            <a:r>
              <a:rPr lang="ru-RU" sz="2900" b="1" dirty="0" smtClean="0">
                <a:ln w="50800"/>
                <a:solidFill>
                  <a:schemeClr val="bg1">
                    <a:shade val="50000"/>
                  </a:schemeClr>
                </a:solidFill>
              </a:rPr>
              <a:t>Результатом Азовских походов стал захват крепости Азов, начало строительства порта </a:t>
            </a:r>
            <a:r>
              <a:rPr lang="ru-RU" sz="2900" b="1" dirty="0" smtClean="0">
                <a:ln w="50800"/>
                <a:solidFill>
                  <a:schemeClr val="bg1">
                    <a:shade val="50000"/>
                  </a:schemeClr>
                </a:solidFill>
                <a:hlinkClick r:id="rId2" tooltip="Таганрог"/>
              </a:rPr>
              <a:t>Таганрог</a:t>
            </a:r>
            <a:r>
              <a:rPr lang="ru-RU" sz="2900" b="1" dirty="0" smtClean="0">
                <a:ln w="50800"/>
                <a:solidFill>
                  <a:schemeClr val="bg1">
                    <a:shade val="50000"/>
                  </a:schemeClr>
                </a:solidFill>
              </a:rPr>
              <a:t>, возможность нападения на полуостров Крым с моря, что значительно обезопасило южные границы России. Однако получить выход к Чёрному морю через </a:t>
            </a:r>
            <a:r>
              <a:rPr lang="ru-RU" sz="2900" b="1" dirty="0" smtClean="0">
                <a:ln w="50800"/>
                <a:solidFill>
                  <a:schemeClr val="bg1">
                    <a:shade val="50000"/>
                  </a:schemeClr>
                </a:solidFill>
                <a:hlinkClick r:id="rId3" tooltip="Керченский пролив"/>
              </a:rPr>
              <a:t>Керченский пролив</a:t>
            </a:r>
            <a:r>
              <a:rPr lang="ru-RU" sz="2900" b="1" dirty="0" smtClean="0">
                <a:ln w="50800"/>
                <a:solidFill>
                  <a:schemeClr val="bg1">
                    <a:shade val="50000"/>
                  </a:schemeClr>
                </a:solidFill>
              </a:rPr>
              <a:t> Петру не удалось: он остался под контролем Османской империи. Сил для войны с Турцией, как и полноценного морского флота у России, пока не было.</a:t>
            </a:r>
          </a:p>
          <a:p>
            <a:r>
              <a:rPr lang="ru-RU" sz="2900" b="1" dirty="0" smtClean="0">
                <a:ln w="50800"/>
                <a:solidFill>
                  <a:schemeClr val="bg1">
                    <a:shade val="50000"/>
                  </a:schemeClr>
                </a:solidFill>
              </a:rPr>
              <a:t>Для финансирования строительства флота вводятся новые виды податей: землевладельцы были объединены в так называемые </a:t>
            </a:r>
            <a:r>
              <a:rPr lang="ru-RU" sz="2900" b="1" dirty="0" err="1" smtClean="0">
                <a:ln w="50800"/>
                <a:solidFill>
                  <a:schemeClr val="bg1">
                    <a:shade val="50000"/>
                  </a:schemeClr>
                </a:solidFill>
                <a:hlinkClick r:id="rId4" tooltip="Кумпанства"/>
              </a:rPr>
              <a:t>кумпанства</a:t>
            </a:r>
            <a:r>
              <a:rPr lang="ru-RU" sz="2900" b="1" dirty="0" smtClean="0">
                <a:ln w="50800"/>
                <a:solidFill>
                  <a:schemeClr val="bg1">
                    <a:shade val="50000"/>
                  </a:schemeClr>
                </a:solidFill>
              </a:rPr>
              <a:t> по 10 тыс. дворов, каждое из которых на свои деньги должно было построить корабль. В это время проявляются первые признаки недовольства деятельностью Петра. Был раскрыт заговор </a:t>
            </a:r>
            <a:r>
              <a:rPr lang="ru-RU" sz="2900" b="1" dirty="0" err="1" smtClean="0">
                <a:ln w="50800"/>
                <a:solidFill>
                  <a:schemeClr val="bg1">
                    <a:shade val="50000"/>
                  </a:schemeClr>
                </a:solidFill>
                <a:hlinkClick r:id="rId5" tooltip="Циклер, Иван Елисеевич"/>
              </a:rPr>
              <a:t>Циклера</a:t>
            </a:r>
            <a:r>
              <a:rPr lang="ru-RU" sz="2900" b="1" dirty="0" smtClean="0">
                <a:ln w="50800"/>
                <a:solidFill>
                  <a:schemeClr val="bg1">
                    <a:shade val="50000"/>
                  </a:schemeClr>
                </a:solidFill>
              </a:rPr>
              <a:t>, пытавшегося организовать стрелецкое восстание. Летом </a:t>
            </a:r>
            <a:r>
              <a:rPr lang="ru-RU" sz="2900" b="1" dirty="0" smtClean="0">
                <a:ln w="50800"/>
                <a:solidFill>
                  <a:schemeClr val="bg1">
                    <a:shade val="50000"/>
                  </a:schemeClr>
                </a:solidFill>
                <a:hlinkClick r:id="rId6" tooltip="1699"/>
              </a:rPr>
              <a:t>1699</a:t>
            </a:r>
            <a:r>
              <a:rPr lang="ru-RU" sz="2900" b="1" dirty="0" smtClean="0">
                <a:ln w="50800"/>
                <a:solidFill>
                  <a:schemeClr val="bg1">
                    <a:shade val="50000"/>
                  </a:schemeClr>
                </a:solidFill>
              </a:rPr>
              <a:t> первый большой русский корабль «Крепость» (46-пушечный) отвёз русского посла в </a:t>
            </a:r>
            <a:r>
              <a:rPr lang="ru-RU" sz="2900" b="1" dirty="0" smtClean="0">
                <a:ln w="50800"/>
                <a:solidFill>
                  <a:schemeClr val="bg1">
                    <a:shade val="50000"/>
                  </a:schemeClr>
                </a:solidFill>
                <a:hlinkClick r:id="rId7" tooltip="Константинополь"/>
              </a:rPr>
              <a:t>Константинополь</a:t>
            </a:r>
            <a:r>
              <a:rPr lang="ru-RU" sz="2900" b="1" dirty="0" smtClean="0">
                <a:ln w="50800"/>
                <a:solidFill>
                  <a:schemeClr val="bg1">
                    <a:shade val="50000"/>
                  </a:schemeClr>
                </a:solidFill>
              </a:rPr>
              <a:t> для переговоров о мире. Само существование такого корабля склонило султана к заключению мира в июле </a:t>
            </a:r>
            <a:r>
              <a:rPr lang="ru-RU" sz="2900" b="1" dirty="0" smtClean="0">
                <a:ln w="50800"/>
                <a:solidFill>
                  <a:schemeClr val="bg1">
                    <a:shade val="50000"/>
                  </a:schemeClr>
                </a:solidFill>
                <a:hlinkClick r:id="rId8" tooltip="1700"/>
              </a:rPr>
              <a:t>1700</a:t>
            </a:r>
            <a:r>
              <a:rPr lang="ru-RU" sz="2900" b="1" dirty="0" smtClean="0">
                <a:ln w="50800"/>
                <a:solidFill>
                  <a:schemeClr val="bg1">
                    <a:shade val="50000"/>
                  </a:schemeClr>
                </a:solidFill>
              </a:rPr>
              <a:t>, который оставил за Россией крепость Азов.</a:t>
            </a:r>
          </a:p>
          <a:p>
            <a:r>
              <a:rPr lang="ru-RU" sz="2900" b="1" dirty="0" smtClean="0">
                <a:ln w="50800"/>
                <a:solidFill>
                  <a:schemeClr val="bg1">
                    <a:shade val="50000"/>
                  </a:schemeClr>
                </a:solidFill>
              </a:rPr>
              <a:t>При строительстве флота и реорганизации армии Пётр был вынужден опираться на иностранных специалистов. Завершив Азовские походы, он решает отправить на обучение за границу молодых </a:t>
            </a:r>
            <a:r>
              <a:rPr lang="ru-RU" sz="2900" b="1" dirty="0" smtClean="0">
                <a:ln w="50800"/>
                <a:solidFill>
                  <a:schemeClr val="bg1">
                    <a:shade val="50000"/>
                  </a:schemeClr>
                </a:solidFill>
                <a:hlinkClick r:id="rId9" tooltip="Дворянство"/>
              </a:rPr>
              <a:t>дворян</a:t>
            </a:r>
            <a:r>
              <a:rPr lang="ru-RU" sz="2900" b="1" dirty="0" smtClean="0">
                <a:ln w="50800"/>
                <a:solidFill>
                  <a:schemeClr val="bg1">
                    <a:shade val="50000"/>
                  </a:schemeClr>
                </a:solidFill>
              </a:rPr>
              <a:t>, а вскоре и сам отправляется в первое путешествие по </a:t>
            </a:r>
            <a:r>
              <a:rPr lang="ru-RU" sz="2900" b="1" dirty="0" smtClean="0">
                <a:ln w="50800"/>
                <a:solidFill>
                  <a:schemeClr val="bg1">
                    <a:shade val="50000"/>
                  </a:schemeClr>
                </a:solidFill>
                <a:hlinkClick r:id="rId10" tooltip="Европа"/>
              </a:rPr>
              <a:t>Европе</a:t>
            </a:r>
            <a:r>
              <a:rPr lang="ru-RU" sz="2900" b="1" dirty="0" smtClean="0">
                <a:ln w="50800"/>
                <a:solidFill>
                  <a:schemeClr val="bg1">
                    <a:shade val="50000"/>
                  </a:schemeClr>
                </a:solidFill>
              </a:rPr>
              <a:t>.</a:t>
            </a:r>
          </a:p>
          <a:p>
            <a:endParaRPr lang="ru-RU"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 to="" calcmode="lin" valueType="num">
                                      <p:cBhvr>
                                        <p:cTn id="10" dur="1" fill="hold"/>
                                        <p:tgtEl>
                                          <p:spTgt spid="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to="" calcmode="lin" valueType="num">
                                      <p:cBhvr>
                                        <p:cTn id="13" dur="1" fill="hold"/>
                                        <p:tgtEl>
                                          <p:spTgt spid="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0"/>
            <a:ext cx="3429000" cy="1071546"/>
          </a:xfrm>
        </p:spPr>
        <p:txBody>
          <a:bodyPr/>
          <a:lstStyle/>
          <a:p>
            <a:r>
              <a:rPr lang="ru-RU" dirty="0" smtClean="0"/>
              <a:t>Заключение</a:t>
            </a:r>
            <a:endParaRPr lang="ru-RU" dirty="0"/>
          </a:p>
        </p:txBody>
      </p:sp>
      <p:sp>
        <p:nvSpPr>
          <p:cNvPr id="3" name="Содержимое 2"/>
          <p:cNvSpPr>
            <a:spLocks noGrp="1"/>
          </p:cNvSpPr>
          <p:nvPr>
            <p:ph type="body" sz="half" idx="2"/>
          </p:nvPr>
        </p:nvSpPr>
        <p:spPr>
          <a:xfrm>
            <a:off x="5357818" y="1214422"/>
            <a:ext cx="3429000" cy="4786346"/>
          </a:xfrm>
        </p:spPr>
        <p:txBody>
          <a:bodyPr>
            <a:normAutofit/>
          </a:bodyPr>
          <a:lstStyle/>
          <a:p>
            <a:r>
              <a:rPr lang="ru-RU" dirty="0" smtClean="0"/>
              <a:t>Преобразования, проведенные на рубеже двух столетий, носили характер первичный, предварительный. Более глубокие реформы начались позднее, после побед под Лесной и Полтавой.</a:t>
            </a:r>
          </a:p>
          <a:p>
            <a:r>
              <a:rPr lang="ru-RU" dirty="0" smtClean="0"/>
              <a:t>Конечно, были и непоследовательность, и отдельные импровизации в законодательной деятельности. Порой пером Петра водили чувства гнева и державной вседозволенности. Недаром Пушкин скажет столетие спустя, что некоторые из указов царя написаны кнутом.</a:t>
            </a:r>
          </a:p>
          <a:p>
            <a:r>
              <a:rPr lang="ru-RU" dirty="0" smtClean="0"/>
              <a:t>Одни реформы проводились не сразу, а годами, другие —урывками, в перерывах между военными действиями, в спешке. Но в целом они складывались в систему, охватывали все стороны жизни большого государства, все направления деятельности аппарата управления делами внутренними и внешними.</a:t>
            </a:r>
            <a:endParaRPr lang="ru-RU" dirty="0"/>
          </a:p>
        </p:txBody>
      </p:sp>
      <p:pic>
        <p:nvPicPr>
          <p:cNvPr id="6" name="Рисунок 5" descr="f_4896d8721274e.jpg"/>
          <p:cNvPicPr>
            <a:picLocks noGrp="1" noChangeAspect="1"/>
          </p:cNvPicPr>
          <p:nvPr>
            <p:ph type="pic" idx="1"/>
          </p:nvPr>
        </p:nvPicPr>
        <p:blipFill>
          <a:blip r:embed="rId2" cstate="print"/>
          <a:srcRect t="12514" b="12514"/>
          <a:stretch>
            <a:fillRect/>
          </a:stretch>
        </p:blipFill>
        <p:spPr>
          <a:xfrm>
            <a:off x="642910" y="1000108"/>
            <a:ext cx="4206240" cy="4357718"/>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par>
                          <p:cTn id="11" fill="hold">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par>
                          <p:cTn id="15" fill="hold">
                            <p:stCondLst>
                              <p:cond delay="0"/>
                            </p:stCondLst>
                            <p:childTnLst>
                              <p:par>
                                <p:cTn id="16" presetID="24"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to="" calcmode="lin" valueType="num">
                                      <p:cBhvr>
                                        <p:cTn id="18" dur="1" fill="hold"/>
                                        <p:tgtEl>
                                          <p:spTgt spid="3">
                                            <p:txEl>
                                              <p:pRg st="1" end="1"/>
                                            </p:txEl>
                                          </p:spTgt>
                                        </p:tgtEl>
                                        <p:attrNameLst>
                                          <p:attrName/>
                                        </p:attrNameLst>
                                      </p:cBhvr>
                                    </p:anim>
                                  </p:childTnLst>
                                </p:cTn>
                              </p:par>
                            </p:childTnLst>
                          </p:cTn>
                        </p:par>
                        <p:par>
                          <p:cTn id="19" fill="hold">
                            <p:stCondLst>
                              <p:cond delay="0"/>
                            </p:stCondLst>
                            <p:childTnLst>
                              <p:par>
                                <p:cTn id="20" presetID="24"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20000"/>
                <a:lumOff val="80000"/>
              </a:schemeClr>
            </a:gs>
            <a:gs pos="12000">
              <a:schemeClr val="accent6">
                <a:lumMod val="20000"/>
                <a:lumOff val="80000"/>
              </a:schemeClr>
            </a:gs>
            <a:gs pos="30000">
              <a:schemeClr val="accent6">
                <a:lumMod val="40000"/>
                <a:lumOff val="60000"/>
              </a:schemeClr>
            </a:gs>
            <a:gs pos="45000">
              <a:schemeClr val="accent6">
                <a:lumMod val="40000"/>
                <a:lumOff val="60000"/>
              </a:schemeClr>
            </a:gs>
            <a:gs pos="77000">
              <a:schemeClr val="accent6">
                <a:lumMod val="75000"/>
              </a:schemeClr>
            </a:gs>
            <a:gs pos="100000">
              <a:schemeClr val="accent6"/>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Picture 2" descr="D:\Тома\Новая папка\image001.jpg"/>
          <p:cNvPicPr>
            <a:picLocks noChangeAspect="1" noChangeArrowheads="1"/>
          </p:cNvPicPr>
          <p:nvPr/>
        </p:nvPicPr>
        <p:blipFill>
          <a:blip r:embed="rId2" cstate="print"/>
          <a:srcRect/>
          <a:stretch>
            <a:fillRect/>
          </a:stretch>
        </p:blipFill>
        <p:spPr bwMode="auto">
          <a:xfrm>
            <a:off x="1928794" y="1285860"/>
            <a:ext cx="5072098" cy="4374283"/>
          </a:xfrm>
          <a:prstGeom prst="rect">
            <a:avLst/>
          </a:prstGeom>
          <a:ln>
            <a:noFill/>
          </a:ln>
          <a:effectLst>
            <a:outerShdw blurRad="292100" dist="139700" dir="2700000" algn="tl" rotWithShape="0">
              <a:srgbClr val="333333">
                <a:alpha val="65000"/>
              </a:srgbClr>
            </a:outerShdw>
          </a:effectLst>
        </p:spPr>
        <p:style>
          <a:lnRef idx="2">
            <a:schemeClr val="accent6">
              <a:shade val="50000"/>
            </a:schemeClr>
          </a:lnRef>
          <a:fillRef idx="1">
            <a:schemeClr val="accent6"/>
          </a:fillRef>
          <a:effectRef idx="0">
            <a:schemeClr val="accent6"/>
          </a:effectRef>
          <a:fontRef idx="minor">
            <a:schemeClr val="lt1"/>
          </a:fontRef>
        </p:style>
      </p:pic>
      <p:sp>
        <p:nvSpPr>
          <p:cNvPr id="3" name="Прямоугольник 2"/>
          <p:cNvSpPr/>
          <p:nvPr/>
        </p:nvSpPr>
        <p:spPr>
          <a:xfrm>
            <a:off x="0" y="0"/>
            <a:ext cx="9144000" cy="954107"/>
          </a:xfrm>
          <a:prstGeom prst="rect">
            <a:avLst/>
          </a:prstGeom>
        </p:spPr>
        <p:txBody>
          <a:bodyPr wrap="square">
            <a:spAutoFit/>
          </a:bodyPr>
          <a:lstStyle/>
          <a:p>
            <a:pPr algn="ctr"/>
            <a:r>
              <a:rPr lang="ru-RU" sz="5600" dirty="0" smtClean="0">
                <a:solidFill>
                  <a:schemeClr val="accent6">
                    <a:lumMod val="20000"/>
                    <a:lumOff val="80000"/>
                  </a:schemeClr>
                </a:solidFill>
                <a:latin typeface="Arno Pro Smbd" pitchFamily="18" charset="0"/>
              </a:rPr>
              <a:t>Предпосылки Реформ Петра I </a:t>
            </a:r>
            <a:endParaRPr lang="ru-RU" sz="5600" dirty="0">
              <a:solidFill>
                <a:schemeClr val="accent6">
                  <a:lumMod val="20000"/>
                  <a:lumOff val="80000"/>
                </a:schemeClr>
              </a:solidFill>
              <a:latin typeface="Arno Pro Smbd"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14282" y="1785926"/>
            <a:ext cx="392909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Петр с конца XVII в. начал формировать полки в полном смысле регулярной армии. Были созданы 30</a:t>
            </a:r>
            <a:r>
              <a:rPr kumimoji="0" lang="ru-RU" sz="2400" b="0" i="0" u="none" strike="noStrike" cap="none" normalizeH="0" dirty="0" smtClean="0">
                <a:ln>
                  <a:noFill/>
                </a:ln>
                <a:solidFill>
                  <a:schemeClr val="tx1"/>
                </a:solidFill>
                <a:effectLst/>
                <a:latin typeface="Arial" pitchFamily="34" charset="0"/>
                <a:ea typeface="Times New Roman" pitchFamily="18" charset="0"/>
              </a:rPr>
              <a:t> </a:t>
            </a: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пехотных солдатских полков из рекрутов, которых брали с определенного количества дворов крестьян, холопов и из “охочих”(вольных, не из крепостных) людей.</a:t>
            </a:r>
            <a:endParaRPr kumimoji="0" lang="ru-RU" sz="24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642910" y="285728"/>
            <a:ext cx="795371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0" lang="ru-RU" sz="5400" b="1" i="0" u="none" strike="noStrike" cap="all" spc="0"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Times New Roman" pitchFamily="18" charset="0"/>
              </a:rPr>
              <a:t>Военные реформы</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Documents and Settings\Администратор\Рабочий стол\000000.jpg"/>
          <p:cNvPicPr>
            <a:picLocks noChangeAspect="1" noChangeArrowheads="1"/>
          </p:cNvPicPr>
          <p:nvPr/>
        </p:nvPicPr>
        <p:blipFill>
          <a:blip r:embed="rId3" cstate="print"/>
          <a:srcRect/>
          <a:stretch>
            <a:fillRect/>
          </a:stretch>
        </p:blipFill>
        <p:spPr bwMode="auto">
          <a:xfrm>
            <a:off x="4286248" y="2285992"/>
            <a:ext cx="4572032" cy="285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8674"/>
                                        </p:tgtEl>
                                        <p:attrNameLst>
                                          <p:attrName>style.visibility</p:attrName>
                                        </p:attrNameLst>
                                      </p:cBhvr>
                                      <p:to>
                                        <p:strVal val="visible"/>
                                      </p:to>
                                    </p:set>
                                    <p:anim calcmode="lin" valueType="num">
                                      <p:cBhvr>
                                        <p:cTn id="18" dur="500" decel="50000" fill="hold">
                                          <p:stCondLst>
                                            <p:cond delay="0"/>
                                          </p:stCondLst>
                                        </p:cTn>
                                        <p:tgtEl>
                                          <p:spTgt spid="2867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867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8674"/>
                                        </p:tgtEl>
                                        <p:attrNameLst>
                                          <p:attrName>ppt_w</p:attrName>
                                        </p:attrNameLst>
                                      </p:cBhvr>
                                      <p:tavLst>
                                        <p:tav tm="0">
                                          <p:val>
                                            <p:strVal val="#ppt_w*.05"/>
                                          </p:val>
                                        </p:tav>
                                        <p:tav tm="100000">
                                          <p:val>
                                            <p:strVal val="#ppt_w"/>
                                          </p:val>
                                        </p:tav>
                                      </p:tavLst>
                                    </p:anim>
                                    <p:anim calcmode="lin" valueType="num">
                                      <p:cBhvr>
                                        <p:cTn id="21" dur="1000" fill="hold"/>
                                        <p:tgtEl>
                                          <p:spTgt spid="2867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867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867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867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8674"/>
                                        </p:tgtEl>
                                      </p:cBhvr>
                                    </p:animEffect>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928670"/>
            <a:ext cx="4786314" cy="5500726"/>
          </a:xfrm>
        </p:spPr>
        <p:txBody>
          <a:bodyPr>
            <a:normAutofit fontScale="85000" lnSpcReduction="20000"/>
          </a:bodyPr>
          <a:lstStyle/>
          <a:p>
            <a:pPr lvl="0"/>
            <a:r>
              <a:rPr lang="ru-RU" dirty="0" smtClean="0">
                <a:solidFill>
                  <a:schemeClr val="tx1"/>
                </a:solidFill>
                <a:latin typeface="Arial" pitchFamily="34" charset="0"/>
                <a:ea typeface="Times New Roman" pitchFamily="18" charset="0"/>
              </a:rPr>
              <a:t>Главные итоги военных реформ Петра сводятся к следующему: создание сильной регулярной армии, способной воевать с основными противниками России и побеждать их; создание мощного военно-морского флота – почти что из ничего; небывалый рост военных расходов и как следствие – покрытие их за счет жесточайшего выжимания средств из простого народа.</a:t>
            </a:r>
            <a:endParaRPr lang="ru-RU" dirty="0" smtClean="0">
              <a:solidFill>
                <a:schemeClr val="tx1"/>
              </a:solidFill>
              <a:latin typeface="Arial" pitchFamily="34" charset="0"/>
            </a:endParaRPr>
          </a:p>
          <a:p>
            <a:endParaRPr lang="ru-RU" dirty="0"/>
          </a:p>
        </p:txBody>
      </p:sp>
      <p:pic>
        <p:nvPicPr>
          <p:cNvPr id="2050" name="Picture 2" descr="D:\Тома\Новая папка\6379067.jpeg"/>
          <p:cNvPicPr>
            <a:picLocks noChangeAspect="1" noChangeArrowheads="1"/>
          </p:cNvPicPr>
          <p:nvPr/>
        </p:nvPicPr>
        <p:blipFill>
          <a:blip r:embed="rId2" cstate="print"/>
          <a:srcRect/>
          <a:stretch>
            <a:fillRect/>
          </a:stretch>
        </p:blipFill>
        <p:spPr bwMode="auto">
          <a:xfrm>
            <a:off x="4929190" y="785794"/>
            <a:ext cx="3989671" cy="55721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4" dur="1000" fill="hold"/>
                                        <p:tgtEl>
                                          <p:spTgt spid="205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428868"/>
            <a:ext cx="5572132" cy="4429132"/>
          </a:xfrm>
        </p:spPr>
        <p:txBody>
          <a:bodyPr>
            <a:normAutofit fontScale="77500" lnSpcReduction="20000"/>
          </a:bodyPr>
          <a:lstStyle/>
          <a:p>
            <a:r>
              <a:rPr lang="ru-RU" dirty="0" smtClean="0"/>
              <a:t>Областная реформа Петра I придала государственной жизни России бюрократический характер западноевропейского толка. Реформа сыграла значительную роль для победы в Северной войне 1700—1721 годов, наметила разделение судебной и административной властей, военной и гражданской службы. Однако значительно увеличивался штат государственных служащих, а значит, и затраты на их содержание, хотя они были значительно меньше</a:t>
            </a:r>
            <a:endParaRPr lang="ru-RU" dirty="0"/>
          </a:p>
        </p:txBody>
      </p:sp>
      <p:sp>
        <p:nvSpPr>
          <p:cNvPr id="7" name="Прямоугольник 6"/>
          <p:cNvSpPr/>
          <p:nvPr/>
        </p:nvSpPr>
        <p:spPr>
          <a:xfrm>
            <a:off x="0" y="0"/>
            <a:ext cx="9144000"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ru-RU"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Областная реформа Петра </a:t>
            </a:r>
            <a:r>
              <a:rPr lang="en-US"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endParaRPr lang="ru-RU"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C:\Documents and Settings\Администратор\Рабочий стол\440dd-027antropov0ptpetra1grm.preview.jpg"/>
          <p:cNvPicPr>
            <a:picLocks noChangeAspect="1" noChangeArrowheads="1"/>
          </p:cNvPicPr>
          <p:nvPr/>
        </p:nvPicPr>
        <p:blipFill>
          <a:blip r:embed="rId2" cstate="print"/>
          <a:srcRect/>
          <a:stretch>
            <a:fillRect/>
          </a:stretch>
        </p:blipFill>
        <p:spPr bwMode="auto">
          <a:xfrm>
            <a:off x="5929322" y="2357430"/>
            <a:ext cx="2857520" cy="4143404"/>
          </a:xfrm>
          <a:prstGeom prst="rect">
            <a:avLst/>
          </a:prstGeom>
          <a:ln w="190500" cap="sq">
            <a:solidFill>
              <a:srgbClr val="EAB2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0" end="0"/>
                                            </p:txEl>
                                          </p:spTgt>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2" dur="1000" fill="hold"/>
                                        <p:tgtEl>
                                          <p:spTgt spid="102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58926"/>
            <a:ext cx="8472518" cy="1143000"/>
          </a:xfrm>
        </p:spPr>
        <p:txBody>
          <a:bodyPr>
            <a:normAutofit/>
          </a:bodyPr>
          <a:lstStyle/>
          <a:p>
            <a:r>
              <a:rPr lang="ru-RU" sz="5400" b="1" dirty="0" smtClean="0"/>
              <a:t>Финансовая реформа</a:t>
            </a:r>
            <a:endParaRPr lang="ru-RU" sz="5400" b="1" dirty="0"/>
          </a:p>
        </p:txBody>
      </p:sp>
      <p:sp>
        <p:nvSpPr>
          <p:cNvPr id="3" name="Содержимое 2"/>
          <p:cNvSpPr>
            <a:spLocks noGrp="1"/>
          </p:cNvSpPr>
          <p:nvPr>
            <p:ph sz="quarter" idx="1"/>
          </p:nvPr>
        </p:nvSpPr>
        <p:spPr>
          <a:xfrm>
            <a:off x="0" y="3643314"/>
            <a:ext cx="9001156" cy="3214686"/>
          </a:xfrm>
        </p:spPr>
        <p:txBody>
          <a:bodyPr>
            <a:normAutofit fontScale="77500" lnSpcReduction="20000"/>
          </a:bodyPr>
          <a:lstStyle/>
          <a:p>
            <a:r>
              <a:rPr lang="ru-RU" dirty="0" smtClean="0"/>
              <a:t>В 1704 году Петром была проведена денежная реформа, в результате которой основной денежной единицей стала не деньга, а копейка. Она отныне стала равняться не ½ деньги, а 2 деньгам, а слово это впервые появилось на монетах. Тогда же был отменен и неразменный рубль, бывший с XV века условной денежной единицей, приравненной к 68 граммам чистого серебра и использовавшейся в качестве эталона при обменных операциях. Важнейшей мерой в ходе финансовой реформы стало введение подушной подати вместо существовавшего до этого подворного обложения. В 1710 году была проведена «подворная» перепись, показавшая уменьшение количества дворов.</a:t>
            </a:r>
            <a:endParaRPr lang="ru-RU" dirty="0"/>
          </a:p>
        </p:txBody>
      </p:sp>
      <p:pic>
        <p:nvPicPr>
          <p:cNvPr id="2050" name="Picture 2" descr="C:\Documents and Settings\Администратор\Рабочий стол\39092532_800px500_nikolaevskih_rubley__Petenka.jpg"/>
          <p:cNvPicPr>
            <a:picLocks noChangeAspect="1" noChangeArrowheads="1"/>
          </p:cNvPicPr>
          <p:nvPr/>
        </p:nvPicPr>
        <p:blipFill>
          <a:blip r:embed="rId2" cstate="print"/>
          <a:srcRect/>
          <a:stretch>
            <a:fillRect/>
          </a:stretch>
        </p:blipFill>
        <p:spPr bwMode="auto">
          <a:xfrm>
            <a:off x="285720" y="1500174"/>
            <a:ext cx="3786214" cy="2075951"/>
          </a:xfrm>
          <a:prstGeom prst="rect">
            <a:avLst/>
          </a:prstGeom>
          <a:ln w="38100" cap="sq">
            <a:solidFill>
              <a:schemeClr val="accent3">
                <a:lumMod val="50000"/>
              </a:schemeClr>
            </a:solidFill>
            <a:prstDash val="solid"/>
            <a:miter lim="800000"/>
          </a:ln>
          <a:effectLst>
            <a:outerShdw blurRad="50800" dist="38100" dir="2700000" algn="tl" rotWithShape="0">
              <a:srgbClr val="000000">
                <a:alpha val="43000"/>
              </a:srgbClr>
            </a:outerShdw>
          </a:effectLst>
        </p:spPr>
      </p:pic>
      <p:pic>
        <p:nvPicPr>
          <p:cNvPr id="1028" name="Picture 4" descr="C:\Documents and Settings\Администратор\Рабочий стол\Монета 1.jpg"/>
          <p:cNvPicPr>
            <a:picLocks noChangeAspect="1" noChangeArrowheads="1"/>
          </p:cNvPicPr>
          <p:nvPr/>
        </p:nvPicPr>
        <p:blipFill>
          <a:blip r:embed="rId3" cstate="print"/>
          <a:srcRect/>
          <a:stretch>
            <a:fillRect/>
          </a:stretch>
        </p:blipFill>
        <p:spPr bwMode="auto">
          <a:xfrm>
            <a:off x="4280008" y="1428736"/>
            <a:ext cx="2256818" cy="2214578"/>
          </a:xfrm>
          <a:prstGeom prst="ellipse">
            <a:avLst/>
          </a:prstGeom>
          <a:noFill/>
        </p:spPr>
      </p:pic>
      <p:pic>
        <p:nvPicPr>
          <p:cNvPr id="1029" name="Picture 5" descr="C:\Documents and Settings\Администратор\Рабочий стол\Монета 2.jpg"/>
          <p:cNvPicPr>
            <a:picLocks noChangeAspect="1" noChangeArrowheads="1"/>
          </p:cNvPicPr>
          <p:nvPr/>
        </p:nvPicPr>
        <p:blipFill>
          <a:blip r:embed="rId4" cstate="print"/>
          <a:srcRect/>
          <a:stretch>
            <a:fillRect/>
          </a:stretch>
        </p:blipFill>
        <p:spPr bwMode="auto">
          <a:xfrm>
            <a:off x="6625666" y="1428736"/>
            <a:ext cx="2298600" cy="2214578"/>
          </a:xfrm>
          <a:prstGeom prst="ellipse">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p:cTn id="18"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21" dur="1000" fill="hold"/>
                                        <p:tgtEl>
                                          <p:spTgt spid="102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28"/>
                                        </p:tgtEl>
                                      </p:cBhvr>
                                    </p:animEffect>
                                  </p:childTnLst>
                                </p:cTn>
                              </p:par>
                              <p:par>
                                <p:cTn id="26" presetID="25" presetClass="entr" presetSubtype="0"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 calcmode="lin" valueType="num">
                                      <p:cBhvr>
                                        <p:cTn id="28"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31" dur="1000" fill="hold"/>
                                        <p:tgtEl>
                                          <p:spTgt spid="102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029"/>
                                        </p:tgtEl>
                                      </p:cBhvr>
                                    </p:animEffect>
                                  </p:childTnLst>
                                </p:cTn>
                              </p:par>
                              <p:par>
                                <p:cTn id="36" presetID="25"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41" dur="1000" fill="hold"/>
                                        <p:tgtEl>
                                          <p:spTgt spid="205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050"/>
                                        </p:tgtEl>
                                      </p:cBhvr>
                                    </p:animEffect>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ертикальный свиток 5"/>
          <p:cNvSpPr/>
          <p:nvPr/>
        </p:nvSpPr>
        <p:spPr>
          <a:xfrm>
            <a:off x="4786314" y="1643050"/>
            <a:ext cx="4357686" cy="5000660"/>
          </a:xfrm>
          <a:prstGeom prst="verticalScroll">
            <a:avLst/>
          </a:prstGeom>
          <a:solidFill>
            <a:schemeClr val="bg2">
              <a:lumMod val="75000"/>
            </a:schemeClr>
          </a:solidFill>
          <a:effectLst>
            <a:outerShdw blurRad="50800" dist="50800" dir="5400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649" name="Rectangle 1"/>
          <p:cNvSpPr>
            <a:spLocks noChangeArrowheads="1"/>
          </p:cNvSpPr>
          <p:nvPr/>
        </p:nvSpPr>
        <p:spPr bwMode="auto">
          <a:xfrm>
            <a:off x="214282" y="2214554"/>
            <a:ext cx="485772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Петр устремил свой зоркий глаз и на церковь: потребовал от нее отчеты о доходах, заставил строить на свои средства корабли. В 1700 г. умер патриарх Адриан. Нового патриарха, которого ждали верующие, так и не назначили. Вместо него ввели новую должность — местоблюстителя патриаршего престола, который имел только функции духовного пастыря. А имущество церкви поступило в Монастырский приказ. Доходы от него шли в царскую казну.</a:t>
            </a:r>
            <a:endParaRPr kumimoji="0" lang="ru-RU" sz="2000" b="0" i="0" u="none" strike="noStrike" cap="none" normalizeH="0" baseline="0" dirty="0" smtClean="0">
              <a:ln>
                <a:noFill/>
              </a:ln>
              <a:solidFill>
                <a:schemeClr val="tx1"/>
              </a:solidFill>
              <a:effectLst/>
              <a:latin typeface="Arial" pitchFamily="34" charset="0"/>
            </a:endParaRPr>
          </a:p>
        </p:txBody>
      </p:sp>
      <p:pic>
        <p:nvPicPr>
          <p:cNvPr id="27650" name="Picture 2" descr="D:\Тома\Новая папка\reglament(2).jpg"/>
          <p:cNvPicPr>
            <a:picLocks noChangeAspect="1" noChangeArrowheads="1"/>
          </p:cNvPicPr>
          <p:nvPr/>
        </p:nvPicPr>
        <p:blipFill>
          <a:blip r:embed="rId2" cstate="print"/>
          <a:srcRect/>
          <a:stretch>
            <a:fillRect/>
          </a:stretch>
        </p:blipFill>
        <p:spPr bwMode="auto">
          <a:xfrm>
            <a:off x="5357818" y="2214554"/>
            <a:ext cx="3221285" cy="4286280"/>
          </a:xfrm>
          <a:prstGeom prst="rect">
            <a:avLst/>
          </a:prstGeom>
          <a:ln>
            <a:noFill/>
          </a:ln>
          <a:effectLst>
            <a:softEdge rad="112500"/>
          </a:effectLst>
        </p:spPr>
      </p:pic>
      <p:sp>
        <p:nvSpPr>
          <p:cNvPr id="7" name="Прямоугольник 6"/>
          <p:cNvSpPr/>
          <p:nvPr/>
        </p:nvSpPr>
        <p:spPr>
          <a:xfrm>
            <a:off x="214282" y="285728"/>
            <a:ext cx="659667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chemeClr val="accent2">
                    <a:lumMod val="75000"/>
                  </a:schemeClr>
                </a:solidFill>
                <a:effectLst>
                  <a:outerShdw blurRad="76200" dist="50800" dir="5400000" algn="tl" rotWithShape="0">
                    <a:srgbClr val="000000">
                      <a:alpha val="65000"/>
                    </a:srgbClr>
                  </a:outerShdw>
                </a:effectLst>
              </a:rPr>
              <a:t>Церковная реформа</a:t>
            </a:r>
            <a:endParaRPr lang="ru-RU" sz="5400" b="1" cap="none" spc="50" dirty="0">
              <a:ln w="11430"/>
              <a:solidFill>
                <a:schemeClr val="accent2">
                  <a:lumMod val="75000"/>
                </a:schemeClr>
              </a:solidFill>
              <a:effectLst>
                <a:outerShdw blurRad="76200" dist="50800" dir="5400000" algn="tl" rotWithShape="0">
                  <a:srgbClr val="000000">
                    <a:alpha val="65000"/>
                  </a:srgbClr>
                </a:outerShdw>
              </a:effectLst>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7649"/>
                                        </p:tgtEl>
                                        <p:attrNameLst>
                                          <p:attrName>style.visibility</p:attrName>
                                        </p:attrNameLst>
                                      </p:cBhvr>
                                      <p:to>
                                        <p:strVal val="visible"/>
                                      </p:to>
                                    </p:set>
                                    <p:anim calcmode="lin" valueType="num">
                                      <p:cBhvr>
                                        <p:cTn id="18" dur="500" decel="50000" fill="hold">
                                          <p:stCondLst>
                                            <p:cond delay="0"/>
                                          </p:stCondLst>
                                        </p:cTn>
                                        <p:tgtEl>
                                          <p:spTgt spid="2764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764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7649"/>
                                        </p:tgtEl>
                                        <p:attrNameLst>
                                          <p:attrName>ppt_w</p:attrName>
                                        </p:attrNameLst>
                                      </p:cBhvr>
                                      <p:tavLst>
                                        <p:tav tm="0">
                                          <p:val>
                                            <p:strVal val="#ppt_w*.05"/>
                                          </p:val>
                                        </p:tav>
                                        <p:tav tm="100000">
                                          <p:val>
                                            <p:strVal val="#ppt_w"/>
                                          </p:val>
                                        </p:tav>
                                      </p:tavLst>
                                    </p:anim>
                                    <p:anim calcmode="lin" valueType="num">
                                      <p:cBhvr>
                                        <p:cTn id="21" dur="1000" fill="hold"/>
                                        <p:tgtEl>
                                          <p:spTgt spid="2764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764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764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764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7649"/>
                                        </p:tgtEl>
                                      </p:cBhvr>
                                    </p:animEffect>
                                  </p:childTnLst>
                                </p:cTn>
                              </p:par>
                            </p:childTnLst>
                          </p:cTn>
                        </p:par>
                        <p:par>
                          <p:cTn id="26" fill="hold">
                            <p:stCondLst>
                              <p:cond delay="2000"/>
                            </p:stCondLst>
                            <p:childTnLst>
                              <p:par>
                                <p:cTn id="27" presetID="3" presetClass="entr" presetSubtype="10" fill="hold" nodeType="afterEffect">
                                  <p:stCondLst>
                                    <p:cond delay="0"/>
                                  </p:stCondLst>
                                  <p:childTnLst>
                                    <p:set>
                                      <p:cBhvr>
                                        <p:cTn id="28" dur="1" fill="hold">
                                          <p:stCondLst>
                                            <p:cond delay="0"/>
                                          </p:stCondLst>
                                        </p:cTn>
                                        <p:tgtEl>
                                          <p:spTgt spid="27650"/>
                                        </p:tgtEl>
                                        <p:attrNameLst>
                                          <p:attrName>style.visibility</p:attrName>
                                        </p:attrNameLst>
                                      </p:cBhvr>
                                      <p:to>
                                        <p:strVal val="visible"/>
                                      </p:to>
                                    </p:set>
                                    <p:animEffect transition="in" filter="blinds(horizontal)">
                                      <p:cBhvr>
                                        <p:cTn id="29"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4282" y="1357298"/>
            <a:ext cx="2285984" cy="4500594"/>
          </a:xfrm>
        </p:spPr>
        <p:txBody>
          <a:bodyPr>
            <a:noAutofit/>
          </a:bodyPr>
          <a:lstStyle/>
          <a:p>
            <a:pPr algn="ctr"/>
            <a:r>
              <a:rPr lang="ru-RU" sz="2800" dirty="0" smtClean="0">
                <a:solidFill>
                  <a:schemeClr val="accent2">
                    <a:lumMod val="50000"/>
                  </a:schemeClr>
                </a:solidFill>
              </a:rPr>
              <a:t>Реформы значительно укрепили Российское государство, поставили его в ряд великих европейских держав.</a:t>
            </a:r>
            <a:endParaRPr lang="ru-RU" sz="2800" dirty="0">
              <a:solidFill>
                <a:schemeClr val="accent2">
                  <a:lumMod val="50000"/>
                </a:schemeClr>
              </a:solidFill>
            </a:endParaRPr>
          </a:p>
        </p:txBody>
      </p:sp>
      <p:pic>
        <p:nvPicPr>
          <p:cNvPr id="1026" name="Picture 2" descr="D:\Тома\Петр I.jpg"/>
          <p:cNvPicPr>
            <a:picLocks noChangeAspect="1" noChangeArrowheads="1"/>
          </p:cNvPicPr>
          <p:nvPr/>
        </p:nvPicPr>
        <p:blipFill>
          <a:blip r:embed="rId2" cstate="print"/>
          <a:srcRect/>
          <a:stretch>
            <a:fillRect/>
          </a:stretch>
        </p:blipFill>
        <p:spPr bwMode="auto">
          <a:xfrm>
            <a:off x="3500430" y="357166"/>
            <a:ext cx="4786346" cy="6131932"/>
          </a:xfrm>
          <a:prstGeom prst="rect">
            <a:avLst/>
          </a:prstGeom>
          <a:noFill/>
        </p:spPr>
      </p:pic>
    </p:spTree>
  </p:cSld>
  <p:clrMapOvr>
    <a:overrideClrMapping bg1="lt1" tx1="dk1" bg2="lt2" tx2="dk2" accent1="accent1" accent2="accent2" accent3="accent3" accent4="accent4" accent5="accent5" accent6="accent6" hlink="hlink" folHlink="folHlink"/>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1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Fresh">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4.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isometricLeftDown" fov="0">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472</TotalTime>
  <Words>1924</Words>
  <Application>Microsoft Office PowerPoint</Application>
  <PresentationFormat>Экран (4:3)</PresentationFormat>
  <Paragraphs>48</Paragraphs>
  <Slides>26</Slides>
  <Notes>0</Notes>
  <HiddenSlides>0</HiddenSlides>
  <MMClips>0</MMClips>
  <ScaleCrop>false</ScaleCrop>
  <HeadingPairs>
    <vt:vector size="4" baseType="variant">
      <vt:variant>
        <vt:lpstr>Тема</vt:lpstr>
      </vt:variant>
      <vt:variant>
        <vt:i4>7</vt:i4>
      </vt:variant>
      <vt:variant>
        <vt:lpstr>Заголовки слайдов</vt:lpstr>
      </vt:variant>
      <vt:variant>
        <vt:i4>26</vt:i4>
      </vt:variant>
    </vt:vector>
  </HeadingPairs>
  <TitlesOfParts>
    <vt:vector size="33" baseType="lpstr">
      <vt:lpstr>1_Трек</vt:lpstr>
      <vt:lpstr>Fresh</vt:lpstr>
      <vt:lpstr>Deluxe</vt:lpstr>
      <vt:lpstr>Currency</vt:lpstr>
      <vt:lpstr>Открытая</vt:lpstr>
      <vt:lpstr>Аспект</vt:lpstr>
      <vt:lpstr>Изящная</vt:lpstr>
      <vt:lpstr>      Пётр I</vt:lpstr>
      <vt:lpstr>Слайд 2</vt:lpstr>
      <vt:lpstr>Слайд 3</vt:lpstr>
      <vt:lpstr>Слайд 4</vt:lpstr>
      <vt:lpstr>Слайд 5</vt:lpstr>
      <vt:lpstr>Слайд 6</vt:lpstr>
      <vt:lpstr>Финансовая реформа</vt:lpstr>
      <vt:lpstr>Слайд 8</vt:lpstr>
      <vt:lpstr>Слайд 9</vt:lpstr>
      <vt:lpstr> </vt:lpstr>
      <vt:lpstr>Слайд 11</vt:lpstr>
      <vt:lpstr>Слайд 12</vt:lpstr>
      <vt:lpstr>Слайд 13</vt:lpstr>
      <vt:lpstr>Перестройку местных учреждений Петр начал до того, как взялся за центральные. Восстания начала столетия выявили слабость, ненадежность власти в городах и уездах —воеводской администрации и городского самоуправления. По реформе 1708—гг. Петр разделил страну на восемь губерний: Московскую, Ингерманландскую (позднее— Петербургскую), Киевскую, Смоленскую, Казанскую, Азовскую, Архангелогородскую и Сибирскую, потом к ним добавили Воронежскую. Каждую из них возглавлял губернатор, в руках которого находилась вся полнота власти— административной, полицейской, судебной, финансовой. </vt:lpstr>
      <vt:lpstr>Расширение дворянских привилегий. "Указ о единонаследии" 1714г. и "Табели  о рангах" 1722г.</vt:lpstr>
      <vt:lpstr>Слайд 16</vt:lpstr>
      <vt:lpstr>Политика в области мануфактурного производства, во внутренней и внешней торговле. Меркантилизм.</vt:lpstr>
      <vt:lpstr>Слайд 18</vt:lpstr>
      <vt:lpstr>Слайд 19</vt:lpstr>
      <vt:lpstr>Слайд 20</vt:lpstr>
      <vt:lpstr> Значение реформ Петра 1.</vt:lpstr>
      <vt:lpstr>Слайд 22</vt:lpstr>
      <vt:lpstr>Азовские походы. 1695—1696</vt:lpstr>
      <vt:lpstr>Слайд 24</vt:lpstr>
      <vt:lpstr>Слайд 25</vt:lpstr>
      <vt:lpstr>Заключение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Пётр I</dc:title>
  <dc:creator>Admin</dc:creator>
  <cp:lastModifiedBy>Admin</cp:lastModifiedBy>
  <cp:revision>52</cp:revision>
  <dcterms:created xsi:type="dcterms:W3CDTF">2009-10-26T17:25:12Z</dcterms:created>
  <dcterms:modified xsi:type="dcterms:W3CDTF">2012-10-31T18:35:30Z</dcterms:modified>
</cp:coreProperties>
</file>