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notesSlides/notesSlide6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31"/>
  </p:notesMasterIdLst>
  <p:sldIdLst>
    <p:sldId id="256" r:id="rId2"/>
    <p:sldId id="285" r:id="rId3"/>
    <p:sldId id="286" r:id="rId4"/>
    <p:sldId id="275" r:id="rId5"/>
    <p:sldId id="257" r:id="rId6"/>
    <p:sldId id="258" r:id="rId7"/>
    <p:sldId id="259" r:id="rId8"/>
    <p:sldId id="260" r:id="rId9"/>
    <p:sldId id="276" r:id="rId10"/>
    <p:sldId id="261" r:id="rId11"/>
    <p:sldId id="263" r:id="rId12"/>
    <p:sldId id="277" r:id="rId13"/>
    <p:sldId id="262" r:id="rId14"/>
    <p:sldId id="268" r:id="rId15"/>
    <p:sldId id="278" r:id="rId16"/>
    <p:sldId id="265" r:id="rId17"/>
    <p:sldId id="271" r:id="rId18"/>
    <p:sldId id="279" r:id="rId19"/>
    <p:sldId id="266" r:id="rId20"/>
    <p:sldId id="280" r:id="rId21"/>
    <p:sldId id="287" r:id="rId22"/>
    <p:sldId id="267" r:id="rId23"/>
    <p:sldId id="272" r:id="rId24"/>
    <p:sldId id="273" r:id="rId25"/>
    <p:sldId id="274" r:id="rId26"/>
    <p:sldId id="284" r:id="rId27"/>
    <p:sldId id="281" r:id="rId28"/>
    <p:sldId id="282" r:id="rId29"/>
    <p:sldId id="283" r:id="rId3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66279" autoAdjust="0"/>
  </p:normalViewPr>
  <p:slideViewPr>
    <p:cSldViewPr>
      <p:cViewPr varScale="1">
        <p:scale>
          <a:sx n="34" d="100"/>
          <a:sy n="34" d="100"/>
        </p:scale>
        <p:origin x="-1723" y="-8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952EC78-63A2-4DDF-81CB-88624E4321BD}" type="datetimeFigureOut">
              <a:rPr lang="ru-RU" smtClean="0"/>
              <a:pPr/>
              <a:t>09.03.2013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EDFC6C5-E2C3-4394-AD81-7F031E483B1E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Посмотрим</a:t>
            </a:r>
            <a:r>
              <a:rPr lang="ru-RU" baseline="0" dirty="0" smtClean="0"/>
              <a:t> на слайд и опишем картинки. Как мы можем описать эти предметы? С помощью чего мы можем определить их цвет?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DFC6C5-E2C3-4394-AD81-7F031E483B1E}" type="slidenum">
              <a:rPr lang="ru-RU" smtClean="0"/>
              <a:pPr/>
              <a:t>6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Что общего у этих</a:t>
            </a:r>
            <a:r>
              <a:rPr lang="ru-RU" baseline="0" dirty="0" smtClean="0"/>
              <a:t> предметов? С помощью чего мы можем получить информацию владея ими? Какой орган чувств нам будет необходим?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DFC6C5-E2C3-4394-AD81-7F031E483B1E}" type="slidenum">
              <a:rPr lang="ru-RU" smtClean="0"/>
              <a:pPr/>
              <a:t>7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DFC6C5-E2C3-4394-AD81-7F031E483B1E}" type="slidenum">
              <a:rPr lang="ru-RU" smtClean="0"/>
              <a:pPr/>
              <a:t>20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DFC6C5-E2C3-4394-AD81-7F031E483B1E}" type="slidenum">
              <a:rPr lang="ru-RU" smtClean="0"/>
              <a:pPr/>
              <a:t>22</a:t>
            </a:fld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Посмотрим на рисунок и скажем, что на нем изображено? (мама варит суп) Как мама</a:t>
            </a:r>
            <a:r>
              <a:rPr lang="ru-RU" baseline="0" dirty="0" smtClean="0"/>
              <a:t> получила информацию о том, что суп готов? А как мы получили эту информацию по рисунку?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DFC6C5-E2C3-4394-AD81-7F031E483B1E}" type="slidenum">
              <a:rPr lang="ru-RU" smtClean="0"/>
              <a:pPr/>
              <a:t>27</a:t>
            </a:fld>
            <a:endParaRPr 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 smtClean="0"/>
              <a:t>Посмотрим на рисунок и скажем, что на нем изображено? (дедушка читает газету) Как он </a:t>
            </a:r>
            <a:r>
              <a:rPr lang="ru-RU" smtClean="0"/>
              <a:t>получает информацию</a:t>
            </a:r>
            <a:r>
              <a:rPr lang="ru-RU" baseline="0" smtClean="0"/>
              <a:t>? </a:t>
            </a:r>
            <a:r>
              <a:rPr lang="ru-RU" baseline="0" dirty="0" smtClean="0"/>
              <a:t>А как мы получили эту информацию по рисунку?</a:t>
            </a:r>
            <a:endParaRPr lang="ru-RU" dirty="0" smtClean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DFC6C5-E2C3-4394-AD81-7F031E483B1E}" type="slidenum">
              <a:rPr lang="ru-RU" smtClean="0"/>
              <a:pPr/>
              <a:t>28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CD5129ED-89F4-4276-A51A-7ADB3A4DC9B2}" type="datetimeFigureOut">
              <a:rPr lang="ru-RU" smtClean="0"/>
              <a:pPr/>
              <a:t>09.03.2013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Прямоугольник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ая соединительная линия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Прямая соединительная линия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Овал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Овал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Овал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A6998D0C-3557-423B-A928-9B82D25C1E9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5129ED-89F4-4276-A51A-7ADB3A4DC9B2}" type="datetimeFigureOut">
              <a:rPr lang="ru-RU" smtClean="0"/>
              <a:pPr/>
              <a:t>09.03.2013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998D0C-3557-423B-A928-9B82D25C1E9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5129ED-89F4-4276-A51A-7ADB3A4DC9B2}" type="datetimeFigureOut">
              <a:rPr lang="ru-RU" smtClean="0"/>
              <a:pPr/>
              <a:t>09.03.2013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998D0C-3557-423B-A928-9B82D25C1E9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CD5129ED-89F4-4276-A51A-7ADB3A4DC9B2}" type="datetimeFigureOut">
              <a:rPr lang="ru-RU" smtClean="0"/>
              <a:pPr/>
              <a:t>09.03.2013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A6998D0C-3557-423B-A928-9B82D25C1E9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CD5129ED-89F4-4276-A51A-7ADB3A4DC9B2}" type="datetimeFigureOut">
              <a:rPr lang="ru-RU" smtClean="0"/>
              <a:pPr/>
              <a:t>09.03.2013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Прямая соединительная линия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Прямая соединительная линия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Овал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Овал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Овал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Прямая соединительная линия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A6998D0C-3557-423B-A928-9B82D25C1E9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5129ED-89F4-4276-A51A-7ADB3A4DC9B2}" type="datetimeFigureOut">
              <a:rPr lang="ru-RU" smtClean="0"/>
              <a:pPr/>
              <a:t>09.03.2013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998D0C-3557-423B-A928-9B82D25C1E9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5129ED-89F4-4276-A51A-7ADB3A4DC9B2}" type="datetimeFigureOut">
              <a:rPr lang="ru-RU" smtClean="0"/>
              <a:pPr/>
              <a:t>09.03.2013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998D0C-3557-423B-A928-9B82D25C1E9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CD5129ED-89F4-4276-A51A-7ADB3A4DC9B2}" type="datetimeFigureOut">
              <a:rPr lang="ru-RU" smtClean="0"/>
              <a:pPr/>
              <a:t>09.03.2013</a:t>
            </a:fld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A6998D0C-3557-423B-A928-9B82D25C1E9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5129ED-89F4-4276-A51A-7ADB3A4DC9B2}" type="datetimeFigureOut">
              <a:rPr lang="ru-RU" smtClean="0"/>
              <a:pPr/>
              <a:t>09.03.2013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998D0C-3557-423B-A928-9B82D25C1E9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Содержимое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CD5129ED-89F4-4276-A51A-7ADB3A4DC9B2}" type="datetimeFigureOut">
              <a:rPr lang="ru-RU" smtClean="0"/>
              <a:pPr/>
              <a:t>09.03.2013</a:t>
            </a:fld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A6998D0C-3557-423B-A928-9B82D25C1E9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3" name="Нижний колонтитул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Прямая соединительная линия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Дата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CD5129ED-89F4-4276-A51A-7ADB3A4DC9B2}" type="datetimeFigureOut">
              <a:rPr lang="ru-RU" smtClean="0"/>
              <a:pPr/>
              <a:t>09.03.2013</a:t>
            </a:fld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A6998D0C-3557-423B-A928-9B82D25C1E9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CD5129ED-89F4-4276-A51A-7ADB3A4DC9B2}" type="datetimeFigureOut">
              <a:rPr lang="ru-RU" smtClean="0"/>
              <a:pPr/>
              <a:t>09.03.2013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A6998D0C-3557-423B-A928-9B82D25C1E97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gif"/><Relationship Id="rId5" Type="http://schemas.openxmlformats.org/officeDocument/2006/relationships/image" Target="../media/image10.jpeg"/><Relationship Id="rId4" Type="http://schemas.openxmlformats.org/officeDocument/2006/relationships/image" Target="../media/image17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gi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071670" y="785794"/>
            <a:ext cx="6172200" cy="1785950"/>
          </a:xfrm>
        </p:spPr>
        <p:txBody>
          <a:bodyPr>
            <a:normAutofit/>
          </a:bodyPr>
          <a:lstStyle/>
          <a:p>
            <a:pPr algn="ctr"/>
            <a:r>
              <a:rPr lang="ru-RU" sz="5000" dirty="0" smtClean="0"/>
              <a:t>Человек и информация</a:t>
            </a:r>
            <a:endParaRPr lang="ru-RU" sz="5000" dirty="0"/>
          </a:p>
        </p:txBody>
      </p:sp>
      <p:sp>
        <p:nvSpPr>
          <p:cNvPr id="3" name="TextBox 2"/>
          <p:cNvSpPr txBox="1"/>
          <p:nvPr/>
        </p:nvSpPr>
        <p:spPr>
          <a:xfrm>
            <a:off x="2571736" y="3000372"/>
            <a:ext cx="507209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dirty="0" smtClean="0">
                <a:solidFill>
                  <a:schemeClr val="tx2">
                    <a:lumMod val="50000"/>
                  </a:schemeClr>
                </a:solidFill>
                <a:latin typeface="Georgia" pitchFamily="18" charset="0"/>
              </a:rPr>
              <a:t>Органы чувств и типы информации</a:t>
            </a:r>
            <a:endParaRPr lang="ru-RU" sz="3600" dirty="0">
              <a:solidFill>
                <a:schemeClr val="tx2">
                  <a:lumMod val="50000"/>
                </a:schemeClr>
              </a:solidFill>
              <a:latin typeface="Georgia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215206" y="5214950"/>
            <a:ext cx="9861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3 класс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Medword145.gif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2428860" y="1142984"/>
            <a:ext cx="3642360" cy="3215640"/>
          </a:xfrm>
        </p:spPr>
      </p:pic>
      <p:sp>
        <p:nvSpPr>
          <p:cNvPr id="5" name="TextBox 4"/>
          <p:cNvSpPr txBox="1"/>
          <p:nvPr/>
        </p:nvSpPr>
        <p:spPr>
          <a:xfrm>
            <a:off x="3786182" y="4638928"/>
            <a:ext cx="1324402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5000" dirty="0" smtClean="0"/>
              <a:t>Нос</a:t>
            </a:r>
            <a:endParaRPr lang="ru-RU" sz="5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Medword145.gif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2428860" y="1142984"/>
            <a:ext cx="3642360" cy="3215640"/>
          </a:xfrm>
        </p:spPr>
      </p:pic>
      <p:sp>
        <p:nvSpPr>
          <p:cNvPr id="5" name="TextBox 4"/>
          <p:cNvSpPr txBox="1"/>
          <p:nvPr/>
        </p:nvSpPr>
        <p:spPr>
          <a:xfrm>
            <a:off x="214282" y="4638928"/>
            <a:ext cx="8725466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5000" dirty="0" smtClean="0"/>
              <a:t>Обонятельная информация</a:t>
            </a:r>
            <a:endParaRPr lang="ru-RU" sz="5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ru-RU" dirty="0" smtClean="0"/>
              <a:t>Загадка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8401080" cy="4873752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4000" dirty="0" smtClean="0"/>
              <a:t> </a:t>
            </a:r>
          </a:p>
          <a:p>
            <a:pPr algn="ctr">
              <a:buNone/>
            </a:pPr>
            <a:r>
              <a:rPr lang="ru-RU" sz="4000" dirty="0" smtClean="0">
                <a:latin typeface="Georgia" pitchFamily="18" charset="0"/>
              </a:rPr>
              <a:t>Они есть у осла,</a:t>
            </a:r>
          </a:p>
          <a:p>
            <a:pPr algn="ctr">
              <a:buNone/>
            </a:pPr>
            <a:r>
              <a:rPr lang="ru-RU" sz="4000" dirty="0" smtClean="0">
                <a:latin typeface="Georgia" pitchFamily="18" charset="0"/>
              </a:rPr>
              <a:t>Они есть у коровы,</a:t>
            </a:r>
          </a:p>
          <a:p>
            <a:pPr algn="ctr">
              <a:buNone/>
            </a:pPr>
            <a:r>
              <a:rPr lang="ru-RU" sz="4000" dirty="0" smtClean="0">
                <a:latin typeface="Georgia" pitchFamily="18" charset="0"/>
              </a:rPr>
              <a:t>Ловят всё подряд,</a:t>
            </a:r>
          </a:p>
          <a:p>
            <a:pPr algn="ctr">
              <a:buNone/>
            </a:pPr>
            <a:r>
              <a:rPr lang="ru-RU" sz="4000" dirty="0" smtClean="0">
                <a:latin typeface="Georgia" pitchFamily="18" charset="0"/>
              </a:rPr>
              <a:t>Как локаторы стоят.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1319988851633585210ear-hi.pn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2214546" y="571480"/>
            <a:ext cx="4429156" cy="4429156"/>
          </a:xfrm>
        </p:spPr>
      </p:pic>
      <p:sp>
        <p:nvSpPr>
          <p:cNvPr id="5" name="TextBox 4"/>
          <p:cNvSpPr txBox="1"/>
          <p:nvPr/>
        </p:nvSpPr>
        <p:spPr>
          <a:xfrm>
            <a:off x="3173372" y="5210432"/>
            <a:ext cx="1612942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5000" dirty="0" smtClean="0"/>
              <a:t>Уши</a:t>
            </a:r>
            <a:endParaRPr lang="ru-RU" sz="5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1319988851633585210ear-hi.pn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1928794" y="571480"/>
            <a:ext cx="4873625" cy="4873625"/>
          </a:xfrm>
        </p:spPr>
      </p:pic>
      <p:sp>
        <p:nvSpPr>
          <p:cNvPr id="5" name="TextBox 4"/>
          <p:cNvSpPr txBox="1"/>
          <p:nvPr/>
        </p:nvSpPr>
        <p:spPr>
          <a:xfrm>
            <a:off x="967841" y="5143512"/>
            <a:ext cx="7247497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5000" dirty="0" smtClean="0"/>
              <a:t>Слуховая информация</a:t>
            </a:r>
            <a:endParaRPr lang="ru-RU" sz="5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ru-RU" dirty="0" smtClean="0"/>
              <a:t>Загадка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8401080" cy="4873752"/>
          </a:xfrm>
        </p:spPr>
        <p:txBody>
          <a:bodyPr>
            <a:normAutofit/>
          </a:bodyPr>
          <a:lstStyle/>
          <a:p>
            <a:pPr algn="ctr">
              <a:buNone/>
            </a:pPr>
            <a:endParaRPr lang="ru-RU" sz="4000" dirty="0" smtClean="0">
              <a:latin typeface="Georgia" pitchFamily="18" charset="0"/>
            </a:endParaRPr>
          </a:p>
          <a:p>
            <a:pPr algn="ctr">
              <a:buNone/>
            </a:pPr>
            <a:r>
              <a:rPr lang="ru-RU" sz="4500" dirty="0" smtClean="0">
                <a:latin typeface="Georgia" pitchFamily="18" charset="0"/>
              </a:rPr>
              <a:t>Если б не было его,</a:t>
            </a:r>
          </a:p>
          <a:p>
            <a:pPr algn="ctr">
              <a:buNone/>
            </a:pPr>
            <a:r>
              <a:rPr lang="ru-RU" sz="4500" dirty="0" smtClean="0">
                <a:latin typeface="Georgia" pitchFamily="18" charset="0"/>
              </a:rPr>
              <a:t>Не сказал бы ничего.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q_c4455838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2214546" y="714356"/>
            <a:ext cx="3726200" cy="4413218"/>
          </a:xfrm>
        </p:spPr>
      </p:pic>
      <p:sp>
        <p:nvSpPr>
          <p:cNvPr id="5" name="TextBox 4"/>
          <p:cNvSpPr txBox="1"/>
          <p:nvPr/>
        </p:nvSpPr>
        <p:spPr>
          <a:xfrm>
            <a:off x="3500430" y="5214950"/>
            <a:ext cx="1816523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5000" dirty="0" smtClean="0"/>
              <a:t>Язык</a:t>
            </a:r>
            <a:endParaRPr lang="ru-RU" sz="5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q_c4455838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2214546" y="714356"/>
            <a:ext cx="3726200" cy="4413218"/>
          </a:xfrm>
        </p:spPr>
      </p:pic>
      <p:sp>
        <p:nvSpPr>
          <p:cNvPr id="5" name="TextBox 4"/>
          <p:cNvSpPr txBox="1"/>
          <p:nvPr/>
        </p:nvSpPr>
        <p:spPr>
          <a:xfrm>
            <a:off x="1071538" y="5143512"/>
            <a:ext cx="7165744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5000" dirty="0" smtClean="0"/>
              <a:t>Вкусовая информация</a:t>
            </a:r>
            <a:endParaRPr lang="ru-RU" sz="5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ru-RU" dirty="0" smtClean="0"/>
              <a:t>Загадка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8401080" cy="4873752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4000" dirty="0" smtClean="0">
                <a:latin typeface="Georgia" pitchFamily="18" charset="0"/>
              </a:rPr>
              <a:t> </a:t>
            </a:r>
          </a:p>
          <a:p>
            <a:pPr algn="ctr">
              <a:buNone/>
            </a:pPr>
            <a:r>
              <a:rPr lang="ru-RU" sz="4500" dirty="0" smtClean="0">
                <a:latin typeface="Georgia" pitchFamily="18" charset="0"/>
              </a:rPr>
              <a:t>Пять братьев –</a:t>
            </a:r>
          </a:p>
          <a:p>
            <a:pPr algn="ctr">
              <a:buNone/>
            </a:pPr>
            <a:r>
              <a:rPr lang="ru-RU" sz="4500" dirty="0" smtClean="0">
                <a:latin typeface="Georgia" pitchFamily="18" charset="0"/>
              </a:rPr>
              <a:t>Годами равные,</a:t>
            </a:r>
          </a:p>
          <a:p>
            <a:pPr algn="ctr">
              <a:buNone/>
            </a:pPr>
            <a:r>
              <a:rPr lang="ru-RU" sz="4500" dirty="0" smtClean="0">
                <a:latin typeface="Georgia" pitchFamily="18" charset="0"/>
              </a:rPr>
              <a:t>Ростом разные.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ruka.gif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2285984" y="428604"/>
            <a:ext cx="4159975" cy="4679972"/>
          </a:xfrm>
        </p:spPr>
      </p:pic>
      <p:sp>
        <p:nvSpPr>
          <p:cNvPr id="5" name="TextBox 4"/>
          <p:cNvSpPr txBox="1"/>
          <p:nvPr/>
        </p:nvSpPr>
        <p:spPr>
          <a:xfrm>
            <a:off x="1928794" y="5143512"/>
            <a:ext cx="4724370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5000" dirty="0" smtClean="0"/>
              <a:t>Пальцы. Кожа</a:t>
            </a:r>
            <a:endParaRPr lang="ru-RU" sz="5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r>
              <a:rPr lang="ru-RU" sz="3600" dirty="0" smtClean="0"/>
              <a:t>Мы живем в мире, где информация находится вокруг нас повсюду.</a:t>
            </a:r>
          </a:p>
          <a:p>
            <a:pPr algn="ctr">
              <a:buNone/>
            </a:pPr>
            <a:endParaRPr lang="ru-RU" sz="3600" dirty="0" smtClean="0"/>
          </a:p>
          <a:p>
            <a:pPr algn="ctr">
              <a:buNone/>
            </a:pPr>
            <a:r>
              <a:rPr lang="ru-RU" sz="3600" dirty="0" smtClean="0"/>
              <a:t>Но воспринимаем мы ее по разному. А как именно  - с вами сегодня узнаем.</a:t>
            </a:r>
            <a:endParaRPr lang="ru-RU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ruka.gif"/>
          <p:cNvPicPr>
            <a:picLocks noGrp="1" noChangeAspect="1"/>
          </p:cNvPicPr>
          <p:nvPr>
            <p:ph sz="quarter" idx="1"/>
          </p:nvPr>
        </p:nvPicPr>
        <p:blipFill>
          <a:blip r:embed="rId3" cstate="print"/>
          <a:stretch>
            <a:fillRect/>
          </a:stretch>
        </p:blipFill>
        <p:spPr>
          <a:xfrm>
            <a:off x="2285984" y="428604"/>
            <a:ext cx="4159975" cy="4679972"/>
          </a:xfrm>
        </p:spPr>
      </p:pic>
      <p:sp>
        <p:nvSpPr>
          <p:cNvPr id="5" name="TextBox 4"/>
          <p:cNvSpPr txBox="1"/>
          <p:nvPr/>
        </p:nvSpPr>
        <p:spPr>
          <a:xfrm>
            <a:off x="428596" y="5143512"/>
            <a:ext cx="8036174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5000" dirty="0" smtClean="0"/>
              <a:t>Тактильная информация</a:t>
            </a:r>
            <a:endParaRPr lang="ru-RU" sz="5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endParaRPr lang="ru-RU" sz="3600" dirty="0" smtClean="0"/>
          </a:p>
          <a:p>
            <a:pPr algn="ctr">
              <a:buNone/>
            </a:pPr>
            <a:r>
              <a:rPr lang="ru-RU" sz="3600" dirty="0" smtClean="0"/>
              <a:t>Следующие предметы мы будем описывать и говорить, с помощью каких органов чувств мы получим ту или иную информацию?</a:t>
            </a:r>
            <a:endParaRPr lang="ru-RU" sz="3600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cytryna.jpg"/>
          <p:cNvPicPr>
            <a:picLocks noGrp="1" noChangeAspect="1"/>
          </p:cNvPicPr>
          <p:nvPr>
            <p:ph sz="quarter" idx="1"/>
          </p:nvPr>
        </p:nvPicPr>
        <p:blipFill>
          <a:blip r:embed="rId3" cstate="print"/>
          <a:stretch>
            <a:fillRect/>
          </a:stretch>
        </p:blipFill>
        <p:spPr>
          <a:xfrm>
            <a:off x="1285852" y="1214422"/>
            <a:ext cx="6236123" cy="4677092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919248962.pn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2000232" y="1071546"/>
            <a:ext cx="4727416" cy="487362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x_a72eed59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1714480" y="1500174"/>
            <a:ext cx="5080000" cy="38227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a176e99533ae7d5794944e975ac886bc.gif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1857356" y="428604"/>
            <a:ext cx="5310210" cy="531021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sz="quarter" idx="1"/>
          </p:nvPr>
        </p:nvGraphicFramePr>
        <p:xfrm>
          <a:off x="457200" y="214290"/>
          <a:ext cx="8186766" cy="64080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093383"/>
                <a:gridCol w="4093383"/>
              </a:tblGrid>
              <a:tr h="1500198">
                <a:tc>
                  <a:txBody>
                    <a:bodyPr/>
                    <a:lstStyle/>
                    <a:p>
                      <a:endParaRPr lang="ru-RU" sz="2500" dirty="0">
                        <a:latin typeface="Georgia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3000" dirty="0" smtClean="0">
                        <a:latin typeface="Georgia" pitchFamily="18" charset="0"/>
                      </a:endParaRPr>
                    </a:p>
                    <a:p>
                      <a:pPr algn="ctr"/>
                      <a:r>
                        <a:rPr lang="ru-RU" sz="3000" dirty="0" smtClean="0">
                          <a:latin typeface="Georgia" pitchFamily="18" charset="0"/>
                        </a:rPr>
                        <a:t>Зрительная</a:t>
                      </a:r>
                      <a:endParaRPr lang="ru-RU" sz="3000" dirty="0">
                        <a:latin typeface="Georgia" pitchFamily="18" charset="0"/>
                      </a:endParaRPr>
                    </a:p>
                  </a:txBody>
                  <a:tcPr/>
                </a:tc>
              </a:tr>
              <a:tr h="135849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3000" dirty="0" smtClean="0">
                        <a:latin typeface="Georgia" pitchFamily="18" charset="0"/>
                      </a:endParaRPr>
                    </a:p>
                    <a:p>
                      <a:pPr algn="ctr"/>
                      <a:r>
                        <a:rPr lang="ru-RU" sz="3000" dirty="0" smtClean="0">
                          <a:latin typeface="Georgia" pitchFamily="18" charset="0"/>
                        </a:rPr>
                        <a:t>Обонятельная</a:t>
                      </a:r>
                      <a:endParaRPr lang="ru-RU" sz="3000" dirty="0">
                        <a:latin typeface="Georgia" pitchFamily="18" charset="0"/>
                      </a:endParaRPr>
                    </a:p>
                  </a:txBody>
                  <a:tcPr/>
                </a:tc>
              </a:tr>
              <a:tr h="1183124"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3000" dirty="0" smtClean="0">
                        <a:latin typeface="Georgia" pitchFamily="18" charset="0"/>
                      </a:endParaRPr>
                    </a:p>
                    <a:p>
                      <a:pPr algn="ctr"/>
                      <a:r>
                        <a:rPr lang="ru-RU" sz="3000" dirty="0" smtClean="0">
                          <a:latin typeface="Georgia" pitchFamily="18" charset="0"/>
                        </a:rPr>
                        <a:t>Слуховая</a:t>
                      </a:r>
                      <a:endParaRPr lang="ru-RU" sz="3000" dirty="0">
                        <a:latin typeface="Georgia" pitchFamily="18" charset="0"/>
                      </a:endParaRPr>
                    </a:p>
                  </a:txBody>
                  <a:tcPr/>
                </a:tc>
              </a:tr>
              <a:tr h="1183124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3000" dirty="0" smtClean="0">
                        <a:latin typeface="Georgia" pitchFamily="18" charset="0"/>
                      </a:endParaRPr>
                    </a:p>
                    <a:p>
                      <a:pPr algn="ctr"/>
                      <a:r>
                        <a:rPr lang="ru-RU" sz="3000" dirty="0" smtClean="0">
                          <a:latin typeface="Georgia" pitchFamily="18" charset="0"/>
                        </a:rPr>
                        <a:t>Вкусовая</a:t>
                      </a:r>
                      <a:endParaRPr lang="ru-RU" sz="3000" dirty="0">
                        <a:latin typeface="Georgia" pitchFamily="18" charset="0"/>
                      </a:endParaRPr>
                    </a:p>
                  </a:txBody>
                  <a:tcPr/>
                </a:tc>
              </a:tr>
              <a:tr h="1183124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3000" dirty="0" smtClean="0">
                        <a:latin typeface="Georgia" pitchFamily="18" charset="0"/>
                      </a:endParaRPr>
                    </a:p>
                    <a:p>
                      <a:pPr algn="ctr"/>
                      <a:r>
                        <a:rPr lang="ru-RU" sz="3000" smtClean="0">
                          <a:latin typeface="Georgia" pitchFamily="18" charset="0"/>
                        </a:rPr>
                        <a:t>Тактильная</a:t>
                      </a:r>
                      <a:endParaRPr lang="ru-RU" sz="3000" dirty="0">
                        <a:latin typeface="Georgia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5" name="Рисунок 4" descr="глаза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28662" y="357166"/>
            <a:ext cx="2786082" cy="1268955"/>
          </a:xfrm>
          <a:prstGeom prst="rect">
            <a:avLst/>
          </a:prstGeom>
        </p:spPr>
      </p:pic>
      <p:pic>
        <p:nvPicPr>
          <p:cNvPr id="6" name="Рисунок 5" descr="Medword145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785918" y="1785926"/>
            <a:ext cx="1500198" cy="1181566"/>
          </a:xfrm>
          <a:prstGeom prst="rect">
            <a:avLst/>
          </a:prstGeom>
        </p:spPr>
      </p:pic>
      <p:pic>
        <p:nvPicPr>
          <p:cNvPr id="7" name="Рисунок 6" descr="1319988851633585210ear-hi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000232" y="3214686"/>
            <a:ext cx="1214422" cy="1071546"/>
          </a:xfrm>
          <a:prstGeom prst="rect">
            <a:avLst/>
          </a:prstGeom>
        </p:spPr>
      </p:pic>
      <p:pic>
        <p:nvPicPr>
          <p:cNvPr id="8" name="Рисунок 7" descr="q_c4455838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285984" y="4286256"/>
            <a:ext cx="975360" cy="1155192"/>
          </a:xfrm>
          <a:prstGeom prst="rect">
            <a:avLst/>
          </a:prstGeom>
        </p:spPr>
      </p:pic>
      <p:pic>
        <p:nvPicPr>
          <p:cNvPr id="9" name="Рисунок 8" descr="ruka.gif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214414" y="5357826"/>
            <a:ext cx="952501" cy="107156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1271884454_img287.jpg"/>
          <p:cNvPicPr>
            <a:picLocks noGrp="1" noChangeAspect="1"/>
          </p:cNvPicPr>
          <p:nvPr>
            <p:ph sz="quarter" idx="1"/>
          </p:nvPr>
        </p:nvPicPr>
        <p:blipFill>
          <a:blip r:embed="rId3" cstate="print"/>
          <a:stretch>
            <a:fillRect/>
          </a:stretch>
        </p:blipFill>
        <p:spPr>
          <a:xfrm>
            <a:off x="2571736" y="0"/>
            <a:ext cx="3877119" cy="6632757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4444.gif"/>
          <p:cNvPicPr>
            <a:picLocks noGrp="1" noChangeAspect="1"/>
          </p:cNvPicPr>
          <p:nvPr>
            <p:ph sz="quarter" idx="1"/>
          </p:nvPr>
        </p:nvPicPr>
        <p:blipFill>
          <a:blip r:embed="rId3" cstate="print"/>
          <a:srcRect r="49763"/>
          <a:stretch>
            <a:fillRect/>
          </a:stretch>
        </p:blipFill>
        <p:spPr>
          <a:xfrm>
            <a:off x="2643174" y="0"/>
            <a:ext cx="3429024" cy="587114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endParaRPr lang="ru-RU" sz="6500" dirty="0" smtClean="0">
              <a:latin typeface="Georgia" pitchFamily="18" charset="0"/>
            </a:endParaRPr>
          </a:p>
          <a:p>
            <a:pPr algn="ctr">
              <a:buNone/>
            </a:pPr>
            <a:r>
              <a:rPr lang="ru-RU" sz="6500" smtClean="0">
                <a:latin typeface="Georgia" pitchFamily="18" charset="0"/>
              </a:rPr>
              <a:t>Молодцы</a:t>
            </a:r>
            <a:r>
              <a:rPr lang="ru-RU" sz="6500" dirty="0" smtClean="0">
                <a:latin typeface="Georgia" pitchFamily="18" charset="0"/>
              </a:rPr>
              <a:t>!</a:t>
            </a:r>
            <a:endParaRPr lang="ru-RU" sz="6500" dirty="0">
              <a:latin typeface="Georg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endParaRPr lang="ru-RU" sz="4000" dirty="0" smtClean="0"/>
          </a:p>
          <a:p>
            <a:pPr algn="ctr">
              <a:buNone/>
            </a:pPr>
            <a:endParaRPr lang="ru-RU" sz="4000" dirty="0" smtClean="0"/>
          </a:p>
          <a:p>
            <a:pPr algn="ctr">
              <a:buNone/>
            </a:pPr>
            <a:r>
              <a:rPr lang="ru-RU" sz="4000" dirty="0" smtClean="0"/>
              <a:t>А теперь попробуем с вами разгадать загадки</a:t>
            </a:r>
            <a:endParaRPr lang="ru-RU" sz="4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ru-RU" dirty="0" smtClean="0"/>
              <a:t>Загадка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8401080" cy="4873752"/>
          </a:xfrm>
        </p:spPr>
        <p:txBody>
          <a:bodyPr>
            <a:normAutofit/>
          </a:bodyPr>
          <a:lstStyle/>
          <a:p>
            <a:pPr algn="ctr">
              <a:buNone/>
            </a:pPr>
            <a:endParaRPr lang="ru-RU" sz="4000" dirty="0" smtClean="0">
              <a:latin typeface="Georgia" pitchFamily="18" charset="0"/>
            </a:endParaRPr>
          </a:p>
          <a:p>
            <a:pPr algn="ctr">
              <a:buNone/>
            </a:pPr>
            <a:endParaRPr lang="ru-RU" sz="4000" dirty="0" smtClean="0">
              <a:latin typeface="Georgia" pitchFamily="18" charset="0"/>
            </a:endParaRPr>
          </a:p>
          <a:p>
            <a:pPr algn="ctr">
              <a:buNone/>
            </a:pPr>
            <a:r>
              <a:rPr lang="ru-RU" sz="4000" dirty="0" smtClean="0">
                <a:latin typeface="Georgia" pitchFamily="18" charset="0"/>
              </a:rPr>
              <a:t>Живет мой братец за горой,</a:t>
            </a:r>
          </a:p>
          <a:p>
            <a:pPr algn="ctr">
              <a:buNone/>
            </a:pPr>
            <a:r>
              <a:rPr lang="ru-RU" sz="4000" dirty="0" smtClean="0">
                <a:latin typeface="Georgia" pitchFamily="18" charset="0"/>
              </a:rPr>
              <a:t>Не может встретиться со мной.</a:t>
            </a:r>
            <a:endParaRPr lang="ru-RU" sz="4000" dirty="0">
              <a:latin typeface="Georg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ru-RU" dirty="0" smtClean="0"/>
              <a:t>Органы чувств</a:t>
            </a:r>
            <a:endParaRPr lang="ru-RU" dirty="0"/>
          </a:p>
        </p:txBody>
      </p:sp>
      <p:pic>
        <p:nvPicPr>
          <p:cNvPr id="4" name="Содержимое 3" descr="post-55613-1237569954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1643042" y="1857364"/>
            <a:ext cx="5648325" cy="2562225"/>
          </a:xfrm>
        </p:spPr>
      </p:pic>
      <p:sp>
        <p:nvSpPr>
          <p:cNvPr id="5" name="TextBox 4"/>
          <p:cNvSpPr txBox="1"/>
          <p:nvPr/>
        </p:nvSpPr>
        <p:spPr>
          <a:xfrm>
            <a:off x="3357554" y="4929198"/>
            <a:ext cx="1988045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5000" dirty="0" smtClean="0"/>
              <a:t>Глаза</a:t>
            </a:r>
            <a:endParaRPr lang="ru-RU" sz="5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1.jpg"/>
          <p:cNvPicPr>
            <a:picLocks noGrp="1" noChangeAspect="1"/>
          </p:cNvPicPr>
          <p:nvPr>
            <p:ph sz="quarter" idx="1"/>
          </p:nvPr>
        </p:nvPicPr>
        <p:blipFill>
          <a:blip r:embed="rId3" cstate="print"/>
          <a:srcRect r="7895"/>
          <a:stretch>
            <a:fillRect/>
          </a:stretch>
        </p:blipFill>
        <p:spPr>
          <a:xfrm>
            <a:off x="428596" y="3071810"/>
            <a:ext cx="4596410" cy="3094042"/>
          </a:xfrm>
        </p:spPr>
      </p:pic>
      <p:pic>
        <p:nvPicPr>
          <p:cNvPr id="5" name="Рисунок 4" descr="7876178-flowers-on-a-white-background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130766" y="428604"/>
            <a:ext cx="4235854" cy="300039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libri.gif"/>
          <p:cNvPicPr>
            <a:picLocks noGrp="1" noChangeAspect="1"/>
          </p:cNvPicPr>
          <p:nvPr>
            <p:ph sz="quarter" idx="1"/>
          </p:nvPr>
        </p:nvPicPr>
        <p:blipFill>
          <a:blip r:embed="rId3" cstate="print"/>
          <a:stretch>
            <a:fillRect/>
          </a:stretch>
        </p:blipFill>
        <p:spPr>
          <a:xfrm>
            <a:off x="571472" y="3571876"/>
            <a:ext cx="3323934" cy="2473321"/>
          </a:xfrm>
        </p:spPr>
      </p:pic>
      <p:pic>
        <p:nvPicPr>
          <p:cNvPr id="5" name="Рисунок 4" descr="4418f73070d0a65ca1a9b3876dd5904d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500298" y="285728"/>
            <a:ext cx="3476635" cy="2425559"/>
          </a:xfrm>
          <a:prstGeom prst="rect">
            <a:avLst/>
          </a:prstGeom>
        </p:spPr>
      </p:pic>
      <p:pic>
        <p:nvPicPr>
          <p:cNvPr id="6" name="Рисунок 5" descr="image108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572001" y="3003468"/>
            <a:ext cx="2928958" cy="312586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post-55613-1237569954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1785918" y="1571612"/>
            <a:ext cx="5648325" cy="2562225"/>
          </a:xfrm>
        </p:spPr>
      </p:pic>
      <p:sp>
        <p:nvSpPr>
          <p:cNvPr id="5" name="TextBox 4"/>
          <p:cNvSpPr txBox="1"/>
          <p:nvPr/>
        </p:nvSpPr>
        <p:spPr>
          <a:xfrm>
            <a:off x="642910" y="4357694"/>
            <a:ext cx="7989688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5000" dirty="0" smtClean="0"/>
              <a:t>Зрительная информация</a:t>
            </a:r>
            <a:endParaRPr lang="ru-RU" sz="5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ru-RU" dirty="0" smtClean="0"/>
              <a:t>Загадка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8401080" cy="4873752"/>
          </a:xfrm>
        </p:spPr>
        <p:txBody>
          <a:bodyPr>
            <a:normAutofit/>
          </a:bodyPr>
          <a:lstStyle/>
          <a:p>
            <a:pPr algn="ctr">
              <a:buNone/>
            </a:pPr>
            <a:endParaRPr lang="ru-RU" sz="4000" dirty="0" smtClean="0">
              <a:latin typeface="Georgia" pitchFamily="18" charset="0"/>
            </a:endParaRPr>
          </a:p>
          <a:p>
            <a:pPr algn="ctr">
              <a:buNone/>
            </a:pPr>
            <a:r>
              <a:rPr lang="ru-RU" sz="4000" dirty="0" smtClean="0">
                <a:latin typeface="Georgia" pitchFamily="18" charset="0"/>
              </a:rPr>
              <a:t>Вот гора, а у горы</a:t>
            </a:r>
          </a:p>
          <a:p>
            <a:pPr algn="ctr">
              <a:buNone/>
            </a:pPr>
            <a:r>
              <a:rPr lang="ru-RU" sz="4000" dirty="0" smtClean="0">
                <a:latin typeface="Georgia" pitchFamily="18" charset="0"/>
              </a:rPr>
              <a:t>Две глубокие норы.</a:t>
            </a:r>
          </a:p>
          <a:p>
            <a:pPr algn="ctr">
              <a:buNone/>
            </a:pPr>
            <a:r>
              <a:rPr lang="ru-RU" sz="4000" dirty="0" smtClean="0">
                <a:latin typeface="Georgia" pitchFamily="18" charset="0"/>
              </a:rPr>
              <a:t>В этих норах воздух бродит.</a:t>
            </a:r>
          </a:p>
          <a:p>
            <a:pPr algn="ctr">
              <a:buNone/>
            </a:pPr>
            <a:r>
              <a:rPr lang="ru-RU" sz="4000" dirty="0" smtClean="0">
                <a:latin typeface="Georgia" pitchFamily="18" charset="0"/>
              </a:rPr>
              <a:t>То заходит, то выходит.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Эркер">
  <a:themeElements>
    <a:clrScheme name="Изящная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Эркер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93</TotalTime>
  <Words>288</Words>
  <Application>Microsoft Office PowerPoint</Application>
  <PresentationFormat>Экран (4:3)</PresentationFormat>
  <Paragraphs>70</Paragraphs>
  <Slides>29</Slides>
  <Notes>6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29</vt:i4>
      </vt:variant>
    </vt:vector>
  </HeadingPairs>
  <TitlesOfParts>
    <vt:vector size="30" baseType="lpstr">
      <vt:lpstr>Эркер</vt:lpstr>
      <vt:lpstr>Человек и информация</vt:lpstr>
      <vt:lpstr>Слайд 2</vt:lpstr>
      <vt:lpstr>Слайд 3</vt:lpstr>
      <vt:lpstr>Загадка</vt:lpstr>
      <vt:lpstr>Органы чувств</vt:lpstr>
      <vt:lpstr>Слайд 6</vt:lpstr>
      <vt:lpstr>Слайд 7</vt:lpstr>
      <vt:lpstr>Слайд 8</vt:lpstr>
      <vt:lpstr>Загадка</vt:lpstr>
      <vt:lpstr>Слайд 10</vt:lpstr>
      <vt:lpstr>Слайд 11</vt:lpstr>
      <vt:lpstr>Загадка</vt:lpstr>
      <vt:lpstr>Слайд 13</vt:lpstr>
      <vt:lpstr>Слайд 14</vt:lpstr>
      <vt:lpstr>Загадка</vt:lpstr>
      <vt:lpstr>Слайд 16</vt:lpstr>
      <vt:lpstr>Слайд 17</vt:lpstr>
      <vt:lpstr>Загадка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</vt:vector>
  </TitlesOfParts>
  <Company>МОУ № 166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Человек и информация</dc:title>
  <dc:creator>Информатика</dc:creator>
  <cp:lastModifiedBy>Владелец</cp:lastModifiedBy>
  <cp:revision>17</cp:revision>
  <dcterms:created xsi:type="dcterms:W3CDTF">2012-09-03T11:21:19Z</dcterms:created>
  <dcterms:modified xsi:type="dcterms:W3CDTF">2013-03-09T17:19:03Z</dcterms:modified>
</cp:coreProperties>
</file>