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5" r:id="rId9"/>
    <p:sldId id="266" r:id="rId10"/>
    <p:sldId id="267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3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01A4-C40C-4A67-B4F2-3A0CC84C0BE8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49AA6-0673-4DDE-A59A-F7761BEB4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CC8F-1539-4666-8611-EC27B15B1E93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7F2D-3A03-49CB-BFC2-23B827E3D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A2BB-0ABA-457E-802B-99AAA744975E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FC4F-CEF6-492F-ADA2-1383C4296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6693-6A47-4C6F-8A24-7201A69EFA2D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2912-AB9D-4F93-8E47-C015BC591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628F-4988-4CC3-91E9-DCA1785194FD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8AFF-80CA-4856-A226-86CC4D68C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D3F3A-A0E5-40A8-9945-3C48E62C6ACB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0906-68E3-45D8-94D9-EED4ECD55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7968-7426-4034-B00D-FA4A631071C1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9C38-EE22-400C-95AD-EE915D2DA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1769-612F-4AD0-9DD4-DA2627B2DE32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237A-6A9A-4A74-8CF2-DD23CCAB2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CCB5-EB74-46D4-8CC7-7B8799073310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52283-3B0A-46B5-ADFF-D68DE76B3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9214-A230-4456-A4D0-11D779F56A7F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117A-E71F-415E-BD67-10EFAD743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79CB-063D-4092-9EF4-D66D1C0A9DE1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C63B0-3A0F-4857-BDD9-8BFB55124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BC5EE1-2605-4FE8-B463-3348D9C9CBE3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C068B-EFCE-410E-9A44-943CEC7DD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21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22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Тема:  Векторная графика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2357438"/>
            <a:ext cx="7215188" cy="32813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R="0" algn="l" eaLnBrk="1" hangingPunct="1">
              <a:defRPr/>
            </a:pPr>
            <a:r>
              <a:rPr lang="ru-RU" sz="2800" smtClean="0"/>
              <a:t> </a:t>
            </a:r>
          </a:p>
          <a:p>
            <a:pPr marR="0" algn="l" eaLnBrk="1" hangingPunct="1">
              <a:defRPr/>
            </a:pPr>
            <a:r>
              <a:rPr lang="ru-RU" sz="2800" smtClean="0"/>
              <a:t> Урок: </a:t>
            </a:r>
          </a:p>
          <a:p>
            <a:pPr marR="0" algn="l" eaLnBrk="1" hangingPunct="1">
              <a:defRPr/>
            </a:pPr>
            <a:r>
              <a:rPr lang="ru-RU" sz="2800" smtClean="0"/>
              <a:t>  Основы работы с векторными объектами.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Группировка   объектов</a:t>
            </a:r>
            <a:endParaRPr lang="ru-RU" sz="4000" dirty="0"/>
          </a:p>
        </p:txBody>
      </p:sp>
      <p:pic>
        <p:nvPicPr>
          <p:cNvPr id="22530" name="Объект 3"/>
          <p:cNvPicPr>
            <a:picLocks noGrp="1"/>
          </p:cNvPicPr>
          <p:nvPr>
            <p:ph idx="1"/>
          </p:nvPr>
        </p:nvPicPr>
        <p:blipFill>
          <a:blip r:embed="rId2"/>
          <a:srcRect l="26086" t="20737" r="23213" b="24582"/>
          <a:stretch>
            <a:fillRect/>
          </a:stretch>
        </p:blipFill>
        <p:spPr>
          <a:xfrm>
            <a:off x="684213" y="1916113"/>
            <a:ext cx="5086350" cy="4389437"/>
          </a:xfr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81068" t="4682" r="6624" b="84950"/>
          <a:stretch/>
        </p:blipFill>
        <p:spPr bwMode="auto">
          <a:xfrm>
            <a:off x="5364163" y="1341438"/>
            <a:ext cx="3311525" cy="14398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/>
          </a:extLst>
        </p:spPr>
      </p:pic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4"/>
          <a:srcRect l="31169" t="21069" r="47159" b="53011"/>
          <a:stretch>
            <a:fillRect/>
          </a:stretch>
        </p:blipFill>
        <p:spPr bwMode="auto">
          <a:xfrm>
            <a:off x="6156325" y="3068638"/>
            <a:ext cx="25193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3328988" y="2774950"/>
            <a:ext cx="2881312" cy="86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393950" y="3735388"/>
            <a:ext cx="38163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201612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</a:rPr>
              <a:t>Самостоятельная работа</a:t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по вариантам</a:t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карточка 1 – 1 вариант</a:t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карточка 2 – 2 вариант</a:t>
            </a:r>
          </a:p>
        </p:txBody>
      </p:sp>
      <p:sp>
        <p:nvSpPr>
          <p:cNvPr id="27655" name="Rectangle 7"/>
          <p:cNvSpPr>
            <a:spLocks noGrp="1"/>
          </p:cNvSpPr>
          <p:nvPr>
            <p:ph type="body" idx="1"/>
          </p:nvPr>
        </p:nvSpPr>
        <p:spPr>
          <a:xfrm>
            <a:off x="457200" y="3213100"/>
            <a:ext cx="8229600" cy="3111500"/>
          </a:xfrm>
        </p:spPr>
        <p:txBody>
          <a:bodyPr/>
          <a:lstStyle/>
          <a:p>
            <a:pPr indent="0">
              <a:buFont typeface="Wingdings 2" pitchFamily="18" charset="2"/>
              <a:buNone/>
            </a:pPr>
            <a:r>
              <a:rPr lang="ru-RU" sz="2400" smtClean="0"/>
              <a:t>Выполните задание на карточках, </a:t>
            </a:r>
            <a:br>
              <a:rPr lang="ru-RU" sz="2400" smtClean="0"/>
            </a:br>
            <a:r>
              <a:rPr lang="ru-RU" sz="2400" smtClean="0"/>
              <a:t>проделав его вы научитесь:</a:t>
            </a:r>
          </a:p>
          <a:p>
            <a:pPr indent="0">
              <a:buFont typeface="Wingdings 2" pitchFamily="18" charset="2"/>
              <a:buNone/>
            </a:pPr>
            <a:r>
              <a:rPr lang="ru-RU" sz="2400" smtClean="0"/>
              <a:t>создавать,</a:t>
            </a:r>
          </a:p>
          <a:p>
            <a:pPr indent="0">
              <a:buFont typeface="Wingdings 2" pitchFamily="18" charset="2"/>
              <a:buNone/>
            </a:pPr>
            <a:r>
              <a:rPr lang="ru-RU" sz="2400" smtClean="0"/>
              <a:t>изменять, </a:t>
            </a:r>
          </a:p>
          <a:p>
            <a:pPr indent="0">
              <a:buFont typeface="Wingdings 2" pitchFamily="18" charset="2"/>
              <a:buNone/>
            </a:pPr>
            <a:r>
              <a:rPr lang="ru-RU" sz="2400" smtClean="0"/>
              <a:t>копировать, </a:t>
            </a:r>
          </a:p>
          <a:p>
            <a:pPr indent="0">
              <a:buFont typeface="Wingdings 2" pitchFamily="18" charset="2"/>
              <a:buNone/>
            </a:pPr>
            <a:r>
              <a:rPr lang="ru-RU" sz="2400" smtClean="0"/>
              <a:t>отображать,</a:t>
            </a:r>
          </a:p>
          <a:p>
            <a:pPr indent="0">
              <a:buFont typeface="Wingdings 2" pitchFamily="18" charset="2"/>
              <a:buNone/>
            </a:pPr>
            <a:r>
              <a:rPr lang="ru-RU" sz="2400" smtClean="0"/>
              <a:t>группировать объекты векторной графики.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6477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500" smtClean="0"/>
              <a:t>Закрепление материала</a:t>
            </a:r>
            <a:br>
              <a:rPr lang="ru-RU" sz="4500" smtClean="0"/>
            </a:br>
            <a:r>
              <a:rPr lang="ru-RU" sz="4500" smtClean="0"/>
              <a:t>Вопросы:                       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50825" y="1484313"/>
            <a:ext cx="4105275" cy="48704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Как нарисовать фигуру</a:t>
            </a:r>
            <a:r>
              <a:rPr lang="ru-RU" smtClean="0"/>
              <a:t>?</a:t>
            </a:r>
            <a:endParaRPr lang="en-US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4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2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Как ввести текст в фигуру?</a:t>
            </a:r>
            <a:endParaRPr lang="ru-RU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6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Для чего нужны маркеры</a:t>
            </a:r>
            <a:r>
              <a:rPr lang="ru-RU" smtClean="0"/>
              <a:t>?</a:t>
            </a:r>
            <a:endParaRPr lang="ru-RU" smtClean="0">
              <a:latin typeface="Arial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Как сгруппировать объекты и для чего это нужно?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716463" y="1125538"/>
            <a:ext cx="4427537" cy="52292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Выбрать соответствующую фигуру под кнопкой Автофигуры.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200" smtClean="0">
              <a:latin typeface="Arial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Выбрать фигуру Текстовая рамка.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Для изменения  размера фигуры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400" smtClean="0">
              <a:latin typeface="Arial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Чтобы получить один объект из нескольких фигур нужно их выделить и нажать кнопку Группировать.</a:t>
            </a:r>
            <a:endParaRPr lang="ru-RU" sz="24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задание: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2565400"/>
            <a:ext cx="8229600" cy="3759200"/>
          </a:xfrm>
        </p:spPr>
        <p:txBody>
          <a:bodyPr/>
          <a:lstStyle/>
          <a:p>
            <a:r>
              <a:rPr lang="ru-RU" smtClean="0"/>
              <a:t>Прочитать параграф в учебнике</a:t>
            </a:r>
          </a:p>
          <a:p>
            <a:r>
              <a:rPr lang="ru-RU" smtClean="0"/>
              <a:t>Создать цветной рисунок в векторной графике.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algn="r">
              <a:buFont typeface="Wingdings 2" pitchFamily="18" charset="2"/>
              <a:buNone/>
            </a:pPr>
            <a:r>
              <a:rPr lang="ru-RU" smtClean="0"/>
              <a:t>Спасибо за работу на уроке.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 eaLnBrk="1" hangingPunct="1"/>
            <a:r>
              <a:rPr lang="ru-RU" smtClean="0"/>
              <a:t>Развитие навыков работы в среде векторного графического редактора</a:t>
            </a:r>
          </a:p>
          <a:p>
            <a:pPr eaLnBrk="1" hangingPunct="1"/>
            <a:r>
              <a:rPr lang="ru-RU" smtClean="0"/>
              <a:t>Актуализация знаний и умений в рамках межпредметных связей</a:t>
            </a:r>
          </a:p>
          <a:p>
            <a:pPr eaLnBrk="1" hangingPunct="1"/>
            <a:r>
              <a:rPr lang="ru-RU" smtClean="0"/>
              <a:t>Развитие интереса к профессии</a:t>
            </a:r>
          </a:p>
          <a:p>
            <a:pPr eaLnBrk="1" hangingPunct="1"/>
            <a:r>
              <a:rPr lang="ru-RU" smtClean="0"/>
              <a:t>Формирование коммуникативной компетентности личности при выполнении задания</a:t>
            </a:r>
          </a:p>
          <a:p>
            <a:pPr eaLnBrk="1" hangingPunct="1"/>
            <a:r>
              <a:rPr lang="ru-RU" smtClean="0"/>
              <a:t>Развитие координации движения рук, концентрации внимания, пространственного воображения.</a:t>
            </a:r>
          </a:p>
          <a:p>
            <a:pPr eaLnBrk="1" hangingPunct="1"/>
            <a:r>
              <a:rPr lang="ru-RU" smtClean="0"/>
              <a:t>Воспитание аккуратности, усидчивости.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6477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500" smtClean="0"/>
              <a:t>Актуализация знаний</a:t>
            </a:r>
            <a:br>
              <a:rPr lang="ru-RU" sz="4500" smtClean="0"/>
            </a:br>
            <a:r>
              <a:rPr lang="ru-RU" sz="4500" smtClean="0"/>
              <a:t>Вопросы:                       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105275" cy="4824412"/>
          </a:xfrm>
        </p:spPr>
        <p:txBody>
          <a:bodyPr/>
          <a:lstStyle/>
          <a:p>
            <a:pPr marL="0" indent="0" eaLnBrk="1" hangingPunct="1"/>
            <a:r>
              <a:rPr lang="ru-RU" smtClean="0"/>
              <a:t>Что такое компьютерная графика?</a:t>
            </a:r>
            <a:endParaRPr lang="en-US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4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200" smtClean="0"/>
          </a:p>
          <a:p>
            <a:pPr marL="0" indent="0" eaLnBrk="1" hangingPunct="1"/>
            <a:r>
              <a:rPr lang="ru-RU" smtClean="0"/>
              <a:t>Какие виды компьютерной графики существуют?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600" smtClean="0"/>
          </a:p>
          <a:p>
            <a:pPr marL="0" indent="0" eaLnBrk="1" hangingPunct="1"/>
            <a:r>
              <a:rPr lang="ru-RU" smtClean="0"/>
              <a:t>Из чего состоит растровое изображение и что является его основным элементом?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412875"/>
            <a:ext cx="4572000" cy="4941888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</a:pPr>
            <a:r>
              <a:rPr lang="ru-RU" sz="2300" smtClean="0"/>
              <a:t>Область информатики изучающая методы и свойства обработки изображений с помощью аппаратно- программных средств.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1300" smtClean="0"/>
          </a:p>
          <a:p>
            <a:pPr marL="0" indent="0" eaLnBrk="1" hangingPunct="1"/>
            <a:r>
              <a:rPr lang="ru-RU" sz="2400" smtClean="0"/>
              <a:t>Растровые, векторные, трехмерные, фрактальные.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/>
          </a:p>
          <a:p>
            <a:pPr marL="0" indent="0" eaLnBrk="1" hangingPunct="1"/>
            <a:r>
              <a:rPr lang="ru-RU" sz="2400" smtClean="0"/>
              <a:t>Изображение состоит из пикселей, основной элемент растр (точка)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Вопросы:                       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105275" cy="487045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Из чего состоит векторное изображение и что является его основным элементом?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2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Какие элементы необходимы для создания трехмерной графики?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Что такое фрактальная графика и что является  его основным элементом?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0563" y="1268413"/>
            <a:ext cx="4319587" cy="508635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Изображение </a:t>
            </a:r>
            <a:r>
              <a:rPr lang="ru-RU" sz="2400" dirty="0"/>
              <a:t>состоит из готовых  объектов, основной элемент </a:t>
            </a:r>
            <a:r>
              <a:rPr lang="ru-RU" sz="2400" dirty="0" smtClean="0"/>
              <a:t>линия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Для создания трехмерной графики необходимы геометрические фигуры и сетка с опорными точками.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Изображения основаны на математических вычислениях и строятся из равносторонних элементов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88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Создание векторных объектов в программе </a:t>
            </a:r>
            <a:r>
              <a:rPr lang="en-US" sz="2400" smtClean="0"/>
              <a:t>MS Word</a:t>
            </a:r>
            <a:endParaRPr lang="ru-RU" sz="2400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47863"/>
            <a:ext cx="8229600" cy="4364037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571625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428875"/>
            <a:ext cx="2143125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5072063" y="3286125"/>
            <a:ext cx="15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5072063" y="3286125"/>
            <a:ext cx="1214437" cy="6429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5072063" y="3786188"/>
            <a:ext cx="1214437" cy="2143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5072063" y="4071938"/>
            <a:ext cx="1214437" cy="285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5072063" y="4143375"/>
            <a:ext cx="1214437" cy="10001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964907" y="4321969"/>
            <a:ext cx="1428750" cy="12144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714875" y="4643438"/>
            <a:ext cx="1928813" cy="12144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86500" y="392906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Автофигуры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eaLnBrk="1" hangingPunct="1"/>
            <a:r>
              <a:rPr lang="ru-RU" sz="2800" smtClean="0"/>
              <a:t>Создание векторных объектов в программе </a:t>
            </a:r>
            <a:r>
              <a:rPr lang="en-US" sz="2800" smtClean="0"/>
              <a:t>MS Word</a:t>
            </a:r>
            <a:endParaRPr lang="ru-RU" sz="2400" smtClean="0"/>
          </a:p>
        </p:txBody>
      </p:sp>
      <p:pic>
        <p:nvPicPr>
          <p:cNvPr id="18434" name="Объект 4"/>
          <p:cNvPicPr>
            <a:picLocks noGrp="1"/>
          </p:cNvPicPr>
          <p:nvPr>
            <p:ph idx="1"/>
          </p:nvPr>
        </p:nvPicPr>
        <p:blipFill>
          <a:blip r:embed="rId2"/>
          <a:srcRect r="-38" b="50301"/>
          <a:stretch>
            <a:fillRect/>
          </a:stretch>
        </p:blipFill>
        <p:spPr>
          <a:xfrm>
            <a:off x="468313" y="1700213"/>
            <a:ext cx="8135937" cy="4032250"/>
          </a:xfr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eaLnBrk="1" hangingPunct="1"/>
            <a:r>
              <a:rPr lang="ru-RU" sz="2800" smtClean="0"/>
              <a:t>Создание векторных объектов в программе </a:t>
            </a:r>
            <a:r>
              <a:rPr lang="en-US" sz="2800" smtClean="0"/>
              <a:t>MS Word</a:t>
            </a: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Стили фигур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2"/>
          <a:srcRect l="14429" t="5211" r="53188" b="59518"/>
          <a:stretch>
            <a:fillRect/>
          </a:stretch>
        </p:blipFill>
        <p:spPr bwMode="auto">
          <a:xfrm>
            <a:off x="3214688" y="2590800"/>
            <a:ext cx="4202112" cy="33591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3"/>
          <a:srcRect l="14108" t="4810" r="60883" b="86172"/>
          <a:stretch>
            <a:fillRect/>
          </a:stretch>
        </p:blipFill>
        <p:spPr bwMode="auto">
          <a:xfrm>
            <a:off x="3132138" y="1341438"/>
            <a:ext cx="4392612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187450" y="2800350"/>
            <a:ext cx="1047750" cy="1060450"/>
          </a:xfrm>
          <a:prstGeom prst="ellipse">
            <a:avLst/>
          </a:prstGeom>
          <a:solidFill>
            <a:srgbClr val="C00000"/>
          </a:solidFill>
          <a:ln w="57150">
            <a:solidFill>
              <a:srgbClr val="A4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235200" y="3429000"/>
            <a:ext cx="2120900" cy="21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0"/>
          <p:cNvPicPr>
            <a:picLocks noChangeAspect="1" noChangeArrowheads="1"/>
          </p:cNvPicPr>
          <p:nvPr/>
        </p:nvPicPr>
        <p:blipFill>
          <a:blip r:embed="rId2"/>
          <a:srcRect l="28375" t="43086" r="55753" b="49300"/>
          <a:stretch>
            <a:fillRect/>
          </a:stretch>
        </p:blipFill>
        <p:spPr bwMode="auto">
          <a:xfrm rot="2186407">
            <a:off x="0" y="3789363"/>
            <a:ext cx="25193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eaLnBrk="1" hangingPunct="1"/>
            <a:r>
              <a:rPr lang="ru-RU" sz="2800" smtClean="0"/>
              <a:t>Создание векторных объектов в программе </a:t>
            </a:r>
            <a:r>
              <a:rPr lang="en-US" sz="2800" smtClean="0"/>
              <a:t>MS Word</a:t>
            </a: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983162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Стили фигур         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0484" name="Рисунок 8"/>
          <p:cNvPicPr>
            <a:picLocks noChangeAspect="1" noChangeArrowheads="1"/>
          </p:cNvPicPr>
          <p:nvPr/>
        </p:nvPicPr>
        <p:blipFill>
          <a:blip r:embed="rId3"/>
          <a:srcRect l="31102" t="39880" r="43568" b="41283"/>
          <a:stretch>
            <a:fillRect/>
          </a:stretch>
        </p:blipFill>
        <p:spPr bwMode="auto">
          <a:xfrm>
            <a:off x="4572000" y="3284538"/>
            <a:ext cx="3560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12"/>
          <p:cNvSpPr txBox="1">
            <a:spLocks noChangeArrowheads="1"/>
          </p:cNvSpPr>
          <p:nvPr/>
        </p:nvSpPr>
        <p:spPr bwMode="auto">
          <a:xfrm>
            <a:off x="2124075" y="393382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Маркеры</a:t>
            </a:r>
          </a:p>
        </p:txBody>
      </p:sp>
      <p:cxnSp>
        <p:nvCxnSpPr>
          <p:cNvPr id="29" name="Прямая со стрелкой 28"/>
          <p:cNvCxnSpPr>
            <a:stCxn id="43" idx="1"/>
          </p:cNvCxnSpPr>
          <p:nvPr/>
        </p:nvCxnSpPr>
        <p:spPr>
          <a:xfrm flipH="1">
            <a:off x="6372225" y="2997200"/>
            <a:ext cx="1800225" cy="37623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42"/>
          <p:cNvSpPr txBox="1">
            <a:spLocks noChangeArrowheads="1"/>
          </p:cNvSpPr>
          <p:nvPr/>
        </p:nvSpPr>
        <p:spPr bwMode="auto">
          <a:xfrm>
            <a:off x="6588125" y="28527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Рычаг</a:t>
            </a:r>
          </a:p>
        </p:txBody>
      </p:sp>
      <p:sp>
        <p:nvSpPr>
          <p:cNvPr id="20488" name="TextBox 44"/>
          <p:cNvSpPr txBox="1">
            <a:spLocks noChangeArrowheads="1"/>
          </p:cNvSpPr>
          <p:nvPr/>
        </p:nvSpPr>
        <p:spPr bwMode="auto">
          <a:xfrm>
            <a:off x="5651500" y="5300663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nstantia" pitchFamily="18" charset="0"/>
              </a:rPr>
              <a:t>Дополнительные маркеры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6948488" y="3789363"/>
            <a:ext cx="287337" cy="1441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5003800" y="4005263"/>
            <a:ext cx="1401763" cy="1160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1" name="Рисунок 50"/>
          <p:cNvPicPr>
            <a:picLocks noChangeAspect="1" noChangeArrowheads="1"/>
          </p:cNvPicPr>
          <p:nvPr/>
        </p:nvPicPr>
        <p:blipFill>
          <a:blip r:embed="rId4"/>
          <a:srcRect l="14268" t="5009" r="61203" b="86774"/>
          <a:stretch>
            <a:fillRect/>
          </a:stretch>
        </p:blipFill>
        <p:spPr bwMode="auto">
          <a:xfrm>
            <a:off x="3419475" y="1196975"/>
            <a:ext cx="5040313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492" name="Line 21"/>
          <p:cNvSpPr>
            <a:spLocks noChangeShapeType="1"/>
          </p:cNvSpPr>
          <p:nvPr/>
        </p:nvSpPr>
        <p:spPr bwMode="auto">
          <a:xfrm flipH="1" flipV="1">
            <a:off x="611188" y="3789363"/>
            <a:ext cx="14398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22"/>
          <p:cNvSpPr>
            <a:spLocks noChangeShapeType="1"/>
          </p:cNvSpPr>
          <p:nvPr/>
        </p:nvSpPr>
        <p:spPr bwMode="auto">
          <a:xfrm flipH="1">
            <a:off x="2051050" y="4365625"/>
            <a:ext cx="1444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23"/>
          <p:cNvSpPr>
            <a:spLocks noChangeShapeType="1"/>
          </p:cNvSpPr>
          <p:nvPr/>
        </p:nvSpPr>
        <p:spPr bwMode="auto">
          <a:xfrm flipV="1">
            <a:off x="3419475" y="3716338"/>
            <a:ext cx="12969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24"/>
          <p:cNvSpPr>
            <a:spLocks noChangeShapeType="1"/>
          </p:cNvSpPr>
          <p:nvPr/>
        </p:nvSpPr>
        <p:spPr bwMode="auto">
          <a:xfrm flipV="1">
            <a:off x="3419475" y="4149725"/>
            <a:ext cx="129698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25"/>
          <p:cNvSpPr>
            <a:spLocks noChangeShapeType="1"/>
          </p:cNvSpPr>
          <p:nvPr/>
        </p:nvSpPr>
        <p:spPr bwMode="auto">
          <a:xfrm>
            <a:off x="3419475" y="4365625"/>
            <a:ext cx="12969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eaLnBrk="1" hangingPunct="1"/>
            <a:r>
              <a:rPr lang="ru-RU" sz="2800" smtClean="0"/>
              <a:t>Создание векторных объектов в программе </a:t>
            </a:r>
            <a:r>
              <a:rPr lang="en-US" sz="2800" smtClean="0"/>
              <a:t>MS Word</a:t>
            </a: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0" name="Рисунок 19"/>
          <p:cNvPicPr/>
          <p:nvPr/>
        </p:nvPicPr>
        <p:blipFill rotWithShape="1">
          <a:blip r:embed="rId2"/>
          <a:srcRect t="5016" r="55854" b="57192"/>
          <a:stretch/>
        </p:blipFill>
        <p:spPr bwMode="auto">
          <a:xfrm>
            <a:off x="1187450" y="1268413"/>
            <a:ext cx="7345363" cy="49688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/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817563" y="4437063"/>
            <a:ext cx="144145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nstantia" pitchFamily="18" charset="0"/>
              </a:rPr>
              <a:t>Текстовая рамка с маркерами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259013" y="5013325"/>
            <a:ext cx="728662" cy="347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2259013" y="3213100"/>
            <a:ext cx="209708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Значок для создания надписи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356100" y="2636838"/>
            <a:ext cx="936625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356100" y="3644900"/>
            <a:ext cx="936625" cy="576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306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Цели урока:</vt:lpstr>
      <vt:lpstr>Актуализация знаний Вопросы:                       Ответы</vt:lpstr>
      <vt:lpstr>Вопросы:                       Ответы</vt:lpstr>
      <vt:lpstr>Создание векторных объектов в программе MS Word</vt:lpstr>
      <vt:lpstr>Создание векторных объектов в программе MS Word</vt:lpstr>
      <vt:lpstr>Создание векторных объектов в программе MS Word</vt:lpstr>
      <vt:lpstr>Создание векторных объектов в программе MS Word</vt:lpstr>
      <vt:lpstr>Создание векторных объектов в программе MS Word</vt:lpstr>
      <vt:lpstr>Группировка   объектов</vt:lpstr>
      <vt:lpstr>Самостоятельная работа по вариантам  карточка 1 – 1 вариант карточка 2 – 2 вариант</vt:lpstr>
      <vt:lpstr>Закрепление материала Вопросы:                       Ответы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WiZaRd</cp:lastModifiedBy>
  <cp:revision>28</cp:revision>
  <dcterms:created xsi:type="dcterms:W3CDTF">2012-11-06T17:23:05Z</dcterms:created>
  <dcterms:modified xsi:type="dcterms:W3CDTF">2013-03-12T15:17:03Z</dcterms:modified>
</cp:coreProperties>
</file>