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1"/>
  </p:notes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63" r:id="rId13"/>
    <p:sldId id="270" r:id="rId14"/>
    <p:sldId id="272" r:id="rId15"/>
    <p:sldId id="271" r:id="rId16"/>
    <p:sldId id="277" r:id="rId17"/>
    <p:sldId id="278" r:id="rId18"/>
    <p:sldId id="290" r:id="rId19"/>
    <p:sldId id="281" r:id="rId20"/>
    <p:sldId id="282" r:id="rId21"/>
    <p:sldId id="287" r:id="rId22"/>
    <p:sldId id="289" r:id="rId23"/>
    <p:sldId id="288" r:id="rId24"/>
    <p:sldId id="273" r:id="rId25"/>
    <p:sldId id="274" r:id="rId26"/>
    <p:sldId id="275" r:id="rId27"/>
    <p:sldId id="276" r:id="rId28"/>
    <p:sldId id="284" r:id="rId29"/>
    <p:sldId id="285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7.bin"/><Relationship Id="rId2" Type="http://schemas.microsoft.com/office/2006/relationships/legacyDiagramText" Target="legacyDiagramText6.bin"/><Relationship Id="rId1" Type="http://schemas.microsoft.com/office/2006/relationships/legacyDiagramText" Target="legacyDiagramText5.bin"/><Relationship Id="rId6" Type="http://schemas.microsoft.com/office/2006/relationships/legacyDiagramText" Target="legacyDiagramText10.bin"/><Relationship Id="rId5" Type="http://schemas.microsoft.com/office/2006/relationships/legacyDiagramText" Target="legacyDiagramText9.bin"/><Relationship Id="rId4" Type="http://schemas.microsoft.com/office/2006/relationships/legacyDiagramText" Target="legacyDiagramText8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3.bin"/><Relationship Id="rId2" Type="http://schemas.microsoft.com/office/2006/relationships/legacyDiagramText" Target="legacyDiagramText12.bin"/><Relationship Id="rId1" Type="http://schemas.microsoft.com/office/2006/relationships/legacyDiagramText" Target="legacyDiagramText11.bin"/><Relationship Id="rId4" Type="http://schemas.microsoft.com/office/2006/relationships/legacyDiagramText" Target="legacyDiagramText14.bin"/></Relationships>
</file>

<file path=ppt/drawings/_rels/vmlDrawing4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7.bin"/><Relationship Id="rId2" Type="http://schemas.microsoft.com/office/2006/relationships/legacyDiagramText" Target="legacyDiagramText16.bin"/><Relationship Id="rId1" Type="http://schemas.microsoft.com/office/2006/relationships/legacyDiagramText" Target="legacyDiagramText15.bin"/><Relationship Id="rId4" Type="http://schemas.microsoft.com/office/2006/relationships/legacyDiagramText" Target="legacyDiagramText18.bin"/></Relationships>
</file>

<file path=ppt/drawings/_rels/vmlDrawing5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21.bin"/><Relationship Id="rId2" Type="http://schemas.microsoft.com/office/2006/relationships/legacyDiagramText" Target="legacyDiagramText20.bin"/><Relationship Id="rId1" Type="http://schemas.microsoft.com/office/2006/relationships/legacyDiagramText" Target="legacyDiagramText19.bin"/><Relationship Id="rId4" Type="http://schemas.microsoft.com/office/2006/relationships/legacyDiagramText" Target="legacyDiagramText22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fld id="{E3109D7A-65DE-4777-902E-E44366FC609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CE14749-4338-4A4B-942B-DB66FB448BE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08043-6DC0-42C0-A6D6-A99833C2CD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3FC57-27B6-4352-91DA-A8F49D509A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1E764B-C842-47BD-BFE2-DE2BA7A1E1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1ED25BC-C1EB-4B97-B9E9-F283554CC4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F25A081-5480-41C0-B300-6FF78279B5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94F51-614E-4512-B468-426201FA70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BB769-1D5F-4459-93EF-5F9FAB3542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1CEA0-17F3-4B0D-AE22-9A259BAFBC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906CF-A900-4B4A-8AAF-86B372684B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C651B-2FB1-4585-8A5F-D3FA4B3595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F1621-A220-4243-A203-842F9C5DF2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062CD-AD0C-4BD9-B421-BFF7154E83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5A3B2-F315-4C67-9AA2-94CAD6A581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ru-RU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ru-RU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8915E107-D5B0-4FA1-AC52-8789C679B937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971800"/>
            <a:ext cx="7772400" cy="1143000"/>
          </a:xfrm>
        </p:spPr>
        <p:txBody>
          <a:bodyPr/>
          <a:lstStyle/>
          <a:p>
            <a:r>
              <a:rPr lang="ru-RU" sz="3600" b="1" i="1" dirty="0" smtClean="0">
                <a:solidFill>
                  <a:schemeClr val="accent2"/>
                </a:solidFill>
              </a:rPr>
              <a:t>ПРОФЕССИОНАЛЬНО-ПРИКЛАДНАЯ </a:t>
            </a:r>
            <a:r>
              <a:rPr lang="ru-RU" sz="3600" b="1" i="1" dirty="0">
                <a:solidFill>
                  <a:schemeClr val="accent2"/>
                </a:solidFill>
              </a:rPr>
              <a:t>ФИЗИЧЕСКАЯ </a:t>
            </a:r>
            <a:r>
              <a:rPr lang="ru-RU" sz="3600" b="1" i="1">
                <a:solidFill>
                  <a:schemeClr val="accent2"/>
                </a:solidFill>
              </a:rPr>
              <a:t>ПОДГОТОВКА </a:t>
            </a:r>
            <a:r>
              <a:rPr lang="ru-RU" sz="3600" b="1" i="1" smtClean="0">
                <a:solidFill>
                  <a:schemeClr val="accent2"/>
                </a:solidFill>
              </a:rPr>
              <a:t>старшеклассников</a:t>
            </a:r>
            <a:endParaRPr lang="ru-RU" sz="3600" b="1" i="1" dirty="0">
              <a:solidFill>
                <a:schemeClr val="accent2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4953000"/>
            <a:ext cx="6553200" cy="1600200"/>
          </a:xfrm>
        </p:spPr>
        <p:txBody>
          <a:bodyPr/>
          <a:lstStyle/>
          <a:p>
            <a:pPr algn="r"/>
            <a:r>
              <a:rPr lang="ru-RU" sz="24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</a:rPr>
              <a:t>ГБОУ СОШ №629</a:t>
            </a:r>
          </a:p>
          <a:p>
            <a:pPr algn="r"/>
            <a:r>
              <a:rPr lang="ru-RU" sz="24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</a:rPr>
              <a:t>Ученица: </a:t>
            </a:r>
            <a:r>
              <a:rPr lang="ru-RU" sz="2400" b="1" dirty="0" err="1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</a:rPr>
              <a:t>Земцова</a:t>
            </a:r>
            <a:r>
              <a:rPr lang="ru-RU" sz="24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</a:rPr>
              <a:t> Юлия</a:t>
            </a:r>
          </a:p>
          <a:p>
            <a:pPr algn="r"/>
            <a:r>
              <a:rPr lang="ru-RU" sz="24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 pitchFamily="34" charset="0"/>
              </a:rPr>
              <a:t>Учитель: Филонов Алексей Иванович</a:t>
            </a:r>
          </a:p>
          <a:p>
            <a:pPr>
              <a:lnSpc>
                <a:spcPct val="80000"/>
              </a:lnSpc>
            </a:pPr>
            <a:endParaRPr lang="ru-RU" sz="2400" dirty="0"/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457200" y="762000"/>
            <a:ext cx="8001000" cy="14081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ФИЗИЧЕСКАЯ КУЛЬТУРА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B780-A960-45BA-A1E6-347A3A0D20C0}" type="slidenum">
              <a:rPr lang="ru-RU"/>
              <a:pPr/>
              <a:t>10</a:t>
            </a:fld>
            <a:endParaRPr lang="ru-RU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001000" cy="1143000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accent2"/>
                </a:solidFill>
                <a:latin typeface="Calibri" pitchFamily="34" charset="0"/>
              </a:rPr>
              <a:t>3. Факторы, определяющие ППФП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315200" cy="121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u="sng" dirty="0">
                <a:solidFill>
                  <a:schemeClr val="accent2"/>
                </a:solidFill>
                <a:latin typeface="Calibri" pitchFamily="34" charset="0"/>
              </a:rPr>
              <a:t>5. </a:t>
            </a:r>
            <a:r>
              <a:rPr lang="ru-RU" sz="2400" u="sng" dirty="0">
                <a:solidFill>
                  <a:schemeClr val="accent2"/>
                </a:solidFill>
                <a:latin typeface="Calibri" pitchFamily="34" charset="0"/>
              </a:rPr>
              <a:t>ДИНАМИКА РАБОТОСПОСОБНО-СТИ В ПРОЦЕССЕ ТРУДА</a:t>
            </a:r>
          </a:p>
          <a:p>
            <a:pPr>
              <a:buFont typeface="Wingdings" pitchFamily="2" charset="2"/>
              <a:buNone/>
            </a:pPr>
            <a:endParaRPr lang="ru-RU" sz="2400" dirty="0"/>
          </a:p>
        </p:txBody>
      </p:sp>
      <p:pic>
        <p:nvPicPr>
          <p:cNvPr id="29702" name="Picture 6" descr="работоспособность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2971800"/>
            <a:ext cx="6019800" cy="3324494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3C85-9569-44FA-9A06-046375B10EE4}" type="slidenum">
              <a:rPr lang="ru-RU"/>
              <a:pPr/>
              <a:t>11</a:t>
            </a:fld>
            <a:endParaRPr lang="ru-RU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001000" cy="1219200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accent2"/>
                </a:solidFill>
                <a:latin typeface="Calibri" pitchFamily="34" charset="0"/>
              </a:rPr>
              <a:t>3. Факторы, определяющие ППФП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343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i="1" u="sng" dirty="0">
                <a:solidFill>
                  <a:schemeClr val="accent2"/>
                </a:solidFill>
                <a:latin typeface="Calibri" pitchFamily="34" charset="0"/>
              </a:rPr>
              <a:t>ДОПОЛНИТЕЛЬНЫЕ ФАКТОРЫ</a:t>
            </a:r>
            <a:r>
              <a:rPr lang="ru-RU" u="sng" dirty="0">
                <a:solidFill>
                  <a:schemeClr val="accent2"/>
                </a:solidFill>
                <a:latin typeface="Calibri" pitchFamily="34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latin typeface="Calibri" pitchFamily="34" charset="0"/>
              </a:rPr>
              <a:t>Индивидуальные (половые, возрастные)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latin typeface="Calibri" pitchFamily="34" charset="0"/>
              </a:rPr>
              <a:t>Географические 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latin typeface="Calibri" pitchFamily="34" charset="0"/>
              </a:rPr>
              <a:t>Климатические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4BB-6413-47E2-8B31-640D3A7E9D88}" type="slidenum">
              <a:rPr lang="ru-RU"/>
              <a:pPr/>
              <a:t>12</a:t>
            </a:fld>
            <a:endParaRPr lang="ru-RU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763000" cy="1371600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accent2"/>
                </a:solidFill>
                <a:latin typeface="Calibri" pitchFamily="34" charset="0"/>
              </a:rPr>
              <a:t>3. Факторы, определяющие ППФП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 dirty="0">
                <a:latin typeface="Calibri" pitchFamily="34" charset="0"/>
              </a:rPr>
              <a:t>СТРУКТУРА ПСИХОФИЗИЧЕСКОЙ ПОДГОТОВЛЕННОСТИ</a:t>
            </a:r>
          </a:p>
        </p:txBody>
      </p:sp>
      <p:graphicFrame>
        <p:nvGraphicFramePr>
          <p:cNvPr id="17435" name="Organization Chart 27"/>
          <p:cNvGraphicFramePr>
            <a:graphicFrameLocks/>
          </p:cNvGraphicFramePr>
          <p:nvPr>
            <p:ph sz="half" idx="2"/>
          </p:nvPr>
        </p:nvGraphicFramePr>
        <p:xfrm>
          <a:off x="762000" y="3200400"/>
          <a:ext cx="7924800" cy="3200400"/>
        </p:xfrm>
        <a:graphic>
          <a:graphicData uri="http://schemas.openxmlformats.org/drawingml/2006/compatibility">
            <com:legacyDrawing xmlns:com="http://schemas.openxmlformats.org/drawingml/2006/compatibility" spid="_x0000_s1743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174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E2F5-4776-463A-842F-DC82B7C205C6}" type="slidenum">
              <a:rPr lang="ru-RU"/>
              <a:pPr/>
              <a:t>13</a:t>
            </a:fld>
            <a:endParaRPr lang="ru-RU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01000" cy="1371600"/>
          </a:xfrm>
        </p:spPr>
        <p:txBody>
          <a:bodyPr/>
          <a:lstStyle/>
          <a:p>
            <a:pPr marL="838200" indent="-838200"/>
            <a:r>
              <a:rPr lang="ru-RU" sz="4000" b="1" dirty="0">
                <a:solidFill>
                  <a:schemeClr val="accent2"/>
                </a:solidFill>
                <a:latin typeface="Calibri" pitchFamily="34" charset="0"/>
              </a:rPr>
              <a:t>4. Методика подбора средств ППФП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u="sng" dirty="0">
                <a:solidFill>
                  <a:schemeClr val="accent2"/>
                </a:solidFill>
                <a:latin typeface="Calibri" pitchFamily="34" charset="0"/>
              </a:rPr>
              <a:t>Основные средства ППФП </a:t>
            </a:r>
            <a:r>
              <a:rPr lang="ru-RU" i="1" dirty="0">
                <a:latin typeface="Calibri" pitchFamily="34" charset="0"/>
              </a:rPr>
              <a:t>– это физические упражнения</a:t>
            </a:r>
          </a:p>
          <a:p>
            <a:r>
              <a:rPr lang="ru-RU" u="sng" dirty="0">
                <a:solidFill>
                  <a:schemeClr val="accent2"/>
                </a:solidFill>
                <a:latin typeface="Calibri" pitchFamily="34" charset="0"/>
              </a:rPr>
              <a:t>В основе подбора средств ППФП </a:t>
            </a:r>
            <a:r>
              <a:rPr lang="ru-RU" dirty="0">
                <a:latin typeface="Calibri" pitchFamily="34" charset="0"/>
              </a:rPr>
              <a:t>– </a:t>
            </a:r>
            <a:r>
              <a:rPr lang="ru-RU" i="1" dirty="0">
                <a:latin typeface="Calibri" pitchFamily="34" charset="0"/>
              </a:rPr>
              <a:t>принцип адекватности психофизиологического воздействия упражнения, требованиям профессии.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90F1-9AA5-4B9B-B990-2F15CA9C7443}" type="slidenum">
              <a:rPr lang="ru-RU"/>
              <a:pPr/>
              <a:t>14</a:t>
            </a:fld>
            <a:endParaRPr lang="ru-RU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chemeClr val="accent2"/>
                </a:solidFill>
                <a:latin typeface="Calibri" pitchFamily="34" charset="0"/>
              </a:rPr>
              <a:t>4. Методика подбора средств ППФП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graphicFrame>
        <p:nvGraphicFramePr>
          <p:cNvPr id="41990" name="Organization Chart 6"/>
          <p:cNvGraphicFramePr>
            <a:graphicFrameLocks/>
          </p:cNvGraphicFramePr>
          <p:nvPr>
            <p:ph idx="1"/>
          </p:nvPr>
        </p:nvGraphicFramePr>
        <p:xfrm>
          <a:off x="685800" y="1981200"/>
          <a:ext cx="8001000" cy="4572000"/>
        </p:xfrm>
        <a:graphic>
          <a:graphicData uri="http://schemas.openxmlformats.org/drawingml/2006/compatibility">
            <com:legacyDrawing xmlns:com="http://schemas.openxmlformats.org/drawingml/2006/compatibility" spid="_x0000_s4199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subSp spid="_x0000_s4199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990">
                                            <p:subSp spid="_x0000_s41991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990">
                                            <p:subSp spid="_x0000_s41991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subSp spid="_x0000_s4199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1990">
                                            <p:subSp spid="_x0000_s41993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1990">
                                            <p:subSp spid="_x0000_s41993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subSp spid="_x0000_s4200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1990">
                                            <p:subSp spid="_x0000_s42006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1990">
                                            <p:subSp spid="_x0000_s42006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subSp spid="_x0000_s4200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990">
                                            <p:subSp spid="_x0000_s42008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990">
                                            <p:subSp spid="_x0000_s42008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subSp spid="_x0000_s4199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1990">
                                            <p:subSp spid="_x0000_s41994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1990">
                                            <p:subSp spid="_x0000_s41994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subSp spid="_x0000_s42010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1990">
                                            <p:subSp spid="_x0000_s42010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1990">
                                            <p:subSp spid="_x0000_s42010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41990" grpId="0" uiExpand="1" b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82D1D-83E9-44D2-A1C0-004F1788C86D}" type="slidenum">
              <a:rPr lang="ru-RU"/>
              <a:pPr/>
              <a:t>15</a:t>
            </a:fld>
            <a:endParaRPr lang="ru-R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ru-RU" sz="4000" b="1" dirty="0">
                <a:solidFill>
                  <a:schemeClr val="accent2"/>
                </a:solidFill>
                <a:latin typeface="Calibri" pitchFamily="34" charset="0"/>
              </a:rPr>
              <a:t>4. </a:t>
            </a:r>
            <a:r>
              <a:rPr lang="ru-RU" sz="4000" b="1" dirty="0">
                <a:solidFill>
                  <a:schemeClr val="accent2"/>
                </a:solidFill>
                <a:effectLst/>
                <a:latin typeface="Calibri" pitchFamily="34" charset="0"/>
              </a:rPr>
              <a:t>Методика подбора средств ППФП</a:t>
            </a:r>
            <a:r>
              <a:rPr lang="ru-RU" sz="4000" b="1" dirty="0">
                <a:effectLst/>
              </a:rPr>
              <a:t/>
            </a:r>
            <a:br>
              <a:rPr lang="ru-RU" sz="4000" b="1" dirty="0">
                <a:effectLst/>
              </a:rPr>
            </a:br>
            <a:endParaRPr lang="ru-RU" sz="4000" b="1" dirty="0">
              <a:effectLst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4114800" cy="4343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 dirty="0">
                <a:latin typeface="Calibri" pitchFamily="34" charset="0"/>
              </a:rPr>
              <a:t>ВАРИАНТЫ ППФП</a:t>
            </a:r>
          </a:p>
          <a:p>
            <a:r>
              <a:rPr lang="ru-RU" sz="2400" i="1" dirty="0">
                <a:latin typeface="Calibri" pitchFamily="34" charset="0"/>
              </a:rPr>
              <a:t>В первом варианте</a:t>
            </a:r>
            <a:r>
              <a:rPr lang="ru-RU" sz="2400" dirty="0">
                <a:latin typeface="Calibri" pitchFamily="34" charset="0"/>
              </a:rPr>
              <a:t> ОФП решает все задачи ППФП </a:t>
            </a:r>
          </a:p>
          <a:p>
            <a:pPr>
              <a:buFont typeface="Wingdings" pitchFamily="2" charset="2"/>
              <a:buNone/>
            </a:pPr>
            <a:endParaRPr lang="ru-RU" sz="2400" dirty="0">
              <a:latin typeface="Calibri" pitchFamily="34" charset="0"/>
            </a:endParaRPr>
          </a:p>
          <a:p>
            <a:r>
              <a:rPr lang="ru-RU" sz="2400" i="1" dirty="0">
                <a:latin typeface="Calibri" pitchFamily="34" charset="0"/>
              </a:rPr>
              <a:t>Во втором варианте</a:t>
            </a:r>
            <a:r>
              <a:rPr lang="ru-RU" sz="2400" dirty="0">
                <a:latin typeface="Calibri" pitchFamily="34" charset="0"/>
              </a:rPr>
              <a:t> условно роль ОФП и ППФП примерно равны </a:t>
            </a:r>
          </a:p>
          <a:p>
            <a:endParaRPr lang="ru-RU" sz="2400" dirty="0">
              <a:latin typeface="Calibri" pitchFamily="34" charset="0"/>
            </a:endParaRPr>
          </a:p>
          <a:p>
            <a:r>
              <a:rPr lang="ru-RU" sz="2400" i="1" dirty="0">
                <a:latin typeface="Calibri" pitchFamily="34" charset="0"/>
              </a:rPr>
              <a:t>В третьем варианте</a:t>
            </a:r>
            <a:r>
              <a:rPr lang="ru-RU" sz="2400" dirty="0">
                <a:latin typeface="Calibri" pitchFamily="34" charset="0"/>
              </a:rPr>
              <a:t> ОФП "фундамент", на котором будет осуществляться ППФП. </a:t>
            </a:r>
          </a:p>
        </p:txBody>
      </p:sp>
      <p:pic>
        <p:nvPicPr>
          <p:cNvPr id="35887" name="Picture 47" descr="ppfpППФП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54071" y="1676400"/>
            <a:ext cx="4689929" cy="4876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4434-4C19-4098-B3A6-EE8D29808D5E}" type="slidenum">
              <a:rPr lang="ru-RU"/>
              <a:pPr/>
              <a:t>16</a:t>
            </a:fld>
            <a:endParaRPr lang="ru-RU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ru-RU" sz="4000" b="1" dirty="0">
                <a:solidFill>
                  <a:schemeClr val="accent2"/>
                </a:solidFill>
                <a:latin typeface="Calibri" pitchFamily="34" charset="0"/>
              </a:rPr>
              <a:t>5. ППФП в системе физического воспитания студентов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graphicFrame>
        <p:nvGraphicFramePr>
          <p:cNvPr id="54278" name="Organization Chart 6"/>
          <p:cNvGraphicFramePr>
            <a:graphicFrameLocks/>
          </p:cNvGraphicFramePr>
          <p:nvPr>
            <p:ph idx="1"/>
          </p:nvPr>
        </p:nvGraphicFramePr>
        <p:xfrm>
          <a:off x="685800" y="1981200"/>
          <a:ext cx="8001000" cy="4419600"/>
        </p:xfrm>
        <a:graphic>
          <a:graphicData uri="http://schemas.openxmlformats.org/drawingml/2006/compatibility">
            <com:legacyDrawing xmlns:com="http://schemas.openxmlformats.org/drawingml/2006/compatibility" spid="_x0000_s54278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subSp spid="_x0000_s5427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4278">
                                            <p:subSp spid="_x0000_s54279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4278">
                                            <p:subSp spid="_x0000_s54279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4278">
                                            <p:subSp spid="_x0000_s54279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4278">
                                            <p:subSp spid="_x0000_s54279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subSp spid="_x0000_s54280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4278">
                                            <p:subSp spid="_x0000_s54280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4278">
                                            <p:subSp spid="_x0000_s54280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4278">
                                            <p:subSp spid="_x0000_s54280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4278">
                                            <p:subSp spid="_x0000_s54280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subSp spid="_x0000_s5428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4278">
                                            <p:subSp spid="_x0000_s54281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4278">
                                            <p:subSp spid="_x0000_s54281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4278">
                                            <p:subSp spid="_x0000_s54281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4278">
                                            <p:subSp spid="_x0000_s54281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subSp spid="_x0000_s5428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4278">
                                            <p:subSp spid="_x0000_s54282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4278">
                                            <p:subSp spid="_x0000_s54282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4278">
                                            <p:subSp spid="_x0000_s54282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4278">
                                            <p:subSp spid="_x0000_s54282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1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54278">
                                            <p:subSp spid="_x0000_s54279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54278">
                                            <p:subSp spid="_x0000_s54279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54278">
                                            <p:subSp spid="_x0000_s54279"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1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1000" fill="hold"/>
                                        <p:tgtEl>
                                          <p:spTgt spid="54278">
                                            <p:subSp spid="_x0000_s54280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54278">
                                            <p:subSp spid="_x0000_s54280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54278">
                                            <p:subSp spid="_x0000_s54280"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00" fill="hold"/>
                                        <p:tgtEl>
                                          <p:spTgt spid="54278">
                                            <p:subSp spid="_x0000_s54281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54278">
                                            <p:subSp spid="_x0000_s54281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54278">
                                            <p:subSp spid="_x0000_s54281"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000"/>
                            </p:stCondLst>
                            <p:childTnLst>
                              <p:par>
                                <p:cTn id="54" presetID="1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1000" fill="hold"/>
                                        <p:tgtEl>
                                          <p:spTgt spid="54278">
                                            <p:subSp spid="_x0000_s54282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54278">
                                            <p:subSp spid="_x0000_s54282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54278">
                                            <p:subSp spid="_x0000_s54282"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Dgm spid="54278" grpId="0" uiExpand="1" bld="allAtOnce"/>
      <p:bldDgm spid="54278" grpId="1" b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106A-7E16-426F-B43B-3EF916428158}" type="slidenum">
              <a:rPr lang="ru-RU"/>
              <a:pPr/>
              <a:t>17</a:t>
            </a:fld>
            <a:endParaRPr lang="ru-RU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ru-RU" sz="4000" b="1" dirty="0">
                <a:solidFill>
                  <a:schemeClr val="accent2"/>
                </a:solidFill>
                <a:latin typeface="Calibri" pitchFamily="34" charset="0"/>
              </a:rPr>
              <a:t>5. ППФП в системе физического воспитания студентов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56336" name="Rectangle 1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>
                <a:latin typeface="Calibri" pitchFamily="34" charset="0"/>
              </a:rPr>
              <a:t>ОРГАНИЗАЦИЯ ППФП в вузе</a:t>
            </a:r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  <p:graphicFrame>
        <p:nvGraphicFramePr>
          <p:cNvPr id="56341" name="Organization Chart 21"/>
          <p:cNvGraphicFramePr>
            <a:graphicFrameLocks/>
          </p:cNvGraphicFramePr>
          <p:nvPr>
            <p:ph idx="1"/>
          </p:nvPr>
        </p:nvGraphicFramePr>
        <p:xfrm>
          <a:off x="685800" y="2819400"/>
          <a:ext cx="8001000" cy="3733800"/>
        </p:xfrm>
        <a:graphic>
          <a:graphicData uri="http://schemas.openxmlformats.org/drawingml/2006/compatibility">
            <com:legacyDrawing xmlns:com="http://schemas.openxmlformats.org/drawingml/2006/compatibility" spid="_x0000_s5634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>
                                            <p:subSp spid="_x0000_s5634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41">
                                            <p:subSp spid="_x0000_s56342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41">
                                            <p:subSp spid="_x0000_s56342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>
                                            <p:subSp spid="_x0000_s5634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6341">
                                            <p:subSp spid="_x0000_s56343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6341">
                                            <p:subSp spid="_x0000_s56343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>
                                            <p:subSp spid="_x0000_s5634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6341">
                                            <p:subSp spid="_x0000_s56344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6341">
                                            <p:subSp spid="_x0000_s56344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>
                                            <p:subSp spid="_x0000_s5634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6341">
                                            <p:subSp spid="_x0000_s56345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6341">
                                            <p:subSp spid="_x0000_s56345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56341">
                                            <p:subSp spid="_x0000_s56342"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56341">
                                            <p:subSp spid="_x0000_s56342"/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 tmFilter="0, 0; .2, .5; .8, .5; 1, 0"/>
                                        <p:tgtEl>
                                          <p:spTgt spid="56341">
                                            <p:subSp spid="_x0000_s56343"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500" autoRev="1" fill="hold"/>
                                        <p:tgtEl>
                                          <p:spTgt spid="56341">
                                            <p:subSp spid="_x0000_s56343"/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56341">
                                            <p:subSp spid="_x0000_s56344"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56341">
                                            <p:subSp spid="_x0000_s56344"/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 tmFilter="0, 0; .2, .5; .8, .5; 1, 0"/>
                                        <p:tgtEl>
                                          <p:spTgt spid="56341">
                                            <p:subSp spid="_x0000_s56345"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500" autoRev="1" fill="hold"/>
                                        <p:tgtEl>
                                          <p:spTgt spid="56341">
                                            <p:subSp spid="_x0000_s56345"/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56341" grpId="0" uiExpand="1" bld="allAtOnce"/>
      <p:bldDgm spid="56341" grpId="1" b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7F779-DDD4-4E28-8320-D1469E1E4812}" type="slidenum">
              <a:rPr lang="ru-RU"/>
              <a:pPr/>
              <a:t>18</a:t>
            </a:fld>
            <a:endParaRPr lang="ru-RU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chemeClr val="accent2"/>
                </a:solidFill>
                <a:latin typeface="Calibri" pitchFamily="34" charset="0"/>
              </a:rPr>
              <a:t>5. ППФП в системе физического воспитания студентов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>
                <a:latin typeface="Calibri" pitchFamily="34" charset="0"/>
              </a:rPr>
              <a:t>ОРГАНИЗАЦИЯ ППФП в вузе</a:t>
            </a:r>
          </a:p>
        </p:txBody>
      </p:sp>
      <p:graphicFrame>
        <p:nvGraphicFramePr>
          <p:cNvPr id="81926" name="Organization Chart 6"/>
          <p:cNvGraphicFramePr>
            <a:graphicFrameLocks/>
          </p:cNvGraphicFramePr>
          <p:nvPr>
            <p:ph idx="1"/>
          </p:nvPr>
        </p:nvGraphicFramePr>
        <p:xfrm>
          <a:off x="457200" y="2667000"/>
          <a:ext cx="8229600" cy="3733800"/>
        </p:xfrm>
        <a:graphic>
          <a:graphicData uri="http://schemas.openxmlformats.org/drawingml/2006/compatibility">
            <com:legacyDrawing xmlns:com="http://schemas.openxmlformats.org/drawingml/2006/compatibility" spid="_x0000_s8192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2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27"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27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27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26">
                                            <p:subSp spid="_x0000_s81927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27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27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27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27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2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28"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28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28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26">
                                            <p:subSp spid="_x0000_s81928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28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28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28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28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2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29"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29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29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26">
                                            <p:subSp spid="_x0000_s81929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29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29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29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29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30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30"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30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30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1926">
                                            <p:subSp spid="_x0000_s81930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30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30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30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subSp spid="_x0000_s81930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2000" fill="hold"/>
                                        <p:tgtEl>
                                          <p:spTgt spid="81926">
                                            <p:subSp spid="_x0000_s81927"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2000" fill="hold"/>
                                        <p:tgtEl>
                                          <p:spTgt spid="81926">
                                            <p:subSp spid="_x0000_s81927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2000" fill="hold"/>
                                        <p:tgtEl>
                                          <p:spTgt spid="81926">
                                            <p:subSp spid="_x0000_s81927"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81926">
                                            <p:subSp spid="_x0000_s81927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2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7" dur="2000" fill="hold"/>
                                        <p:tgtEl>
                                          <p:spTgt spid="81926">
                                            <p:subSp spid="_x0000_s81928"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2000" fill="hold"/>
                                        <p:tgtEl>
                                          <p:spTgt spid="81926">
                                            <p:subSp spid="_x0000_s81928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2000" fill="hold"/>
                                        <p:tgtEl>
                                          <p:spTgt spid="81926">
                                            <p:subSp spid="_x0000_s81928"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81926">
                                            <p:subSp spid="_x0000_s81928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000"/>
                            </p:stCondLst>
                            <p:childTnLst>
                              <p:par>
                                <p:cTn id="72" presetID="2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3" dur="2000" fill="hold"/>
                                        <p:tgtEl>
                                          <p:spTgt spid="81926">
                                            <p:subSp spid="_x0000_s81929"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2000" fill="hold"/>
                                        <p:tgtEl>
                                          <p:spTgt spid="81926">
                                            <p:subSp spid="_x0000_s81929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2000" fill="hold"/>
                                        <p:tgtEl>
                                          <p:spTgt spid="81926">
                                            <p:subSp spid="_x0000_s81929"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81926">
                                            <p:subSp spid="_x0000_s81929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1000"/>
                            </p:stCondLst>
                            <p:childTnLst>
                              <p:par>
                                <p:cTn id="78" presetID="2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2000" fill="hold"/>
                                        <p:tgtEl>
                                          <p:spTgt spid="81926">
                                            <p:subSp spid="_x0000_s81930"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2000" fill="hold"/>
                                        <p:tgtEl>
                                          <p:spTgt spid="81926">
                                            <p:subSp spid="_x0000_s81930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1" dur="2000" fill="hold"/>
                                        <p:tgtEl>
                                          <p:spTgt spid="81926">
                                            <p:subSp spid="_x0000_s81930"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81926">
                                            <p:subSp spid="_x0000_s81930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81926" grpId="0" uiExpand="1" bld="allAtOnce"/>
      <p:bldDgm spid="81926" grpId="2" b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59E77-B774-4382-892B-B61E3ED3AB54}" type="slidenum">
              <a:rPr lang="ru-RU"/>
              <a:pPr/>
              <a:t>19</a:t>
            </a:fld>
            <a:endParaRPr lang="ru-RU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</a:rPr>
              <a:t>Основные понятия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u="sng" dirty="0">
                <a:solidFill>
                  <a:schemeClr val="accent2"/>
                </a:solidFill>
                <a:latin typeface="Calibri" pitchFamily="34" charset="0"/>
              </a:rPr>
              <a:t>Прикладные физические качества </a:t>
            </a:r>
            <a:r>
              <a:rPr lang="ru-RU" sz="2800" i="1" dirty="0">
                <a:latin typeface="Calibri" pitchFamily="34" charset="0"/>
              </a:rPr>
              <a:t>– </a:t>
            </a:r>
            <a:r>
              <a:rPr lang="ru-RU" sz="2800" b="0" i="1" dirty="0">
                <a:latin typeface="Calibri" pitchFamily="34" charset="0"/>
              </a:rPr>
              <a:t>это те качества, которые имеют наибольшее значение для качественного и эффективного выполнения конкретной профессиональной деятельности</a:t>
            </a:r>
          </a:p>
          <a:p>
            <a:pPr>
              <a:lnSpc>
                <a:spcPct val="90000"/>
              </a:lnSpc>
            </a:pPr>
            <a:r>
              <a:rPr lang="ru-RU" u="sng" dirty="0">
                <a:solidFill>
                  <a:schemeClr val="accent2"/>
                </a:solidFill>
                <a:latin typeface="Calibri" pitchFamily="34" charset="0"/>
              </a:rPr>
              <a:t>Прикладные психические качества </a:t>
            </a:r>
            <a:r>
              <a:rPr lang="ru-RU" sz="2800" dirty="0">
                <a:latin typeface="Calibri" pitchFamily="34" charset="0"/>
              </a:rPr>
              <a:t>– </a:t>
            </a:r>
            <a:r>
              <a:rPr lang="ru-RU" sz="2800" b="0" i="1" dirty="0">
                <a:latin typeface="Calibri" pitchFamily="34" charset="0"/>
              </a:rPr>
              <a:t>те качества личности, которые способствуют эффективному выполнению профессиональных видов работ</a:t>
            </a:r>
          </a:p>
          <a:p>
            <a:pPr>
              <a:lnSpc>
                <a:spcPct val="90000"/>
              </a:lnSpc>
            </a:pPr>
            <a:endParaRPr lang="ru-RU" sz="2800" b="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888F-D0C6-4400-B56C-4A0C965FFD57}" type="slidenum">
              <a:rPr lang="ru-RU"/>
              <a:pPr/>
              <a:t>2</a:t>
            </a:fld>
            <a:endParaRPr lang="ru-RU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/>
                </a:solidFill>
                <a:latin typeface="Calibri" pitchFamily="34" charset="0"/>
              </a:rPr>
              <a:t>Вопросы </a:t>
            </a:r>
            <a:r>
              <a:rPr lang="ru-RU" b="1" dirty="0" smtClean="0">
                <a:solidFill>
                  <a:schemeClr val="accent6"/>
                </a:solidFill>
                <a:latin typeface="Calibri" pitchFamily="34" charset="0"/>
              </a:rPr>
              <a:t>для изучения:</a:t>
            </a:r>
            <a:endParaRPr lang="ru-RU" b="1" dirty="0">
              <a:solidFill>
                <a:schemeClr val="accent6"/>
              </a:solidFill>
              <a:latin typeface="Calibri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dirty="0">
                <a:latin typeface="Calibri" pitchFamily="34" charset="0"/>
              </a:rPr>
              <a:t>Значение ППФП в современном обществе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dirty="0">
                <a:latin typeface="Calibri" pitchFamily="34" charset="0"/>
              </a:rPr>
              <a:t>Определение понятия ППФП, ее цель и задачи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dirty="0">
                <a:latin typeface="Calibri" pitchFamily="34" charset="0"/>
              </a:rPr>
              <a:t>Факторы, определяющие ППФП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dirty="0">
                <a:latin typeface="Calibri" pitchFamily="34" charset="0"/>
              </a:rPr>
              <a:t>Методика подбора средств ППФП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dirty="0">
                <a:latin typeface="Calibri" pitchFamily="34" charset="0"/>
              </a:rPr>
              <a:t>ППФП в системе физического воспитания студентов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746B-05E5-4D5D-B16E-3C06BFB1409A}" type="slidenum">
              <a:rPr lang="ru-RU"/>
              <a:pPr/>
              <a:t>20</a:t>
            </a:fld>
            <a:endParaRPr lang="ru-RU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772400" cy="1143000"/>
          </a:xfrm>
        </p:spPr>
        <p:txBody>
          <a:bodyPr/>
          <a:lstStyle/>
          <a:p>
            <a:r>
              <a:rPr lang="ru-RU" b="1" dirty="0">
                <a:solidFill>
                  <a:schemeClr val="accent2"/>
                </a:solidFill>
                <a:latin typeface="Calibri" pitchFamily="34" charset="0"/>
              </a:rPr>
              <a:t>Основные понятия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u="sng" dirty="0">
                <a:solidFill>
                  <a:schemeClr val="accent2"/>
                </a:solidFill>
                <a:latin typeface="Calibri" pitchFamily="34" charset="0"/>
              </a:rPr>
              <a:t>Под специальными прикладными качествами </a:t>
            </a:r>
            <a:r>
              <a:rPr lang="ru-RU" b="0" i="1" dirty="0">
                <a:latin typeface="Calibri" pitchFamily="34" charset="0"/>
              </a:rPr>
              <a:t>подразумеваются </a:t>
            </a:r>
          </a:p>
          <a:p>
            <a:pPr>
              <a:buFont typeface="Wingdings" pitchFamily="2" charset="2"/>
              <a:buNone/>
            </a:pPr>
            <a:r>
              <a:rPr lang="ru-RU" b="0" i="1" dirty="0">
                <a:latin typeface="Calibri" pitchFamily="34" charset="0"/>
              </a:rPr>
              <a:t>  </a:t>
            </a:r>
            <a:r>
              <a:rPr lang="ru-RU" b="0" i="1" dirty="0" smtClean="0">
                <a:latin typeface="Calibri" pitchFamily="34" charset="0"/>
              </a:rPr>
              <a:t>  </a:t>
            </a:r>
            <a:r>
              <a:rPr lang="ru-RU" b="0" i="1" dirty="0">
                <a:latin typeface="Calibri" pitchFamily="34" charset="0"/>
              </a:rPr>
              <a:t>способности человека             противостоять специфическим воздействиям внешней среды.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0D8-E220-41B5-A8BB-C6A7BD7C91C4}" type="slidenum">
              <a:rPr lang="ru-RU"/>
              <a:pPr/>
              <a:t>21</a:t>
            </a:fld>
            <a:endParaRPr lang="ru-RU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153400" cy="1447800"/>
          </a:xfrm>
        </p:spPr>
        <p:txBody>
          <a:bodyPr/>
          <a:lstStyle/>
          <a:p>
            <a:r>
              <a:rPr lang="ru-RU" sz="4000" b="1" dirty="0">
                <a:solidFill>
                  <a:schemeClr val="accent6"/>
                </a:solidFill>
                <a:latin typeface="Calibri" pitchFamily="34" charset="0"/>
              </a:rPr>
              <a:t>1 блок </a:t>
            </a:r>
            <a:r>
              <a:rPr lang="ru-RU" sz="3600" b="1" dirty="0">
                <a:solidFill>
                  <a:schemeClr val="accent6"/>
                </a:solidFill>
                <a:latin typeface="Calibri" pitchFamily="34" charset="0"/>
              </a:rPr>
              <a:t>СТРУКТУРЫ </a:t>
            </a:r>
            <a:r>
              <a:rPr lang="ru-RU" sz="3600" b="1" dirty="0" smtClean="0">
                <a:solidFill>
                  <a:schemeClr val="accent6"/>
                </a:solidFill>
                <a:latin typeface="Calibri" pitchFamily="34" charset="0"/>
              </a:rPr>
              <a:t>ПСИХОФИЗИЧЕСКОЙ </a:t>
            </a:r>
            <a:r>
              <a:rPr lang="ru-RU" sz="3600" b="1" dirty="0">
                <a:solidFill>
                  <a:schemeClr val="accent6"/>
                </a:solidFill>
                <a:latin typeface="Calibri" pitchFamily="34" charset="0"/>
              </a:rPr>
              <a:t>ПОДГОТОВЛЕННОСТИ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>
                <a:solidFill>
                  <a:schemeClr val="accent6"/>
                </a:solidFill>
                <a:latin typeface="Calibri" pitchFamily="34" charset="0"/>
              </a:rPr>
              <a:t>Физические качества:</a:t>
            </a:r>
          </a:p>
          <a:p>
            <a:r>
              <a:rPr lang="ru-RU" dirty="0">
                <a:latin typeface="Calibri" pitchFamily="34" charset="0"/>
              </a:rPr>
              <a:t>Выносливость</a:t>
            </a:r>
          </a:p>
          <a:p>
            <a:r>
              <a:rPr lang="ru-RU" dirty="0">
                <a:latin typeface="Calibri" pitchFamily="34" charset="0"/>
              </a:rPr>
              <a:t>Сила</a:t>
            </a:r>
          </a:p>
          <a:p>
            <a:r>
              <a:rPr lang="ru-RU" dirty="0">
                <a:latin typeface="Calibri" pitchFamily="34" charset="0"/>
              </a:rPr>
              <a:t>Быстрота</a:t>
            </a:r>
          </a:p>
          <a:p>
            <a:r>
              <a:rPr lang="ru-RU" dirty="0">
                <a:latin typeface="Calibri" pitchFamily="34" charset="0"/>
              </a:rPr>
              <a:t>Ловкость</a:t>
            </a:r>
          </a:p>
          <a:p>
            <a:r>
              <a:rPr lang="ru-RU" dirty="0">
                <a:latin typeface="Calibri" pitchFamily="34" charset="0"/>
              </a:rPr>
              <a:t>Гибкость</a:t>
            </a:r>
          </a:p>
          <a:p>
            <a:endParaRPr lang="ru-RU" dirty="0"/>
          </a:p>
        </p:txBody>
      </p:sp>
      <p:sp>
        <p:nvSpPr>
          <p:cNvPr id="768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6096000"/>
            <a:ext cx="304800" cy="304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DB21-D068-4A4B-9658-70E2C4301624}" type="slidenum">
              <a:rPr lang="ru-RU"/>
              <a:pPr/>
              <a:t>22</a:t>
            </a:fld>
            <a:endParaRPr lang="ru-RU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ru-RU" sz="4000" b="1" dirty="0">
                <a:solidFill>
                  <a:schemeClr val="accent6"/>
                </a:solidFill>
                <a:latin typeface="Calibri" pitchFamily="34" charset="0"/>
              </a:rPr>
              <a:t>2 блок </a:t>
            </a:r>
            <a:r>
              <a:rPr lang="ru-RU" sz="3600" b="1" dirty="0">
                <a:solidFill>
                  <a:schemeClr val="accent6"/>
                </a:solidFill>
                <a:latin typeface="Calibri" pitchFamily="34" charset="0"/>
              </a:rPr>
              <a:t>СТРУКТУРЫ ПСИХОФИЗИЧЕСКОЙ ПОДГОТОВЛЕННОСТИ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u="sng" dirty="0">
                <a:solidFill>
                  <a:schemeClr val="accent6"/>
                </a:solidFill>
                <a:latin typeface="Calibri" pitchFamily="34" charset="0"/>
              </a:rPr>
              <a:t>Психофизиологические резервы, состоящие из: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400" dirty="0">
                <a:latin typeface="Calibri" pitchFamily="34" charset="0"/>
              </a:rPr>
              <a:t>Физиологических функций (зрение, слух)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latin typeface="Calibri" pitchFamily="34" charset="0"/>
              </a:rPr>
              <a:t>Сенсомоторных реакций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latin typeface="Calibri" pitchFamily="34" charset="0"/>
              </a:rPr>
              <a:t>Физиологических качеств (устойчивость ССС и нервной системы)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latin typeface="Calibri" pitchFamily="34" charset="0"/>
              </a:rPr>
              <a:t>Познавательных функций мозга (память – вербальная, зрительная, слуховая, двигательная, объем памяти; внимание – концентрация, переключение и т.д.)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dirty="0"/>
          </a:p>
          <a:p>
            <a:pPr>
              <a:lnSpc>
                <a:spcPct val="90000"/>
              </a:lnSpc>
            </a:pPr>
            <a:endParaRPr lang="ru-RU" sz="2400" dirty="0"/>
          </a:p>
        </p:txBody>
      </p:sp>
      <p:sp>
        <p:nvSpPr>
          <p:cNvPr id="788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172200"/>
            <a:ext cx="304800" cy="304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2186-9FC9-4D6E-8B66-414BC0FA2581}" type="slidenum">
              <a:rPr lang="ru-RU"/>
              <a:pPr/>
              <a:t>23</a:t>
            </a:fld>
            <a:endParaRPr lang="ru-RU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chemeClr val="accent6"/>
                </a:solidFill>
                <a:latin typeface="Calibri" pitchFamily="34" charset="0"/>
              </a:rPr>
              <a:t>3 блок </a:t>
            </a:r>
            <a:r>
              <a:rPr lang="ru-RU" sz="3600" b="1" dirty="0">
                <a:solidFill>
                  <a:schemeClr val="accent6"/>
                </a:solidFill>
                <a:latin typeface="Calibri" pitchFamily="34" charset="0"/>
              </a:rPr>
              <a:t>СТРУКТУРЫ ПСИХОФИЗИЧЕСКОЙ ПОДГОТОВЛЕННОСТИ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514600"/>
            <a:ext cx="7772400" cy="3352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u="sng" dirty="0">
                <a:solidFill>
                  <a:schemeClr val="accent6"/>
                </a:solidFill>
                <a:latin typeface="Calibri" pitchFamily="34" charset="0"/>
              </a:rPr>
              <a:t>Психические возможности, состоящие из интеллектуальных способностей</a:t>
            </a:r>
            <a:r>
              <a:rPr lang="ru-RU" u="sng" dirty="0" smtClean="0">
                <a:solidFill>
                  <a:schemeClr val="accent6"/>
                </a:solidFill>
                <a:latin typeface="Calibri" pitchFamily="34" charset="0"/>
              </a:rPr>
              <a:t>:</a:t>
            </a:r>
          </a:p>
          <a:p>
            <a:pPr>
              <a:buFont typeface="Wingdings" pitchFamily="2" charset="2"/>
              <a:buNone/>
            </a:pPr>
            <a:endParaRPr lang="ru-RU" dirty="0">
              <a:latin typeface="Calibri" pitchFamily="34" charset="0"/>
            </a:endParaRPr>
          </a:p>
          <a:p>
            <a:r>
              <a:rPr lang="ru-RU" dirty="0">
                <a:latin typeface="Calibri" pitchFamily="34" charset="0"/>
              </a:rPr>
              <a:t>словесно-логические, </a:t>
            </a:r>
          </a:p>
          <a:p>
            <a:r>
              <a:rPr lang="ru-RU" dirty="0">
                <a:latin typeface="Calibri" pitchFamily="34" charset="0"/>
              </a:rPr>
              <a:t>вычислительные, </a:t>
            </a:r>
          </a:p>
          <a:p>
            <a:r>
              <a:rPr lang="ru-RU" dirty="0">
                <a:latin typeface="Calibri" pitchFamily="34" charset="0"/>
              </a:rPr>
              <a:t>быстрота мышления и др.</a:t>
            </a:r>
          </a:p>
          <a:p>
            <a:endParaRPr lang="ru-RU" dirty="0"/>
          </a:p>
        </p:txBody>
      </p:sp>
      <p:sp>
        <p:nvSpPr>
          <p:cNvPr id="778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6096000"/>
            <a:ext cx="304800" cy="304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8568D-D51E-4CAD-8F3E-F42E6CE7255B}" type="slidenum">
              <a:rPr lang="ru-RU"/>
              <a:pPr/>
              <a:t>24</a:t>
            </a:fld>
            <a:endParaRPr lang="ru-RU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accent6"/>
                </a:solidFill>
                <a:latin typeface="Calibri" pitchFamily="34" charset="0"/>
              </a:rPr>
              <a:t>КЛАССИФИКАЦИЯ ВИДОВ СПОРТА (по А.Б. </a:t>
            </a:r>
            <a:r>
              <a:rPr lang="ru-RU" sz="3200" b="1" dirty="0" err="1">
                <a:solidFill>
                  <a:schemeClr val="accent6"/>
                </a:solidFill>
                <a:latin typeface="Calibri" pitchFamily="34" charset="0"/>
              </a:rPr>
              <a:t>Гандельсману</a:t>
            </a:r>
            <a:r>
              <a:rPr lang="ru-RU" sz="3200" b="1" dirty="0">
                <a:solidFill>
                  <a:schemeClr val="accent6"/>
                </a:solidFill>
                <a:latin typeface="Calibri" pitchFamily="34" charset="0"/>
              </a:rPr>
              <a:t> и К.М. Смирнову)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dirty="0" smtClean="0">
                <a:latin typeface="Calibri" pitchFamily="34" charset="0"/>
              </a:rPr>
              <a:t>	1 </a:t>
            </a:r>
            <a:r>
              <a:rPr lang="ru-RU" sz="2400" dirty="0">
                <a:latin typeface="Calibri" pitchFamily="34" charset="0"/>
              </a:rPr>
              <a:t>группа – преимущественное совершенствование координации движений</a:t>
            </a:r>
          </a:p>
          <a:p>
            <a:pPr>
              <a:buFont typeface="Wingdings" pitchFamily="2" charset="2"/>
              <a:buNone/>
            </a:pPr>
            <a:endParaRPr lang="ru-RU" sz="2400" dirty="0" smtClean="0">
              <a:latin typeface="Calibri" pitchFamily="34" charset="0"/>
            </a:endParaRPr>
          </a:p>
          <a:p>
            <a:pPr>
              <a:buFont typeface="Wingdings" pitchFamily="2" charset="2"/>
              <a:buNone/>
            </a:pPr>
            <a:endParaRPr lang="ru-RU" sz="240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sz="2400" dirty="0" smtClean="0">
                <a:latin typeface="Calibri" pitchFamily="34" charset="0"/>
              </a:rPr>
              <a:t>	2 </a:t>
            </a:r>
            <a:r>
              <a:rPr lang="ru-RU" sz="2400" dirty="0">
                <a:latin typeface="Calibri" pitchFamily="34" charset="0"/>
              </a:rPr>
              <a:t>группа – преимущественное достижение высокой скорости в циклических движениях</a:t>
            </a:r>
          </a:p>
          <a:p>
            <a:pPr>
              <a:buFont typeface="Wingdings" pitchFamily="2" charset="2"/>
              <a:buNone/>
            </a:pPr>
            <a:endParaRPr lang="ru-RU" sz="2000" dirty="0"/>
          </a:p>
        </p:txBody>
      </p:sp>
      <p:pic>
        <p:nvPicPr>
          <p:cNvPr id="44038" name="Picture 6" descr="x_gim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86400" y="1905000"/>
            <a:ext cx="2944812" cy="2301269"/>
          </a:xfrm>
          <a:noFill/>
          <a:ln/>
        </p:spPr>
      </p:pic>
      <p:pic>
        <p:nvPicPr>
          <p:cNvPr id="44040" name="Picture 8" descr="b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0" y="4343400"/>
            <a:ext cx="3124200" cy="2436876"/>
          </a:xfrm>
          <a:noFill/>
          <a:ln/>
        </p:spPr>
      </p:pic>
      <p:sp>
        <p:nvSpPr>
          <p:cNvPr id="44041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2000" y="6096000"/>
            <a:ext cx="304800" cy="381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6055-BD6E-40F0-ADC0-FD8B115775AC}" type="slidenum">
              <a:rPr lang="ru-RU"/>
              <a:pPr/>
              <a:t>25</a:t>
            </a:fld>
            <a:endParaRPr lang="ru-RU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accent6"/>
                </a:solidFill>
                <a:latin typeface="Calibri" pitchFamily="34" charset="0"/>
              </a:rPr>
              <a:t>КЛАССИФИКАЦИЯ ВИДОВ СПОРТА (по А.Б. </a:t>
            </a:r>
            <a:r>
              <a:rPr lang="ru-RU" sz="3200" b="1" dirty="0" err="1">
                <a:solidFill>
                  <a:schemeClr val="accent6"/>
                </a:solidFill>
                <a:latin typeface="Calibri" pitchFamily="34" charset="0"/>
              </a:rPr>
              <a:t>Гандельсману</a:t>
            </a:r>
            <a:r>
              <a:rPr lang="ru-RU" sz="3200" b="1" dirty="0">
                <a:solidFill>
                  <a:schemeClr val="accent6"/>
                </a:solidFill>
                <a:latin typeface="Calibri" pitchFamily="34" charset="0"/>
              </a:rPr>
              <a:t> и К.М. Смирнову)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dirty="0" smtClean="0">
                <a:latin typeface="Calibri" pitchFamily="34" charset="0"/>
              </a:rPr>
              <a:t>	3 </a:t>
            </a:r>
            <a:r>
              <a:rPr lang="ru-RU" sz="2400" dirty="0">
                <a:latin typeface="Calibri" pitchFamily="34" charset="0"/>
              </a:rPr>
              <a:t>группа </a:t>
            </a:r>
            <a:r>
              <a:rPr lang="ru-RU" sz="2400" dirty="0" smtClean="0">
                <a:latin typeface="Calibri" pitchFamily="34" charset="0"/>
              </a:rPr>
              <a:t>-совершенствование </a:t>
            </a:r>
            <a:r>
              <a:rPr lang="ru-RU" sz="2400" dirty="0">
                <a:latin typeface="Calibri" pitchFamily="34" charset="0"/>
              </a:rPr>
              <a:t>силы и быстроты движений</a:t>
            </a:r>
          </a:p>
          <a:p>
            <a:pPr>
              <a:buFont typeface="Wingdings" pitchFamily="2" charset="2"/>
              <a:buNone/>
            </a:pPr>
            <a:endParaRPr lang="ru-RU" sz="240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sz="2400" dirty="0" smtClean="0">
                <a:latin typeface="Calibri" pitchFamily="34" charset="0"/>
              </a:rPr>
              <a:t>	4 </a:t>
            </a:r>
            <a:r>
              <a:rPr lang="ru-RU" sz="2400" dirty="0">
                <a:latin typeface="Calibri" pitchFamily="34" charset="0"/>
              </a:rPr>
              <a:t>группа </a:t>
            </a:r>
            <a:r>
              <a:rPr lang="ru-RU" sz="2400" dirty="0" smtClean="0">
                <a:latin typeface="Calibri" pitchFamily="34" charset="0"/>
              </a:rPr>
              <a:t>-совершенствование </a:t>
            </a:r>
            <a:r>
              <a:rPr lang="ru-RU" sz="2400" dirty="0">
                <a:latin typeface="Calibri" pitchFamily="34" charset="0"/>
              </a:rPr>
              <a:t>движений в обстановке непосредственной борьбы с соперником</a:t>
            </a:r>
          </a:p>
        </p:txBody>
      </p:sp>
      <p:pic>
        <p:nvPicPr>
          <p:cNvPr id="48136" name="Picture 8" descr="борьбаi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4267200"/>
            <a:ext cx="3234915" cy="2209800"/>
          </a:xfrm>
          <a:noFill/>
          <a:ln/>
        </p:spPr>
      </p:pic>
      <p:pic>
        <p:nvPicPr>
          <p:cNvPr id="48144" name="Picture 16" descr="прыжок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05400" y="1828800"/>
            <a:ext cx="3207828" cy="2259836"/>
          </a:xfrm>
          <a:noFill/>
          <a:ln/>
        </p:spPr>
      </p:pic>
      <p:sp>
        <p:nvSpPr>
          <p:cNvPr id="48145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33400" y="6096000"/>
            <a:ext cx="381000" cy="4572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136B5-4040-4289-A685-F09A94433ECD}" type="slidenum">
              <a:rPr lang="ru-RU"/>
              <a:pPr/>
              <a:t>26</a:t>
            </a:fld>
            <a:endParaRPr lang="ru-RU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accent6"/>
                </a:solidFill>
                <a:latin typeface="Calibri" pitchFamily="34" charset="0"/>
              </a:rPr>
              <a:t>КЛАССИФИКАЦИЯ ВИДОВ СПОРТА (по А.Б. </a:t>
            </a:r>
            <a:r>
              <a:rPr lang="ru-RU" sz="3200" b="1" dirty="0" err="1">
                <a:solidFill>
                  <a:schemeClr val="accent6"/>
                </a:solidFill>
                <a:latin typeface="Calibri" pitchFamily="34" charset="0"/>
              </a:rPr>
              <a:t>Гандельсману</a:t>
            </a:r>
            <a:r>
              <a:rPr lang="ru-RU" sz="3200" b="1" dirty="0">
                <a:solidFill>
                  <a:schemeClr val="accent6"/>
                </a:solidFill>
                <a:latin typeface="Calibri" pitchFamily="34" charset="0"/>
              </a:rPr>
              <a:t> и К.М. Смирнову)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343400" cy="4343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latin typeface="Calibri" pitchFamily="34" charset="0"/>
              </a:rPr>
              <a:t>	5 </a:t>
            </a:r>
            <a:r>
              <a:rPr lang="ru-RU" sz="2400" dirty="0">
                <a:latin typeface="Calibri" pitchFamily="34" charset="0"/>
              </a:rPr>
              <a:t>группа </a:t>
            </a:r>
            <a:r>
              <a:rPr lang="ru-RU" sz="2400" dirty="0" smtClean="0">
                <a:latin typeface="Calibri" pitchFamily="34" charset="0"/>
              </a:rPr>
              <a:t>-совершенствование </a:t>
            </a:r>
            <a:r>
              <a:rPr lang="ru-RU" sz="2400" dirty="0">
                <a:latin typeface="Calibri" pitchFamily="34" charset="0"/>
              </a:rPr>
              <a:t>управления различными средствами передвижения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>
              <a:latin typeface="Calibri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latin typeface="Calibri" pitchFamily="34" charset="0"/>
              </a:rPr>
              <a:t>	6 </a:t>
            </a:r>
            <a:r>
              <a:rPr lang="ru-RU" sz="2400" dirty="0">
                <a:latin typeface="Calibri" pitchFamily="34" charset="0"/>
              </a:rPr>
              <a:t>группа -</a:t>
            </a:r>
            <a:r>
              <a:rPr lang="ru-RU" sz="2400" dirty="0" smtClean="0">
                <a:latin typeface="Calibri" pitchFamily="34" charset="0"/>
              </a:rPr>
              <a:t>совершенствование </a:t>
            </a:r>
            <a:r>
              <a:rPr lang="ru-RU" sz="2400" dirty="0">
                <a:latin typeface="Calibri" pitchFamily="34" charset="0"/>
              </a:rPr>
              <a:t>предельно напряженной центральной нервной деятельности при малых физических нагрузках</a:t>
            </a:r>
          </a:p>
        </p:txBody>
      </p:sp>
      <p:pic>
        <p:nvPicPr>
          <p:cNvPr id="50184" name="Picture 8" descr="шахматы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81600" y="4096512"/>
            <a:ext cx="2984046" cy="2228088"/>
          </a:xfrm>
          <a:noFill/>
          <a:ln/>
        </p:spPr>
      </p:pic>
      <p:pic>
        <p:nvPicPr>
          <p:cNvPr id="50186" name="Picture 10" descr="мотогонки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81600" y="1752600"/>
            <a:ext cx="2864730" cy="2209800"/>
          </a:xfrm>
          <a:noFill/>
          <a:ln/>
        </p:spPr>
      </p:pic>
      <p:sp>
        <p:nvSpPr>
          <p:cNvPr id="50187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60960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162E-0FC4-479F-8091-3EA76BF402FB}" type="slidenum">
              <a:rPr lang="ru-RU"/>
              <a:pPr/>
              <a:t>27</a:t>
            </a:fld>
            <a:endParaRPr lang="ru-RU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accent6"/>
                </a:solidFill>
                <a:latin typeface="Calibri" pitchFamily="34" charset="0"/>
              </a:rPr>
              <a:t>КЛАССИФИКАЦИЯ ВИДОВ СПОРТА (по А.Б. </a:t>
            </a:r>
            <a:r>
              <a:rPr lang="ru-RU" sz="3200" b="1" dirty="0" err="1">
                <a:solidFill>
                  <a:schemeClr val="accent6"/>
                </a:solidFill>
                <a:latin typeface="Calibri" pitchFamily="34" charset="0"/>
              </a:rPr>
              <a:t>Гандельсману</a:t>
            </a:r>
            <a:r>
              <a:rPr lang="ru-RU" sz="3200" b="1" dirty="0">
                <a:solidFill>
                  <a:schemeClr val="accent6"/>
                </a:solidFill>
                <a:latin typeface="Calibri" pitchFamily="34" charset="0"/>
              </a:rPr>
              <a:t> и К.М. Смирнову)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 smtClean="0">
                <a:latin typeface="Calibri" pitchFamily="34" charset="0"/>
              </a:rPr>
              <a:t>	7 группа-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>
                <a:latin typeface="Calibri" pitchFamily="34" charset="0"/>
              </a:rPr>
              <a:t> 	воспитание </a:t>
            </a:r>
            <a:r>
              <a:rPr lang="ru-RU" sz="2800" dirty="0">
                <a:latin typeface="Calibri" pitchFamily="34" charset="0"/>
              </a:rPr>
              <a:t>способности переключению в многоборье</a:t>
            </a:r>
          </a:p>
        </p:txBody>
      </p:sp>
      <p:sp>
        <p:nvSpPr>
          <p:cNvPr id="52231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943600"/>
            <a:ext cx="3810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2233" name="Picture 9" descr="http://img.rsport.ru/images/63361/71/6336171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133600"/>
            <a:ext cx="4572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3203-507F-4C35-BE20-50C9C6DE6442}" type="slidenum">
              <a:rPr lang="ru-RU"/>
              <a:pPr/>
              <a:t>28</a:t>
            </a:fld>
            <a:endParaRPr lang="ru-RU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chemeClr val="accent6"/>
                </a:solidFill>
                <a:latin typeface="Calibri" pitchFamily="34" charset="0"/>
              </a:rPr>
              <a:t>ОСНОВНЫЕ ГРУППЫ ПРОФЕССИЙ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41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i="1" dirty="0">
                <a:latin typeface="Calibri" pitchFamily="34" charset="0"/>
              </a:rPr>
              <a:t>Первая группа</a:t>
            </a:r>
            <a:r>
              <a:rPr lang="ru-RU" sz="2800" dirty="0">
                <a:latin typeface="Calibri" pitchFamily="34" charset="0"/>
              </a:rPr>
              <a:t> - профессии, связанные с умственным трудом</a:t>
            </a:r>
          </a:p>
          <a:p>
            <a:pPr>
              <a:lnSpc>
                <a:spcPct val="90000"/>
              </a:lnSpc>
            </a:pPr>
            <a:endParaRPr lang="ru-RU" sz="2800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800" i="1" dirty="0">
                <a:latin typeface="Calibri" pitchFamily="34" charset="0"/>
              </a:rPr>
              <a:t>Вторая группа</a:t>
            </a:r>
            <a:r>
              <a:rPr lang="ru-RU" sz="2800" dirty="0">
                <a:latin typeface="Calibri" pitchFamily="34" charset="0"/>
              </a:rPr>
              <a:t> - профессии, связанные с легкими однообразными движениями (на конвейере, автоматических линиях) </a:t>
            </a:r>
          </a:p>
        </p:txBody>
      </p:sp>
      <p:sp>
        <p:nvSpPr>
          <p:cNvPr id="67595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33400" y="6172200"/>
            <a:ext cx="304800" cy="381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7597" name="Picture 13" descr="http://kak.znate.ru/pars_docs/refs/17/16085/16085-53_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828800"/>
            <a:ext cx="3581400" cy="2210740"/>
          </a:xfrm>
          <a:prstGeom prst="rect">
            <a:avLst/>
          </a:prstGeom>
          <a:noFill/>
        </p:spPr>
      </p:pic>
      <p:pic>
        <p:nvPicPr>
          <p:cNvPr id="67599" name="Picture 15" descr="http://www.ridus.ru/_ah/img/2qBhtvyoB1Wnn-hQB7NqCA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191000"/>
            <a:ext cx="37719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D795-83BF-4C6D-B5CE-C6E83FC3670C}" type="slidenum">
              <a:rPr lang="ru-RU"/>
              <a:pPr/>
              <a:t>29</a:t>
            </a:fld>
            <a:endParaRPr lang="ru-RU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chemeClr val="accent6"/>
                </a:solidFill>
                <a:latin typeface="Calibri" pitchFamily="34" charset="0"/>
              </a:rPr>
              <a:t>ОСНОВНЫЕ ГРУППЫ ПРОФЕССИЙ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41148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i="1" dirty="0">
                <a:latin typeface="Calibri" pitchFamily="34" charset="0"/>
              </a:rPr>
              <a:t>Третья группа</a:t>
            </a:r>
            <a:r>
              <a:rPr lang="ru-RU" sz="2400" dirty="0">
                <a:latin typeface="Calibri" pitchFamily="34" charset="0"/>
              </a:rPr>
              <a:t> - профессии, связанные со всевозможными станками, механическими приспособлениями и инструментами.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400" dirty="0">
                <a:latin typeface="Calibri" pitchFamily="34" charset="0"/>
              </a:rPr>
              <a:t>Четвертая группа - профессии, связанные с тяжелым физическим трудом, с большими энергетическими затратами. </a:t>
            </a:r>
          </a:p>
        </p:txBody>
      </p:sp>
      <p:sp>
        <p:nvSpPr>
          <p:cNvPr id="70667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33400" y="6172200"/>
            <a:ext cx="381000" cy="381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70669" name="Picture 13" descr="http://www.klerk.ru/img/pb/thumb550x550/IMGi3960inoviyrazmer_3246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752600"/>
            <a:ext cx="3984401" cy="2057400"/>
          </a:xfrm>
          <a:prstGeom prst="rect">
            <a:avLst/>
          </a:prstGeom>
          <a:noFill/>
        </p:spPr>
      </p:pic>
      <p:pic>
        <p:nvPicPr>
          <p:cNvPr id="70671" name="Picture 15" descr="http://geobases.ru/Data11/38/38700/1b.jp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038600"/>
            <a:ext cx="4092082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D1F9-1C26-40DB-B772-B253AE2E2E19}" type="slidenum">
              <a:rPr lang="ru-RU"/>
              <a:pPr/>
              <a:t>3</a:t>
            </a:fld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382000" cy="1143000"/>
          </a:xfrm>
        </p:spPr>
        <p:txBody>
          <a:bodyPr/>
          <a:lstStyle/>
          <a:p>
            <a:pPr marL="838200" indent="-838200" algn="ctr"/>
            <a:r>
              <a:rPr lang="en-US" sz="4000" b="1" dirty="0">
                <a:solidFill>
                  <a:schemeClr val="accent6"/>
                </a:solidFill>
                <a:latin typeface="Calibri" pitchFamily="34" charset="0"/>
              </a:rPr>
              <a:t>1</a:t>
            </a:r>
            <a:r>
              <a:rPr lang="ru-RU" sz="4000" b="1" dirty="0">
                <a:solidFill>
                  <a:schemeClr val="accent6"/>
                </a:solidFill>
                <a:latin typeface="Calibri" pitchFamily="34" charset="0"/>
              </a:rPr>
              <a:t>. Значение ППФП в </a:t>
            </a:r>
            <a:r>
              <a:rPr lang="ru-RU" sz="4000" b="1" dirty="0" smtClean="0">
                <a:solidFill>
                  <a:schemeClr val="accent6"/>
                </a:solidFill>
                <a:latin typeface="Calibri" pitchFamily="34" charset="0"/>
              </a:rPr>
              <a:t>современном </a:t>
            </a:r>
            <a:r>
              <a:rPr lang="ru-RU" sz="4000" b="1" dirty="0">
                <a:solidFill>
                  <a:schemeClr val="accent6"/>
                </a:solidFill>
                <a:latin typeface="Calibri" pitchFamily="34" charset="0"/>
              </a:rPr>
              <a:t>обществе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05800" cy="45720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u="sng" dirty="0">
                <a:latin typeface="Calibri" pitchFamily="34" charset="0"/>
              </a:rPr>
              <a:t>Факторы, определяющие необходимость ППФП человека к труду в современных </a:t>
            </a:r>
            <a:r>
              <a:rPr lang="ru-RU" sz="2400" u="sng" dirty="0" smtClean="0">
                <a:latin typeface="Calibri" pitchFamily="34" charset="0"/>
              </a:rPr>
              <a:t>условиях: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400" u="sng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2400" dirty="0">
                <a:latin typeface="Calibri" pitchFamily="34" charset="0"/>
              </a:rPr>
              <a:t>Негативное воздействие на организм человека </a:t>
            </a:r>
            <a:r>
              <a:rPr lang="ru-RU" sz="2400" dirty="0" err="1">
                <a:latin typeface="Calibri" pitchFamily="34" charset="0"/>
              </a:rPr>
              <a:t>технизации</a:t>
            </a:r>
            <a:r>
              <a:rPr lang="ru-RU" sz="2400" dirty="0">
                <a:latin typeface="Calibri" pitchFamily="34" charset="0"/>
              </a:rPr>
              <a:t> труда и быта.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latin typeface="Calibri" pitchFamily="34" charset="0"/>
              </a:rPr>
              <a:t>Уменьшение доли простого физического труда, с одновременным увеличением ответственности человека за результаты труда.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latin typeface="Calibri" pitchFamily="34" charset="0"/>
              </a:rPr>
              <a:t>Современное общество отличает мобильность в профессии (смена профессии).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latin typeface="Calibri" pitchFamily="34" charset="0"/>
              </a:rPr>
              <a:t>Высокий уровень интенсивности и индивидуальной производительности труда в современных условиях.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latin typeface="Calibri" pitchFamily="34" charset="0"/>
              </a:rPr>
              <a:t>Возрастают требования к «качеству подготовки специалистов», соответствия его критериям работодателя.</a:t>
            </a:r>
          </a:p>
          <a:p>
            <a:pPr>
              <a:lnSpc>
                <a:spcPct val="80000"/>
              </a:lnSpc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795E-7B15-4105-AB72-2AEAC80CAB1A}" type="slidenum">
              <a:rPr lang="ru-RU"/>
              <a:pPr/>
              <a:t>4</a:t>
            </a:fld>
            <a:endParaRPr lang="ru-RU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marL="838200" indent="-838200" algn="ctr"/>
            <a:r>
              <a:rPr lang="ru-RU" sz="4000" b="1" dirty="0">
                <a:solidFill>
                  <a:schemeClr val="accent6"/>
                </a:solidFill>
                <a:latin typeface="Calibri" pitchFamily="34" charset="0"/>
              </a:rPr>
              <a:t>2. Определение понятия ППФП, ее цель и задачи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i="1" dirty="0" smtClean="0">
                <a:latin typeface="Calibri" pitchFamily="34" charset="0"/>
              </a:rPr>
              <a:t>	</a:t>
            </a:r>
            <a:r>
              <a:rPr lang="ru-RU" sz="2800" i="1" u="sng" dirty="0" smtClean="0">
                <a:solidFill>
                  <a:schemeClr val="accent6"/>
                </a:solidFill>
                <a:latin typeface="Calibri" pitchFamily="34" charset="0"/>
              </a:rPr>
              <a:t>ППФП </a:t>
            </a:r>
            <a:r>
              <a:rPr lang="ru-RU" sz="2800" i="1" dirty="0" smtClean="0">
                <a:solidFill>
                  <a:schemeClr val="accent6"/>
                </a:solidFill>
                <a:latin typeface="Calibri" pitchFamily="34" charset="0"/>
              </a:rPr>
              <a:t>– </a:t>
            </a:r>
            <a:r>
              <a:rPr lang="ru-RU" sz="2800" i="1" dirty="0" smtClean="0">
                <a:latin typeface="Calibri" pitchFamily="34" charset="0"/>
              </a:rPr>
              <a:t>это составная часть физического воспитания, специально направленная на избирательное использование средств физической культуры и спорта для достижения объективной готовности человека к успешной профессиональной деятельности. </a:t>
            </a:r>
            <a:endParaRPr lang="ru-RU" sz="2800" i="1" dirty="0">
              <a:latin typeface="Calibri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E68DE-3124-4AFE-8373-7A50AD97E000}" type="slidenum">
              <a:rPr lang="ru-RU"/>
              <a:pPr/>
              <a:t>5</a:t>
            </a:fld>
            <a:endParaRPr lang="ru-RU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accent6"/>
                </a:solidFill>
              </a:rPr>
              <a:t>2. Определение понятия ППФП, ее цель и задачи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endParaRPr lang="ru-RU" dirty="0">
              <a:latin typeface="Calibri" pitchFamily="34" charset="0"/>
            </a:endParaRPr>
          </a:p>
          <a:p>
            <a:r>
              <a:rPr lang="ru-RU" u="sng" dirty="0">
                <a:solidFill>
                  <a:schemeClr val="accent6"/>
                </a:solidFill>
                <a:latin typeface="Calibri" pitchFamily="34" charset="0"/>
              </a:rPr>
              <a:t>Цель ППФП </a:t>
            </a:r>
            <a:r>
              <a:rPr lang="ru-RU" dirty="0">
                <a:solidFill>
                  <a:schemeClr val="accent6"/>
                </a:solidFill>
                <a:latin typeface="Calibri" pitchFamily="34" charset="0"/>
              </a:rPr>
              <a:t>– </a:t>
            </a:r>
            <a:r>
              <a:rPr lang="ru-RU" i="1" dirty="0">
                <a:latin typeface="Calibri" pitchFamily="34" charset="0"/>
              </a:rPr>
              <a:t>достижение психофизической готовности человека к успешной профессиональной деятельности</a:t>
            </a:r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DD20-BA61-46AA-B46F-49FCF4C87FFF}" type="slidenum">
              <a:rPr lang="ru-RU"/>
              <a:pPr/>
              <a:t>6</a:t>
            </a:fld>
            <a:endParaRPr lang="ru-RU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accent6"/>
                </a:solidFill>
              </a:rPr>
              <a:t>2. Определение понятия ППФП, ее цель и задачи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 u="sng" dirty="0">
                <a:latin typeface="Calibri" pitchFamily="34" charset="0"/>
              </a:rPr>
              <a:t>Задачи ППФП</a:t>
            </a:r>
            <a:r>
              <a:rPr lang="ru-RU" sz="2400" u="sng" dirty="0" smtClean="0">
                <a:latin typeface="Calibri" pitchFamily="34" charset="0"/>
              </a:rPr>
              <a:t>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sz="2400" u="sng" dirty="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i="1" dirty="0">
                <a:latin typeface="Calibri" pitchFamily="34" charset="0"/>
              </a:rPr>
              <a:t>Овладение прикладными знаниями в области физической культуры, необходимыми в профессиональной деятельности.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i="1" dirty="0">
                <a:latin typeface="Calibri" pitchFamily="34" charset="0"/>
              </a:rPr>
              <a:t>Развитие ведущих для данной профессии психофизических качеств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i="1" dirty="0">
                <a:latin typeface="Calibri" pitchFamily="34" charset="0"/>
              </a:rPr>
              <a:t>Формирование и совершенствование прикладных двигательных навыков.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i="1" dirty="0">
                <a:latin typeface="Calibri" pitchFamily="34" charset="0"/>
              </a:rPr>
              <a:t>Повышение устойчивости организма к внешним воздействиям условий труда.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i="1" dirty="0">
                <a:latin typeface="Calibri" pitchFamily="34" charset="0"/>
              </a:rPr>
              <a:t>Воспитание специфических для данной профессии психических качеств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000" i="1" dirty="0">
                <a:latin typeface="Calibri" pitchFamily="34" charset="0"/>
              </a:rPr>
              <a:t>Содействие формированию физической культуры личности.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6475-8A86-4F69-8DCC-3840CB154405}" type="slidenum">
              <a:rPr lang="ru-RU"/>
              <a:pPr/>
              <a:t>7</a:t>
            </a:fld>
            <a:endParaRPr lang="ru-RU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229600" cy="1143000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accent6"/>
                </a:solidFill>
                <a:latin typeface="Calibri" pitchFamily="34" charset="0"/>
              </a:rPr>
              <a:t>3. Факторы, определяющие ППФП</a:t>
            </a:r>
          </a:p>
        </p:txBody>
      </p:sp>
      <p:pic>
        <p:nvPicPr>
          <p:cNvPr id="22543" name="Picture 15" descr="http://femina-maskulina.ru/_mod_files/ce_images/articles/generated/gruzchiki1_262x280.jp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819400"/>
            <a:ext cx="3137264" cy="3352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5029200" y="2057400"/>
            <a:ext cx="3733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Calibri" pitchFamily="34" charset="0"/>
              </a:rPr>
              <a:t>Физический труд</a:t>
            </a:r>
          </a:p>
          <a:p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1"/>
          </p:nvPr>
        </p:nvSpPr>
        <p:spPr>
          <a:xfrm>
            <a:off x="533400" y="1447800"/>
            <a:ext cx="4038600" cy="1524000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>
                <a:solidFill>
                  <a:schemeClr val="accent2"/>
                </a:solidFill>
                <a:latin typeface="Calibri" pitchFamily="34" charset="0"/>
              </a:rPr>
              <a:t>1. Виды труда:</a:t>
            </a:r>
          </a:p>
          <a:p>
            <a:pPr>
              <a:buNone/>
            </a:pPr>
            <a:r>
              <a:rPr lang="ru-RU" i="1" dirty="0" smtClean="0">
                <a:latin typeface="Calibri" pitchFamily="34" charset="0"/>
              </a:rPr>
              <a:t>Умственный труд </a:t>
            </a:r>
          </a:p>
          <a:p>
            <a:endParaRPr lang="ru-RU" dirty="0"/>
          </a:p>
        </p:txBody>
      </p:sp>
      <p:pic>
        <p:nvPicPr>
          <p:cNvPr id="22545" name="Picture 17" descr="http://novostynauki.com/wp-content/uploads/2013/10/umtrud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895600"/>
            <a:ext cx="4165600" cy="312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101-0B7A-4D36-AF5A-39143909AF49}" type="slidenum">
              <a:rPr lang="ru-RU"/>
              <a:pPr/>
              <a:t>8</a:t>
            </a:fld>
            <a:endParaRPr lang="ru-RU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458200" cy="1066800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accent2"/>
                </a:solidFill>
              </a:rPr>
              <a:t>3. Факторы, определяющие ППФП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191000" cy="91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u="sng" dirty="0">
                <a:solidFill>
                  <a:schemeClr val="accent2"/>
                </a:solidFill>
              </a:rPr>
              <a:t>2. УСЛОВИЯ ТРУДА</a:t>
            </a:r>
          </a:p>
        </p:txBody>
      </p:sp>
      <p:pic>
        <p:nvPicPr>
          <p:cNvPr id="25613" name="Picture 13" descr="http://www.park.by/content/images/20101118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124200"/>
            <a:ext cx="4220308" cy="27432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5615" name="Picture 15" descr="http://img15.nnm.ru/a/0/7/c/5/4f42b846edd7f2d919e68ebd3c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124200"/>
            <a:ext cx="4061362" cy="2771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D078-142C-4DA2-A898-995ECED59702}" type="slidenum">
              <a:rPr lang="ru-RU"/>
              <a:pPr/>
              <a:t>9</a:t>
            </a:fld>
            <a:endParaRPr lang="ru-RU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077200" cy="1143000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accent2"/>
                </a:solidFill>
                <a:latin typeface="Calibri" pitchFamily="34" charset="0"/>
              </a:rPr>
              <a:t>3. Факторы, определяющие ППФП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733800" cy="533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>
                <a:solidFill>
                  <a:schemeClr val="accent2"/>
                </a:solidFill>
                <a:latin typeface="Calibri" pitchFamily="34" charset="0"/>
              </a:rPr>
              <a:t>3. ХАРАКТЕР ТРУДА</a:t>
            </a:r>
          </a:p>
          <a:p>
            <a:pPr>
              <a:buFont typeface="Wingdings" pitchFamily="2" charset="2"/>
              <a:buNone/>
            </a:pPr>
            <a:endParaRPr lang="ru-RU" sz="2800" dirty="0"/>
          </a:p>
          <a:p>
            <a:pPr>
              <a:buFont typeface="Wingdings" pitchFamily="2" charset="2"/>
              <a:buNone/>
            </a:pPr>
            <a:endParaRPr lang="ru-RU" sz="2800" dirty="0"/>
          </a:p>
          <a:p>
            <a:pPr>
              <a:buFont typeface="Wingdings" pitchFamily="2" charset="2"/>
              <a:buNone/>
            </a:pPr>
            <a:endParaRPr lang="ru-RU" sz="2800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accent2"/>
                </a:solidFill>
                <a:latin typeface="Calibri" pitchFamily="34" charset="0"/>
              </a:rPr>
              <a:t>4. РЕЖИМ ТРУДА И ОТДЫХА</a:t>
            </a:r>
          </a:p>
          <a:p>
            <a:endParaRPr lang="ru-RU" dirty="0"/>
          </a:p>
        </p:txBody>
      </p:sp>
      <p:pic>
        <p:nvPicPr>
          <p:cNvPr id="27661" name="Picture 13" descr="http://www.stroyotd.ru/wp-content/uploads/2011/06/010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124200"/>
            <a:ext cx="3660019" cy="259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7663" name="Picture 15" descr="http://www.pointjob.ru/images/news/1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200400"/>
            <a:ext cx="3844428" cy="2552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</p:bldLst>
  </p:timing>
</p:sld>
</file>

<file path=ppt/theme/theme1.xml><?xml version="1.0" encoding="utf-8"?>
<a:theme xmlns:a="http://schemas.openxmlformats.org/drawingml/2006/main" name="Project Overview">
  <a:themeElements>
    <a:clrScheme name="Project Overview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Overview</Template>
  <TotalTime>639</TotalTime>
  <Words>778</Words>
  <Application>Microsoft Office PowerPoint</Application>
  <PresentationFormat>Экран (4:3)</PresentationFormat>
  <Paragraphs>190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Arial</vt:lpstr>
      <vt:lpstr>Times New Roman</vt:lpstr>
      <vt:lpstr>Wingdings</vt:lpstr>
      <vt:lpstr>Project Overview</vt:lpstr>
      <vt:lpstr>ПРОФЕССИОНАЛЬНО-ПРИКЛАДНАЯ ФИЗИЧЕСКАЯ ПОДГОТОВКА старшеклассников</vt:lpstr>
      <vt:lpstr>Вопросы для изучения:</vt:lpstr>
      <vt:lpstr>1. Значение ППФП в современном обществе </vt:lpstr>
      <vt:lpstr>2. Определение понятия ППФП, ее цель и задачи </vt:lpstr>
      <vt:lpstr>2. Определение понятия ППФП, ее цель и задачи </vt:lpstr>
      <vt:lpstr>2. Определение понятия ППФП, ее цель и задачи </vt:lpstr>
      <vt:lpstr>3. Факторы, определяющие ППФП</vt:lpstr>
      <vt:lpstr>3. Факторы, определяющие ППФП</vt:lpstr>
      <vt:lpstr>3. Факторы, определяющие ППФП</vt:lpstr>
      <vt:lpstr>3. Факторы, определяющие ППФП</vt:lpstr>
      <vt:lpstr>3. Факторы, определяющие ППФП</vt:lpstr>
      <vt:lpstr>3. Факторы, определяющие ППФП</vt:lpstr>
      <vt:lpstr>4. Методика подбора средств ППФП </vt:lpstr>
      <vt:lpstr>4. Методика подбора средств ППФП </vt:lpstr>
      <vt:lpstr>4. Методика подбора средств ППФП </vt:lpstr>
      <vt:lpstr>5. ППФП в системе физического воспитания студентов </vt:lpstr>
      <vt:lpstr>5. ППФП в системе физического воспитания студентов </vt:lpstr>
      <vt:lpstr>5. ППФП в системе физического воспитания студентов </vt:lpstr>
      <vt:lpstr>Основные понятия</vt:lpstr>
      <vt:lpstr>Основные понятия</vt:lpstr>
      <vt:lpstr>1 блок СТРУКТУРЫ ПСИХОФИЗИЧЕСКОЙ ПОДГОТОВЛЕННОСТИ</vt:lpstr>
      <vt:lpstr>2 блок СТРУКТУРЫ ПСИХОФИЗИЧЕСКОЙ ПОДГОТОВЛЕННОСТИ</vt:lpstr>
      <vt:lpstr>3 блок СТРУКТУРЫ ПСИХОФИЗИЧЕСКОЙ ПОДГОТОВЛЕННОСТИ</vt:lpstr>
      <vt:lpstr>КЛАССИФИКАЦИЯ ВИДОВ СПОРТА (по А.Б. Гандельсману и К.М. Смирнову)</vt:lpstr>
      <vt:lpstr>КЛАССИФИКАЦИЯ ВИДОВ СПОРТА (по А.Б. Гандельсману и К.М. Смирнову)</vt:lpstr>
      <vt:lpstr>КЛАССИФИКАЦИЯ ВИДОВ СПОРТА (по А.Б. Гандельсману и К.М. Смирнову)</vt:lpstr>
      <vt:lpstr>КЛАССИФИКАЦИЯ ВИДОВ СПОРТА (по А.Б. Гандельсману и К.М. Смирнову)</vt:lpstr>
      <vt:lpstr>ОСНОВНЫЕ ГРУППЫ ПРОФЕССИЙ</vt:lpstr>
      <vt:lpstr>ОСНОВНЫЕ ГРУППЫ ПРОФЕССИЙ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Лилия</dc:creator>
  <cp:lastModifiedBy>Admin</cp:lastModifiedBy>
  <cp:revision>24</cp:revision>
  <cp:lastPrinted>1601-01-01T00:00:00Z</cp:lastPrinted>
  <dcterms:created xsi:type="dcterms:W3CDTF">2009-03-29T14:52:20Z</dcterms:created>
  <dcterms:modified xsi:type="dcterms:W3CDTF">2014-12-16T15:18:35Z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