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9" r:id="rId10"/>
    <p:sldId id="272" r:id="rId11"/>
    <p:sldId id="271" r:id="rId12"/>
    <p:sldId id="265" r:id="rId13"/>
    <p:sldId id="273" r:id="rId14"/>
    <p:sldId id="274" r:id="rId15"/>
    <p:sldId id="275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99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4" autoAdjust="0"/>
    <p:restoredTop sz="94654" autoAdjust="0"/>
  </p:normalViewPr>
  <p:slideViewPr>
    <p:cSldViewPr>
      <p:cViewPr varScale="1">
        <p:scale>
          <a:sx n="53" d="100"/>
          <a:sy n="53" d="100"/>
        </p:scale>
        <p:origin x="-97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 spd="slow">
    <p:cover dir="ld"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285992"/>
            <a:ext cx="8062912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Bookman Old Style" panose="02050604050505020204" pitchFamily="18" charset="0"/>
              </a:rPr>
              <a:t>Река </a:t>
            </a:r>
            <a:r>
              <a:rPr lang="ru-RU" dirty="0" smtClean="0">
                <a:latin typeface="Bookman Old Style" panose="02050604050505020204" pitchFamily="18" charset="0"/>
              </a:rPr>
              <a:t>Белая в республике Адыгее </a:t>
            </a:r>
            <a:endParaRPr lang="ru-RU" dirty="0">
              <a:latin typeface="Bookman Old Style" panose="020506040505050202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4000"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.7108A5B86B3F4F3\Рабочий стол\хаджлх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1" y="142852"/>
            <a:ext cx="6357982" cy="6715148"/>
          </a:xfrm>
          <a:prstGeom prst="rect">
            <a:avLst/>
          </a:prstGeom>
          <a:noFill/>
        </p:spPr>
      </p:pic>
      <p:cxnSp>
        <p:nvCxnSpPr>
          <p:cNvPr id="10" name="Прямая со стрелкой 9"/>
          <p:cNvCxnSpPr/>
          <p:nvPr/>
        </p:nvCxnSpPr>
        <p:spPr>
          <a:xfrm rot="10800000" flipV="1">
            <a:off x="2285984" y="5715016"/>
            <a:ext cx="1000132" cy="28575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357422" y="5500702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4м</a:t>
            </a:r>
            <a:endParaRPr lang="ru-RU" dirty="0"/>
          </a:p>
        </p:txBody>
      </p:sp>
    </p:spTree>
  </p:cSld>
  <p:clrMapOvr>
    <a:masterClrMapping/>
  </p:clrMapOvr>
  <p:transition spd="slow">
    <p:cover dir="l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928670"/>
            <a:ext cx="3203848" cy="4714908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Bookman Old Style" panose="02050604050505020204" pitchFamily="18" charset="0"/>
              </a:rPr>
              <a:t>Река Белая протекает через многие населенные пункты. Начальный – поселок </a:t>
            </a:r>
            <a:r>
              <a:rPr lang="ru-RU" sz="3200" dirty="0" err="1" smtClean="0">
                <a:latin typeface="Bookman Old Style" panose="02050604050505020204" pitchFamily="18" charset="0"/>
              </a:rPr>
              <a:t>Гузерипль</a:t>
            </a:r>
            <a:endParaRPr lang="ru-RU" sz="3200" dirty="0">
              <a:latin typeface="Bookman Old Style" panose="02050604050505020204" pitchFamily="18" charset="0"/>
            </a:endParaRPr>
          </a:p>
        </p:txBody>
      </p:sp>
      <p:pic>
        <p:nvPicPr>
          <p:cNvPr id="4098" name="Picture 2" descr="C:\Documents and Settings\Админ.7108A5B86B3F4F3\Рабочий стол\IMG_44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1639915"/>
            <a:ext cx="5572132" cy="521808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l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214290"/>
            <a:ext cx="3857652" cy="6643710"/>
          </a:xfrm>
        </p:spPr>
        <p:txBody>
          <a:bodyPr>
            <a:normAutofit fontScale="92500" lnSpcReduction="10000"/>
          </a:bodyPr>
          <a:lstStyle/>
          <a:p>
            <a:r>
              <a:rPr lang="ru-RU" sz="3600" dirty="0" smtClean="0">
                <a:latin typeface="Bookman Old Style" panose="02050604050505020204" pitchFamily="18" charset="0"/>
              </a:rPr>
              <a:t>Оползень, сошедший из-за переувлажнения почвы с южного склона горы </a:t>
            </a:r>
            <a:r>
              <a:rPr lang="ru-RU" sz="3600" dirty="0" err="1" smtClean="0">
                <a:latin typeface="Bookman Old Style" panose="02050604050505020204" pitchFamily="18" charset="0"/>
              </a:rPr>
              <a:t>Гузерипль</a:t>
            </a:r>
            <a:r>
              <a:rPr lang="ru-RU" sz="3600" dirty="0" smtClean="0">
                <a:latin typeface="Bookman Old Style" panose="02050604050505020204" pitchFamily="18" charset="0"/>
              </a:rPr>
              <a:t>, стал причиной загрязнения в реке Белой, которая не может </a:t>
            </a:r>
            <a:r>
              <a:rPr lang="ru-RU" sz="3600" dirty="0" err="1" smtClean="0">
                <a:latin typeface="Bookman Old Style" panose="02050604050505020204" pitchFamily="18" charset="0"/>
              </a:rPr>
              <a:t>самоочиститься</a:t>
            </a:r>
            <a:r>
              <a:rPr lang="ru-RU" sz="3600" dirty="0" smtClean="0">
                <a:latin typeface="Bookman Old Style" panose="02050604050505020204" pitchFamily="18" charset="0"/>
              </a:rPr>
              <a:t> с весны 2012 года.</a:t>
            </a:r>
            <a:endParaRPr lang="ru-RU" sz="3600" dirty="0">
              <a:latin typeface="Bookman Old Style" panose="02050604050505020204" pitchFamily="18" charset="0"/>
            </a:endParaRPr>
          </a:p>
        </p:txBody>
      </p:sp>
      <p:pic>
        <p:nvPicPr>
          <p:cNvPr id="4" name="Рисунок 3" descr="P62200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7620" y="714356"/>
            <a:ext cx="5286380" cy="5286412"/>
          </a:xfrm>
          <a:prstGeom prst="rect">
            <a:avLst/>
          </a:prstGeom>
        </p:spPr>
      </p:pic>
      <p:sp>
        <p:nvSpPr>
          <p:cNvPr id="5" name="Стрелка вниз 4"/>
          <p:cNvSpPr/>
          <p:nvPr/>
        </p:nvSpPr>
        <p:spPr>
          <a:xfrm>
            <a:off x="6786578" y="2428868"/>
            <a:ext cx="214314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6215074" y="3071810"/>
            <a:ext cx="357190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дмин.7108A5B86B3F4F3\Рабочий стол\гряна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142852"/>
            <a:ext cx="5881719" cy="635798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500042"/>
            <a:ext cx="28574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Bookman Old Style" panose="02050604050505020204" pitchFamily="18" charset="0"/>
              </a:rPr>
              <a:t>Интенсивные рубки леса в бассейне р. Белой привели к значительному нарушению природного равновесия, твердый сток увеличился в 7 раз, идет резкое обмеление и пересыхание многих  рек. </a:t>
            </a:r>
            <a:endParaRPr lang="ru-RU" sz="2400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 spd="slow">
    <p:cover dir="l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357298"/>
            <a:ext cx="7667376" cy="5096038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Прошло время, когда пресную воду считали безграничным и бесплатным даром природы. Сегодня это – НАЦИОНАЛЬНОЕ БОГАТСТВО, на страже которого мы должны находиться, бережно с ним обращаться и экономично использовать. </a:t>
            </a:r>
            <a:endParaRPr lang="ru-RU" sz="36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7166"/>
            <a:ext cx="8062912" cy="147002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Выводы:</a:t>
            </a:r>
            <a:br>
              <a:rPr lang="ru-RU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</a:br>
            <a:endParaRPr lang="ru-RU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 spd="slow">
    <p:cover dir="l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Админ.7108A5B86B3F4F3\Рабочий стол\аш2о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47975" cy="4057650"/>
          </a:xfrm>
          <a:prstGeom prst="rect">
            <a:avLst/>
          </a:prstGeom>
          <a:noFill/>
        </p:spPr>
      </p:pic>
      <p:sp>
        <p:nvSpPr>
          <p:cNvPr id="10" name="Полилиния 9"/>
          <p:cNvSpPr/>
          <p:nvPr/>
        </p:nvSpPr>
        <p:spPr>
          <a:xfrm>
            <a:off x="3236976" y="1051560"/>
            <a:ext cx="704088" cy="795528"/>
          </a:xfrm>
          <a:custGeom>
            <a:avLst/>
            <a:gdLst>
              <a:gd name="connsiteX0" fmla="*/ 0 w 704088"/>
              <a:gd name="connsiteY0" fmla="*/ 36576 h 795528"/>
              <a:gd name="connsiteX1" fmla="*/ 466344 w 704088"/>
              <a:gd name="connsiteY1" fmla="*/ 173736 h 795528"/>
              <a:gd name="connsiteX2" fmla="*/ 704088 w 704088"/>
              <a:gd name="connsiteY2" fmla="*/ 758952 h 795528"/>
              <a:gd name="connsiteX3" fmla="*/ 466344 w 704088"/>
              <a:gd name="connsiteY3" fmla="*/ 393192 h 795528"/>
              <a:gd name="connsiteX4" fmla="*/ 0 w 704088"/>
              <a:gd name="connsiteY4" fmla="*/ 36576 h 795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4088" h="795528">
                <a:moveTo>
                  <a:pt x="0" y="36576"/>
                </a:moveTo>
                <a:cubicBezTo>
                  <a:pt x="0" y="0"/>
                  <a:pt x="348996" y="53340"/>
                  <a:pt x="466344" y="173736"/>
                </a:cubicBezTo>
                <a:cubicBezTo>
                  <a:pt x="583692" y="294132"/>
                  <a:pt x="704088" y="722376"/>
                  <a:pt x="704088" y="758952"/>
                </a:cubicBezTo>
                <a:cubicBezTo>
                  <a:pt x="704088" y="795528"/>
                  <a:pt x="591312" y="515112"/>
                  <a:pt x="466344" y="393192"/>
                </a:cubicBezTo>
                <a:cubicBezTo>
                  <a:pt x="341376" y="271272"/>
                  <a:pt x="0" y="73152"/>
                  <a:pt x="0" y="36576"/>
                </a:cubicBezTo>
                <a:close/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3864864" y="117348"/>
            <a:ext cx="605028" cy="1658112"/>
          </a:xfrm>
          <a:custGeom>
            <a:avLst/>
            <a:gdLst>
              <a:gd name="connsiteX0" fmla="*/ 67056 w 605028"/>
              <a:gd name="connsiteY0" fmla="*/ 1656588 h 1658112"/>
              <a:gd name="connsiteX1" fmla="*/ 67056 w 605028"/>
              <a:gd name="connsiteY1" fmla="*/ 742188 h 1658112"/>
              <a:gd name="connsiteX2" fmla="*/ 469392 w 605028"/>
              <a:gd name="connsiteY2" fmla="*/ 102108 h 1658112"/>
              <a:gd name="connsiteX3" fmla="*/ 569976 w 605028"/>
              <a:gd name="connsiteY3" fmla="*/ 129540 h 1658112"/>
              <a:gd name="connsiteX4" fmla="*/ 259080 w 605028"/>
              <a:gd name="connsiteY4" fmla="*/ 733044 h 1658112"/>
              <a:gd name="connsiteX5" fmla="*/ 67056 w 605028"/>
              <a:gd name="connsiteY5" fmla="*/ 1656588 h 165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028" h="1658112">
                <a:moveTo>
                  <a:pt x="67056" y="1656588"/>
                </a:moveTo>
                <a:cubicBezTo>
                  <a:pt x="35052" y="1658112"/>
                  <a:pt x="0" y="1001268"/>
                  <a:pt x="67056" y="742188"/>
                </a:cubicBezTo>
                <a:cubicBezTo>
                  <a:pt x="134112" y="483108"/>
                  <a:pt x="385572" y="204216"/>
                  <a:pt x="469392" y="102108"/>
                </a:cubicBezTo>
                <a:cubicBezTo>
                  <a:pt x="553212" y="0"/>
                  <a:pt x="605028" y="24384"/>
                  <a:pt x="569976" y="129540"/>
                </a:cubicBezTo>
                <a:cubicBezTo>
                  <a:pt x="534924" y="234696"/>
                  <a:pt x="338328" y="472440"/>
                  <a:pt x="259080" y="733044"/>
                </a:cubicBezTo>
                <a:cubicBezTo>
                  <a:pt x="179832" y="993648"/>
                  <a:pt x="99060" y="1655064"/>
                  <a:pt x="67056" y="1656588"/>
                </a:cubicBezTo>
                <a:close/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3075" name="Picture 3" descr="C:\Documents and Settings\Админ.7108A5B86B3F4F3\Рабочий стол\мусо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2143116"/>
            <a:ext cx="5334000" cy="3805245"/>
          </a:xfrm>
          <a:prstGeom prst="rect">
            <a:avLst/>
          </a:prstGeom>
          <a:noFill/>
        </p:spPr>
      </p:pic>
      <p:sp>
        <p:nvSpPr>
          <p:cNvPr id="13" name="Полилиния 12"/>
          <p:cNvSpPr/>
          <p:nvPr/>
        </p:nvSpPr>
        <p:spPr>
          <a:xfrm>
            <a:off x="3157728" y="1876044"/>
            <a:ext cx="5888736" cy="3742944"/>
          </a:xfrm>
          <a:custGeom>
            <a:avLst/>
            <a:gdLst>
              <a:gd name="connsiteX0" fmla="*/ 847344 w 5888736"/>
              <a:gd name="connsiteY0" fmla="*/ 263652 h 3742944"/>
              <a:gd name="connsiteX1" fmla="*/ 5885688 w 5888736"/>
              <a:gd name="connsiteY1" fmla="*/ 3692652 h 3742944"/>
              <a:gd name="connsiteX2" fmla="*/ 829056 w 5888736"/>
              <a:gd name="connsiteY2" fmla="*/ 565404 h 3742944"/>
              <a:gd name="connsiteX3" fmla="*/ 911352 w 5888736"/>
              <a:gd name="connsiteY3" fmla="*/ 300228 h 3742944"/>
              <a:gd name="connsiteX4" fmla="*/ 911352 w 5888736"/>
              <a:gd name="connsiteY4" fmla="*/ 300228 h 3742944"/>
              <a:gd name="connsiteX5" fmla="*/ 847344 w 5888736"/>
              <a:gd name="connsiteY5" fmla="*/ 263652 h 3742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88736" h="3742944">
                <a:moveTo>
                  <a:pt x="847344" y="263652"/>
                </a:moveTo>
                <a:cubicBezTo>
                  <a:pt x="3368040" y="1953006"/>
                  <a:pt x="5888736" y="3642360"/>
                  <a:pt x="5885688" y="3692652"/>
                </a:cubicBezTo>
                <a:cubicBezTo>
                  <a:pt x="5882640" y="3742944"/>
                  <a:pt x="1658112" y="1130808"/>
                  <a:pt x="829056" y="565404"/>
                </a:cubicBezTo>
                <a:cubicBezTo>
                  <a:pt x="0" y="0"/>
                  <a:pt x="911352" y="300228"/>
                  <a:pt x="911352" y="300228"/>
                </a:cubicBezTo>
                <a:lnTo>
                  <a:pt x="911352" y="300228"/>
                </a:lnTo>
                <a:lnTo>
                  <a:pt x="847344" y="263652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Полилиния 14"/>
          <p:cNvSpPr/>
          <p:nvPr/>
        </p:nvSpPr>
        <p:spPr>
          <a:xfrm>
            <a:off x="3336036" y="2356104"/>
            <a:ext cx="5719572" cy="3514344"/>
          </a:xfrm>
          <a:custGeom>
            <a:avLst/>
            <a:gdLst>
              <a:gd name="connsiteX0" fmla="*/ 641604 w 5719572"/>
              <a:gd name="connsiteY0" fmla="*/ 3432048 h 3514344"/>
              <a:gd name="connsiteX1" fmla="*/ 5689092 w 5719572"/>
              <a:gd name="connsiteY1" fmla="*/ 85344 h 3514344"/>
              <a:gd name="connsiteX2" fmla="*/ 824484 w 5719572"/>
              <a:gd name="connsiteY2" fmla="*/ 2919984 h 3514344"/>
              <a:gd name="connsiteX3" fmla="*/ 742188 w 5719572"/>
              <a:gd name="connsiteY3" fmla="*/ 3432048 h 3514344"/>
              <a:gd name="connsiteX4" fmla="*/ 2168652 w 5719572"/>
              <a:gd name="connsiteY4" fmla="*/ 2426208 h 3514344"/>
              <a:gd name="connsiteX5" fmla="*/ 2269236 w 5719572"/>
              <a:gd name="connsiteY5" fmla="*/ 2234184 h 351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9572" h="3514344">
                <a:moveTo>
                  <a:pt x="641604" y="3432048"/>
                </a:moveTo>
                <a:cubicBezTo>
                  <a:pt x="3150108" y="1801368"/>
                  <a:pt x="5658612" y="170688"/>
                  <a:pt x="5689092" y="85344"/>
                </a:cubicBezTo>
                <a:cubicBezTo>
                  <a:pt x="5719572" y="0"/>
                  <a:pt x="1648968" y="2362200"/>
                  <a:pt x="824484" y="2919984"/>
                </a:cubicBezTo>
                <a:cubicBezTo>
                  <a:pt x="0" y="3477768"/>
                  <a:pt x="518160" y="3514344"/>
                  <a:pt x="742188" y="3432048"/>
                </a:cubicBezTo>
                <a:cubicBezTo>
                  <a:pt x="966216" y="3349752"/>
                  <a:pt x="1914144" y="2625852"/>
                  <a:pt x="2168652" y="2426208"/>
                </a:cubicBezTo>
                <a:cubicBezTo>
                  <a:pt x="2423160" y="2226564"/>
                  <a:pt x="2346198" y="2230374"/>
                  <a:pt x="2269236" y="2234184"/>
                </a:cubicBezTo>
              </a:path>
            </a:pathLst>
          </a:cu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939540" y="4293108"/>
            <a:ext cx="2052828" cy="1533144"/>
          </a:xfrm>
          <a:custGeom>
            <a:avLst/>
            <a:gdLst>
              <a:gd name="connsiteX0" fmla="*/ 1702308 w 2052828"/>
              <a:gd name="connsiteY0" fmla="*/ 169164 h 1533144"/>
              <a:gd name="connsiteX1" fmla="*/ 1812036 w 2052828"/>
              <a:gd name="connsiteY1" fmla="*/ 324612 h 1533144"/>
              <a:gd name="connsiteX2" fmla="*/ 257556 w 2052828"/>
              <a:gd name="connsiteY2" fmla="*/ 1403604 h 1533144"/>
              <a:gd name="connsiteX3" fmla="*/ 266700 w 2052828"/>
              <a:gd name="connsiteY3" fmla="*/ 1101852 h 1533144"/>
              <a:gd name="connsiteX4" fmla="*/ 1793748 w 2052828"/>
              <a:gd name="connsiteY4" fmla="*/ 132588 h 1533144"/>
              <a:gd name="connsiteX5" fmla="*/ 1693164 w 2052828"/>
              <a:gd name="connsiteY5" fmla="*/ 306324 h 153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2828" h="1533144">
                <a:moveTo>
                  <a:pt x="1702308" y="169164"/>
                </a:moveTo>
                <a:cubicBezTo>
                  <a:pt x="1877568" y="144018"/>
                  <a:pt x="2052828" y="118872"/>
                  <a:pt x="1812036" y="324612"/>
                </a:cubicBezTo>
                <a:cubicBezTo>
                  <a:pt x="1571244" y="530352"/>
                  <a:pt x="515112" y="1274064"/>
                  <a:pt x="257556" y="1403604"/>
                </a:cubicBezTo>
                <a:cubicBezTo>
                  <a:pt x="0" y="1533144"/>
                  <a:pt x="10668" y="1313688"/>
                  <a:pt x="266700" y="1101852"/>
                </a:cubicBezTo>
                <a:cubicBezTo>
                  <a:pt x="522732" y="890016"/>
                  <a:pt x="1556004" y="265176"/>
                  <a:pt x="1793748" y="132588"/>
                </a:cubicBezTo>
                <a:cubicBezTo>
                  <a:pt x="2031492" y="0"/>
                  <a:pt x="1862328" y="153162"/>
                  <a:pt x="1693164" y="306324"/>
                </a:cubicBezTo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over dir="l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1071546"/>
            <a:ext cx="8062912" cy="414340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pPr algn="ctr"/>
            <a:r>
              <a:rPr lang="ru-RU" dirty="0" smtClean="0"/>
              <a:t>А </a:t>
            </a:r>
            <a:r>
              <a:rPr lang="ru-RU" dirty="0" smtClean="0"/>
              <a:t>всем жителям нашей прекрасной Адыгеи хочу </a:t>
            </a:r>
            <a:r>
              <a:rPr lang="ru-RU" dirty="0" smtClean="0"/>
              <a:t>пожелать: </a:t>
            </a:r>
            <a:r>
              <a:rPr lang="ru-RU" dirty="0"/>
              <a:t>Ч</a:t>
            </a:r>
            <a:r>
              <a:rPr lang="ru-RU" dirty="0" smtClean="0"/>
              <a:t>тобы </a:t>
            </a:r>
            <a:r>
              <a:rPr lang="ru-RU" dirty="0" smtClean="0"/>
              <a:t>взгляду на радость</a:t>
            </a:r>
            <a:r>
              <a:rPr lang="ru-RU" dirty="0" smtClean="0"/>
              <a:t>,</a:t>
            </a:r>
          </a:p>
          <a:p>
            <a:pPr algn="ctr"/>
            <a:r>
              <a:rPr lang="ru-RU" dirty="0" smtClean="0"/>
              <a:t> </a:t>
            </a:r>
            <a:r>
              <a:rPr lang="ru-RU" dirty="0"/>
              <a:t>Ч</a:t>
            </a:r>
            <a:r>
              <a:rPr lang="ru-RU" dirty="0" smtClean="0"/>
              <a:t>тобы </a:t>
            </a:r>
            <a:r>
              <a:rPr lang="ru-RU" dirty="0" smtClean="0"/>
              <a:t>телу прохлада в жару, </a:t>
            </a:r>
            <a:endParaRPr lang="ru-RU" dirty="0" smtClean="0"/>
          </a:p>
          <a:p>
            <a:pPr algn="ctr"/>
            <a:r>
              <a:rPr lang="ru-RU" dirty="0"/>
              <a:t>Ч</a:t>
            </a:r>
            <a:r>
              <a:rPr lang="ru-RU" dirty="0" smtClean="0"/>
              <a:t>тоб </a:t>
            </a:r>
            <a:r>
              <a:rPr lang="ru-RU" dirty="0" smtClean="0"/>
              <a:t>журчали ручьи по горам, </a:t>
            </a:r>
            <a:endParaRPr lang="ru-RU" dirty="0" smtClean="0"/>
          </a:p>
          <a:p>
            <a:pPr algn="ctr"/>
            <a:r>
              <a:rPr lang="ru-RU" dirty="0"/>
              <a:t>Ч</a:t>
            </a:r>
            <a:r>
              <a:rPr lang="ru-RU" dirty="0" smtClean="0"/>
              <a:t>тоб </a:t>
            </a:r>
            <a:r>
              <a:rPr lang="ru-RU" dirty="0" smtClean="0"/>
              <a:t>широко текли полноводные реки, </a:t>
            </a:r>
            <a:endParaRPr lang="ru-RU" dirty="0" smtClean="0"/>
          </a:p>
          <a:p>
            <a:pPr algn="ctr"/>
            <a:r>
              <a:rPr lang="ru-RU" b="1" dirty="0" smtClean="0"/>
              <a:t>ПОЗАБОТЬСЯ </a:t>
            </a:r>
            <a:r>
              <a:rPr lang="ru-RU" b="1" dirty="0" smtClean="0"/>
              <a:t>О ЧИСТОЙ ВОДЕ ЧЕЛОВЕК!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cover dir="l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Географическое положение реки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Bookman Old Style" panose="02050604050505020204" pitchFamily="18" charset="0"/>
              </a:rPr>
              <a:t>Река Белая – крупнейшая река Адыгеи, вторая по длине , и самый мощный по водоносности приток реки Кубань. </a:t>
            </a:r>
            <a:endParaRPr lang="ru-RU" sz="3200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 spd="slow" advTm="12875">
    <p:cover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5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белая.jpg"/>
          <p:cNvPicPr>
            <a:picLocks noGrp="1" noChangeAspect="1"/>
          </p:cNvPicPr>
          <p:nvPr>
            <p:ph sz="quarter" idx="13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 advTm="6063">
    <p:split orient="vert"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67544" y="1484784"/>
            <a:ext cx="8472518" cy="438313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Bookman Old Style" panose="02050604050505020204" pitchFamily="18" charset="0"/>
              </a:rPr>
              <a:t>Река Белая берет начало у снеговых вершин </a:t>
            </a:r>
            <a:r>
              <a:rPr lang="ru-RU" sz="3600" dirty="0" err="1" smtClean="0">
                <a:latin typeface="Bookman Old Style" panose="02050604050505020204" pitchFamily="18" charset="0"/>
              </a:rPr>
              <a:t>Фишт-Оштеновского</a:t>
            </a:r>
            <a:r>
              <a:rPr lang="ru-RU" sz="3600" dirty="0" smtClean="0">
                <a:latin typeface="Bookman Old Style" panose="02050604050505020204" pitchFamily="18" charset="0"/>
              </a:rPr>
              <a:t> массива. Вырвавшись из каменных недр массива, Белая устремляется на юго-восток</a:t>
            </a:r>
            <a:endParaRPr lang="ru-RU" sz="3600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перевал.jpg"/>
          <p:cNvPicPr>
            <a:picLocks noGrp="1" noChangeAspect="1"/>
          </p:cNvPicPr>
          <p:nvPr>
            <p:ph sz="quarter" idx="13"/>
          </p:nvPr>
        </p:nvPicPr>
        <p:blipFill>
          <a:blip r:embed="rId3" cstate="print"/>
          <a:stretch>
            <a:fillRect/>
          </a:stretch>
        </p:blipFill>
        <p:spPr>
          <a:xfrm>
            <a:off x="-71406" y="71414"/>
            <a:ext cx="9144000" cy="6858000"/>
          </a:xfrm>
        </p:spPr>
      </p:pic>
      <p:sp>
        <p:nvSpPr>
          <p:cNvPr id="18" name="Стрелка вниз 17"/>
          <p:cNvSpPr/>
          <p:nvPr/>
        </p:nvSpPr>
        <p:spPr>
          <a:xfrm>
            <a:off x="7715272" y="2214554"/>
            <a:ext cx="71438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8715404" y="1714488"/>
            <a:ext cx="71438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7000892" y="2571744"/>
            <a:ext cx="214314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6643702" y="1500174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Истоки реки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cover dir="rd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786" y="1142984"/>
            <a:ext cx="7405710" cy="4367232"/>
          </a:xfrm>
        </p:spPr>
        <p:txBody>
          <a:bodyPr>
            <a:noAutofit/>
          </a:bodyPr>
          <a:lstStyle/>
          <a:p>
            <a:pPr algn="l"/>
            <a:r>
              <a:rPr lang="ru-RU" sz="4000" dirty="0" smtClean="0">
                <a:latin typeface="Bookman Old Style" panose="02050604050505020204" pitchFamily="18" charset="0"/>
              </a:rPr>
              <a:t>   Длина </a:t>
            </a:r>
            <a:r>
              <a:rPr lang="ru-RU" sz="4000" dirty="0" smtClean="0">
                <a:latin typeface="Bookman Old Style" panose="02050604050505020204" pitchFamily="18" charset="0"/>
              </a:rPr>
              <a:t>р. Белой - 277 км, средняя высота водосбора - 770 м. </a:t>
            </a:r>
            <a:endParaRPr lang="ru-RU" sz="4000" dirty="0" smtClean="0">
              <a:latin typeface="Bookman Old Style" panose="02050604050505020204" pitchFamily="18" charset="0"/>
            </a:endParaRPr>
          </a:p>
          <a:p>
            <a:pPr algn="l"/>
            <a:r>
              <a:rPr lang="ru-RU" sz="4000" dirty="0">
                <a:latin typeface="Bookman Old Style" panose="02050604050505020204" pitchFamily="18" charset="0"/>
              </a:rPr>
              <a:t> </a:t>
            </a:r>
            <a:r>
              <a:rPr lang="ru-RU" sz="4000" dirty="0" smtClean="0">
                <a:latin typeface="Bookman Old Style" panose="02050604050505020204" pitchFamily="18" charset="0"/>
              </a:rPr>
              <a:t>    </a:t>
            </a:r>
            <a:r>
              <a:rPr lang="ru-RU" sz="4000" dirty="0" smtClean="0">
                <a:latin typeface="Bookman Old Style" panose="02050604050505020204" pitchFamily="18" charset="0"/>
              </a:rPr>
              <a:t>Бассейн </a:t>
            </a:r>
            <a:r>
              <a:rPr lang="ru-RU" sz="4000" dirty="0" smtClean="0">
                <a:latin typeface="Bookman Old Style" panose="02050604050505020204" pitchFamily="18" charset="0"/>
              </a:rPr>
              <a:t>реки </a:t>
            </a:r>
            <a:r>
              <a:rPr lang="ru-RU" sz="4000" dirty="0" smtClean="0">
                <a:latin typeface="Bookman Old Style" panose="02050604050505020204" pitchFamily="18" charset="0"/>
              </a:rPr>
              <a:t>Белой  </a:t>
            </a:r>
            <a:r>
              <a:rPr lang="ru-RU" sz="4000" dirty="0" smtClean="0">
                <a:latin typeface="Bookman Old Style" panose="02050604050505020204" pitchFamily="18" charset="0"/>
              </a:rPr>
              <a:t>занимает центральное положение в республике, площадь 5990 км2.</a:t>
            </a:r>
            <a:br>
              <a:rPr lang="ru-RU" sz="4000" dirty="0" smtClean="0">
                <a:latin typeface="Bookman Old Style" panose="02050604050505020204" pitchFamily="18" charset="0"/>
              </a:rPr>
            </a:br>
            <a:endParaRPr lang="ru-RU" sz="4000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слияни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14678" y="214290"/>
            <a:ext cx="5786478" cy="628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07504" y="464323"/>
            <a:ext cx="2795590" cy="421484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Река Белая имеет около 400 слияний с различными реками, впадающими в нее. Одним из притоков является река Киша.</a:t>
            </a:r>
            <a:endParaRPr lang="ru-RU" sz="32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6500826" y="2714620"/>
            <a:ext cx="71438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6715140" y="3143248"/>
            <a:ext cx="71438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786578" y="2571744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р.Киша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Стрелка влево 8"/>
          <p:cNvSpPr/>
          <p:nvPr/>
        </p:nvSpPr>
        <p:spPr>
          <a:xfrm>
            <a:off x="6286512" y="4286256"/>
            <a:ext cx="857256" cy="2143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лево 9"/>
          <p:cNvSpPr/>
          <p:nvPr/>
        </p:nvSpPr>
        <p:spPr>
          <a:xfrm>
            <a:off x="4214810" y="5214950"/>
            <a:ext cx="1285884" cy="2143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072066" y="4714884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р.Белая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reka_belaja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51250" y="214290"/>
            <a:ext cx="5276850" cy="6143668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95536" y="404664"/>
            <a:ext cx="2714644" cy="59436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Река протекает в горной и предгорной местности. В связи с чем река Белая довольно извилиста.</a:t>
            </a:r>
          </a:p>
          <a:p>
            <a:endParaRPr lang="ru-RU" sz="32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980728"/>
            <a:ext cx="8062912" cy="7488832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>
                    <a:lumMod val="95000"/>
                  </a:schemeClr>
                </a:solidFill>
                <a:latin typeface="Bookman Old Style" panose="02050604050505020204" pitchFamily="18" charset="0"/>
              </a:rPr>
              <a:t>На пути у реки Белой стоит поселок </a:t>
            </a:r>
            <a:r>
              <a:rPr lang="ru-RU" sz="4000" dirty="0" err="1" smtClean="0">
                <a:solidFill>
                  <a:schemeClr val="tx1">
                    <a:lumMod val="95000"/>
                  </a:schemeClr>
                </a:solidFill>
                <a:latin typeface="Bookman Old Style" panose="02050604050505020204" pitchFamily="18" charset="0"/>
              </a:rPr>
              <a:t>Каменномосткий</a:t>
            </a:r>
            <a:r>
              <a:rPr lang="ru-RU" sz="4000" dirty="0" smtClean="0">
                <a:solidFill>
                  <a:schemeClr val="tx1">
                    <a:lumMod val="95000"/>
                  </a:schemeClr>
                </a:solidFill>
                <a:latin typeface="Bookman Old Style" panose="02050604050505020204" pitchFamily="18" charset="0"/>
              </a:rPr>
              <a:t>, где русло реки уменьшается в десять раз: от 40-60 метров до 4-6 метров</a:t>
            </a:r>
            <a:endParaRPr lang="ru-RU" sz="4000" dirty="0">
              <a:solidFill>
                <a:schemeClr val="tx1">
                  <a:lumMod val="95000"/>
                </a:schemeClr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 spd="slow">
    <p:cover dir="ld"/>
  </p:transition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335</TotalTime>
  <Words>283</Words>
  <Application>Microsoft Office PowerPoint</Application>
  <PresentationFormat>Экран (4:3)</PresentationFormat>
  <Paragraphs>25</Paragraphs>
  <Slides>16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Река Белая в республике Адыгее </vt:lpstr>
      <vt:lpstr>Географическое положение реки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 пути у реки Белой стоит поселок Каменномосткий, где русло реки уменьшается в десять раз: от 40-60 метров до 4-6 метров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Выводы: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Река Белая</dc:title>
  <cp:lastModifiedBy>Лара</cp:lastModifiedBy>
  <cp:revision>39</cp:revision>
  <dcterms:modified xsi:type="dcterms:W3CDTF">2014-11-03T11:20:11Z</dcterms:modified>
</cp:coreProperties>
</file>