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6"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63" r:id="rId18"/>
    <p:sldId id="264" r:id="rId19"/>
    <p:sldId id="265"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87" d="100"/>
          <a:sy n="87" d="100"/>
        </p:scale>
        <p:origin x="-1062" y="-84"/>
      </p:cViewPr>
      <p:guideLst>
        <p:guide orient="horz" pos="2160"/>
        <p:guide pos="2880"/>
      </p:guideLst>
    </p:cSldViewPr>
  </p:slideViewPr>
  <p:outlineViewPr>
    <p:cViewPr>
      <p:scale>
        <a:sx n="33" d="100"/>
        <a:sy n="33" d="100"/>
      </p:scale>
      <p:origin x="234" y="580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EA3A39-7069-49D0-9E4A-3FAE75889068}" type="datetimeFigureOut">
              <a:rPr lang="ru-RU" smtClean="0"/>
              <a:pPr/>
              <a:t>18.02.2013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C0EE88-1879-4F23-AC52-9A4194A8E067}"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AC0EE88-1879-4F23-AC52-9A4194A8E067}"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18.02.2013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18.02.2013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18.02.2013</a:t>
            </a:fld>
            <a:endParaRPr lang="ru-RU"/>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6">
                <a:lumMod val="75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18.02.2013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image" Target="../media/image1.gif"/><Relationship Id="rId7"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8.jpeg"/><Relationship Id="rId1" Type="http://schemas.openxmlformats.org/officeDocument/2006/relationships/slideLayout" Target="../slideLayouts/slideLayout6.xml"/><Relationship Id="rId4" Type="http://schemas.openxmlformats.org/officeDocument/2006/relationships/image" Target="../media/image9.gif"/></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9.gif"/><Relationship Id="rId1" Type="http://schemas.openxmlformats.org/officeDocument/2006/relationships/slideLayout" Target="../slideLayouts/slideLayout6.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1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42919"/>
            <a:ext cx="7772400" cy="2957532"/>
          </a:xfrm>
        </p:spPr>
        <p:txBody>
          <a:bodyPr>
            <a:normAutofit/>
          </a:bodyPr>
          <a:lstStyle/>
          <a:p>
            <a:r>
              <a:rPr lang="ru-RU" sz="5400" b="1" dirty="0" smtClean="0">
                <a:solidFill>
                  <a:srgbClr val="0070C0"/>
                </a:solidFill>
              </a:rPr>
              <a:t>Игровые технологии на уроках  информатики</a:t>
            </a:r>
            <a:endParaRPr lang="ru-RU" sz="5400" b="1" dirty="0">
              <a:solidFill>
                <a:srgbClr val="0070C0"/>
              </a:solidFill>
            </a:endParaRPr>
          </a:p>
        </p:txBody>
      </p:sp>
      <p:sp>
        <p:nvSpPr>
          <p:cNvPr id="3" name="Подзаголовок 2"/>
          <p:cNvSpPr>
            <a:spLocks noGrp="1"/>
          </p:cNvSpPr>
          <p:nvPr>
            <p:ph type="subTitle" idx="1"/>
          </p:nvPr>
        </p:nvSpPr>
        <p:spPr>
          <a:xfrm>
            <a:off x="1371600" y="4929198"/>
            <a:ext cx="6400800" cy="1571636"/>
          </a:xfrm>
        </p:spPr>
        <p:txBody>
          <a:bodyPr>
            <a:noAutofit/>
          </a:bodyPr>
          <a:lstStyle/>
          <a:p>
            <a:r>
              <a:rPr lang="ru-RU" sz="2400" dirty="0" smtClean="0">
                <a:solidFill>
                  <a:srgbClr val="002060"/>
                </a:solidFill>
              </a:rPr>
              <a:t>Подготовила учитель информатики</a:t>
            </a:r>
          </a:p>
          <a:p>
            <a:r>
              <a:rPr lang="ru-RU" sz="2400" dirty="0" smtClean="0">
                <a:solidFill>
                  <a:srgbClr val="002060"/>
                </a:solidFill>
              </a:rPr>
              <a:t>МОУ СОШ №8 п. Катасон</a:t>
            </a:r>
          </a:p>
          <a:p>
            <a:r>
              <a:rPr lang="ru-RU" sz="2400" dirty="0" smtClean="0">
                <a:solidFill>
                  <a:srgbClr val="002060"/>
                </a:solidFill>
              </a:rPr>
              <a:t>Баграмова Ирина Александровна</a:t>
            </a:r>
          </a:p>
          <a:p>
            <a:r>
              <a:rPr lang="ru-RU" sz="2400" dirty="0" smtClean="0">
                <a:solidFill>
                  <a:srgbClr val="002060"/>
                </a:solidFill>
              </a:rPr>
              <a:t>2012г.</a:t>
            </a:r>
            <a:endParaRPr lang="ru-RU" sz="2400" dirty="0">
              <a:solidFill>
                <a:srgbClr val="002060"/>
              </a:solidFill>
            </a:endParaRPr>
          </a:p>
        </p:txBody>
      </p:sp>
      <p:pic>
        <p:nvPicPr>
          <p:cNvPr id="4" name="Picture 21" descr="butterfly61"/>
          <p:cNvPicPr>
            <a:picLocks noChangeAspect="1" noChangeArrowheads="1" noCrop="1"/>
          </p:cNvPicPr>
          <p:nvPr/>
        </p:nvPicPr>
        <p:blipFill>
          <a:blip r:embed="rId3" cstate="print"/>
          <a:srcRect/>
          <a:stretch>
            <a:fillRect/>
          </a:stretch>
        </p:blipFill>
        <p:spPr bwMode="auto">
          <a:xfrm rot="1582243">
            <a:off x="261949" y="2727371"/>
            <a:ext cx="1714500" cy="1581150"/>
          </a:xfrm>
          <a:prstGeom prst="rect">
            <a:avLst/>
          </a:prstGeom>
          <a:noFill/>
        </p:spPr>
      </p:pic>
      <p:pic>
        <p:nvPicPr>
          <p:cNvPr id="5" name="Picture 20" descr="bird10"/>
          <p:cNvPicPr>
            <a:picLocks noChangeAspect="1" noChangeArrowheads="1" noCrop="1"/>
          </p:cNvPicPr>
          <p:nvPr/>
        </p:nvPicPr>
        <p:blipFill>
          <a:blip r:embed="rId4" cstate="print"/>
          <a:srcRect/>
          <a:stretch>
            <a:fillRect/>
          </a:stretch>
        </p:blipFill>
        <p:spPr bwMode="auto">
          <a:xfrm>
            <a:off x="7905750" y="214290"/>
            <a:ext cx="1238250" cy="990600"/>
          </a:xfrm>
          <a:prstGeom prst="rect">
            <a:avLst/>
          </a:prstGeom>
          <a:noFill/>
        </p:spPr>
      </p:pic>
      <p:pic>
        <p:nvPicPr>
          <p:cNvPr id="6" name="Picture 17" descr="butterfly52"/>
          <p:cNvPicPr>
            <a:picLocks noChangeAspect="1" noChangeArrowheads="1" noCrop="1"/>
          </p:cNvPicPr>
          <p:nvPr/>
        </p:nvPicPr>
        <p:blipFill>
          <a:blip r:embed="rId5" cstate="print"/>
          <a:srcRect/>
          <a:stretch>
            <a:fillRect/>
          </a:stretch>
        </p:blipFill>
        <p:spPr bwMode="auto">
          <a:xfrm>
            <a:off x="6715140" y="5334000"/>
            <a:ext cx="1524000" cy="1524000"/>
          </a:xfrm>
          <a:prstGeom prst="rect">
            <a:avLst/>
          </a:prstGeom>
          <a:noFill/>
        </p:spPr>
      </p:pic>
      <p:pic>
        <p:nvPicPr>
          <p:cNvPr id="7" name="Picture 8" descr="flowers11"/>
          <p:cNvPicPr>
            <a:picLocks noChangeAspect="1" noChangeArrowheads="1" noCrop="1"/>
          </p:cNvPicPr>
          <p:nvPr/>
        </p:nvPicPr>
        <p:blipFill>
          <a:blip r:embed="rId6" cstate="print"/>
          <a:srcRect/>
          <a:stretch>
            <a:fillRect/>
          </a:stretch>
        </p:blipFill>
        <p:spPr bwMode="auto">
          <a:xfrm>
            <a:off x="571472" y="5000636"/>
            <a:ext cx="1162050" cy="1457325"/>
          </a:xfrm>
          <a:prstGeom prst="rect">
            <a:avLst/>
          </a:prstGeom>
          <a:noFill/>
        </p:spPr>
      </p:pic>
      <p:pic>
        <p:nvPicPr>
          <p:cNvPr id="8" name="Picture 13" descr="f83"/>
          <p:cNvPicPr>
            <a:picLocks noChangeAspect="1" noChangeArrowheads="1" noCrop="1"/>
          </p:cNvPicPr>
          <p:nvPr/>
        </p:nvPicPr>
        <p:blipFill>
          <a:blip r:embed="rId7" cstate="print"/>
          <a:srcRect/>
          <a:stretch>
            <a:fillRect/>
          </a:stretch>
        </p:blipFill>
        <p:spPr bwMode="auto">
          <a:xfrm>
            <a:off x="3643306" y="3357562"/>
            <a:ext cx="1928826" cy="1785951"/>
          </a:xfrm>
          <a:prstGeom prst="rect">
            <a:avLst/>
          </a:prstGeom>
          <a:noFill/>
        </p:spPr>
      </p:pic>
      <p:pic>
        <p:nvPicPr>
          <p:cNvPr id="9" name="Picture 10" descr="flowers25"/>
          <p:cNvPicPr>
            <a:picLocks noChangeAspect="1" noChangeArrowheads="1" noCrop="1"/>
          </p:cNvPicPr>
          <p:nvPr/>
        </p:nvPicPr>
        <p:blipFill>
          <a:blip r:embed="rId8" cstate="print"/>
          <a:srcRect/>
          <a:stretch>
            <a:fillRect/>
          </a:stretch>
        </p:blipFill>
        <p:spPr bwMode="auto">
          <a:xfrm>
            <a:off x="7631809" y="4286256"/>
            <a:ext cx="1512191" cy="199073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412776"/>
            <a:ext cx="7700392" cy="5040560"/>
          </a:xfrm>
        </p:spPr>
        <p:txBody>
          <a:bodyPr>
            <a:normAutofit/>
          </a:bodyPr>
          <a:lstStyle/>
          <a:p>
            <a:r>
              <a:rPr lang="ru-RU" sz="2200" b="0" cap="small" dirty="0" smtClean="0">
                <a:latin typeface="Times New Roman" pitchFamily="18" charset="0"/>
                <a:cs typeface="Times New Roman" pitchFamily="18" charset="0"/>
              </a:rPr>
              <a:t>Учитель читает словосочетания, а учащиеся должны угадать о какой части компьютера идет речь.</a:t>
            </a:r>
            <a:br>
              <a:rPr lang="ru-RU" sz="2200" b="0" cap="small" dirty="0" smtClean="0">
                <a:latin typeface="Times New Roman" pitchFamily="18" charset="0"/>
                <a:cs typeface="Times New Roman" pitchFamily="18" charset="0"/>
              </a:rPr>
            </a:br>
            <a:r>
              <a:rPr lang="ru-RU" sz="2200" b="0" cap="small" dirty="0" smtClean="0">
                <a:latin typeface="Times New Roman" pitchFamily="18" charset="0"/>
                <a:cs typeface="Times New Roman" pitchFamily="18" charset="0"/>
              </a:rPr>
              <a:t/>
            </a:r>
            <a:br>
              <a:rPr lang="ru-RU" sz="2200" b="0" cap="small" dirty="0" smtClean="0">
                <a:latin typeface="Times New Roman" pitchFamily="18" charset="0"/>
                <a:cs typeface="Times New Roman" pitchFamily="18" charset="0"/>
              </a:rPr>
            </a:br>
            <a:r>
              <a:rPr lang="ru-RU" sz="2200" b="0" cap="small" dirty="0" smtClean="0">
                <a:latin typeface="Times New Roman" pitchFamily="18" charset="0"/>
                <a:cs typeface="Times New Roman" pitchFamily="18" charset="0"/>
              </a:rPr>
              <a:t>Энергозависим, как…</a:t>
            </a:r>
            <a:br>
              <a:rPr lang="ru-RU" sz="2200" b="0" cap="small" dirty="0" smtClean="0">
                <a:latin typeface="Times New Roman" pitchFamily="18" charset="0"/>
                <a:cs typeface="Times New Roman" pitchFamily="18" charset="0"/>
              </a:rPr>
            </a:br>
            <a:r>
              <a:rPr lang="ru-RU" sz="2200" b="0" cap="small" dirty="0" smtClean="0">
                <a:latin typeface="Times New Roman" pitchFamily="18" charset="0"/>
                <a:cs typeface="Times New Roman" pitchFamily="18" charset="0"/>
              </a:rPr>
              <a:t>Жесткий, как…</a:t>
            </a:r>
            <a:br>
              <a:rPr lang="ru-RU" sz="2200" b="0" cap="small" dirty="0" smtClean="0">
                <a:latin typeface="Times New Roman" pitchFamily="18" charset="0"/>
                <a:cs typeface="Times New Roman" pitchFamily="18" charset="0"/>
              </a:rPr>
            </a:br>
            <a:r>
              <a:rPr lang="ru-RU" sz="2200" b="0" cap="small" dirty="0" smtClean="0">
                <a:latin typeface="Times New Roman" pitchFamily="18" charset="0"/>
                <a:cs typeface="Times New Roman" pitchFamily="18" charset="0"/>
              </a:rPr>
              <a:t>Намагничен, как…</a:t>
            </a:r>
            <a:br>
              <a:rPr lang="ru-RU" sz="2200" b="0" cap="small" dirty="0" smtClean="0">
                <a:latin typeface="Times New Roman" pitchFamily="18" charset="0"/>
                <a:cs typeface="Times New Roman" pitchFamily="18" charset="0"/>
              </a:rPr>
            </a:br>
            <a:r>
              <a:rPr lang="ru-RU" sz="2200" b="0" cap="small" dirty="0" smtClean="0">
                <a:latin typeface="Times New Roman" pitchFamily="18" charset="0"/>
                <a:cs typeface="Times New Roman" pitchFamily="18" charset="0"/>
              </a:rPr>
              <a:t>Сверхоперативный, как…</a:t>
            </a:r>
            <a:br>
              <a:rPr lang="ru-RU" sz="2200" b="0" cap="small" dirty="0" smtClean="0">
                <a:latin typeface="Times New Roman" pitchFamily="18" charset="0"/>
                <a:cs typeface="Times New Roman" pitchFamily="18" charset="0"/>
              </a:rPr>
            </a:br>
            <a:r>
              <a:rPr lang="ru-RU" sz="2200" b="0" cap="small" dirty="0" smtClean="0">
                <a:latin typeface="Times New Roman" pitchFamily="18" charset="0"/>
                <a:cs typeface="Times New Roman" pitchFamily="18" charset="0"/>
              </a:rPr>
              <a:t>Глобальный, как…</a:t>
            </a:r>
            <a:br>
              <a:rPr lang="ru-RU" sz="2200" b="0" cap="small" dirty="0" smtClean="0">
                <a:latin typeface="Times New Roman" pitchFamily="18" charset="0"/>
                <a:cs typeface="Times New Roman" pitchFamily="18" charset="0"/>
              </a:rPr>
            </a:br>
            <a:r>
              <a:rPr lang="ru-RU" sz="2200" b="0" cap="small" dirty="0" smtClean="0">
                <a:latin typeface="Times New Roman" pitchFamily="18" charset="0"/>
                <a:cs typeface="Times New Roman" pitchFamily="18" charset="0"/>
              </a:rPr>
              <a:t>Региональный, как…</a:t>
            </a:r>
            <a:br>
              <a:rPr lang="ru-RU" sz="2200" b="0" cap="small" dirty="0" smtClean="0">
                <a:latin typeface="Times New Roman" pitchFamily="18" charset="0"/>
                <a:cs typeface="Times New Roman" pitchFamily="18" charset="0"/>
              </a:rPr>
            </a:br>
            <a:r>
              <a:rPr lang="ru-RU" sz="2200" b="0" cap="small" dirty="0" err="1" smtClean="0">
                <a:latin typeface="Times New Roman" pitchFamily="18" charset="0"/>
                <a:cs typeface="Times New Roman" pitchFamily="18" charset="0"/>
              </a:rPr>
              <a:t>Манипулируемый</a:t>
            </a:r>
            <a:r>
              <a:rPr lang="ru-RU" sz="2200" b="0" cap="small" dirty="0" smtClean="0">
                <a:latin typeface="Times New Roman" pitchFamily="18" charset="0"/>
                <a:cs typeface="Times New Roman" pitchFamily="18" charset="0"/>
              </a:rPr>
              <a:t>, как…</a:t>
            </a:r>
            <a:br>
              <a:rPr lang="ru-RU" sz="2200" b="0" cap="small" dirty="0" smtClean="0">
                <a:latin typeface="Times New Roman" pitchFamily="18" charset="0"/>
                <a:cs typeface="Times New Roman" pitchFamily="18" charset="0"/>
              </a:rPr>
            </a:br>
            <a:r>
              <a:rPr lang="ru-RU" sz="2200" b="0" cap="small" dirty="0" smtClean="0">
                <a:latin typeface="Times New Roman" pitchFamily="18" charset="0"/>
                <a:cs typeface="Times New Roman" pitchFamily="18" charset="0"/>
              </a:rPr>
              <a:t>Монохромный, как…</a:t>
            </a:r>
            <a:r>
              <a:rPr lang="ru-RU" b="0" cap="small" dirty="0" smtClean="0">
                <a:latin typeface="Times New Roman" pitchFamily="18" charset="0"/>
                <a:cs typeface="Times New Roman" pitchFamily="18" charset="0"/>
              </a:rPr>
              <a:t/>
            </a:r>
            <a:br>
              <a:rPr lang="ru-RU" b="0" cap="small" dirty="0" smtClean="0">
                <a:latin typeface="Times New Roman" pitchFamily="18" charset="0"/>
                <a:cs typeface="Times New Roman" pitchFamily="18" charset="0"/>
              </a:rPr>
            </a:br>
            <a:endParaRPr lang="ru-RU" b="0" cap="small" dirty="0">
              <a:latin typeface="Times New Roman" pitchFamily="18" charset="0"/>
              <a:cs typeface="Times New Roman" pitchFamily="18" charset="0"/>
            </a:endParaRPr>
          </a:p>
        </p:txBody>
      </p:sp>
      <p:sp>
        <p:nvSpPr>
          <p:cNvPr id="3" name="Текст 2"/>
          <p:cNvSpPr>
            <a:spLocks noGrp="1"/>
          </p:cNvSpPr>
          <p:nvPr>
            <p:ph type="body" idx="1"/>
          </p:nvPr>
        </p:nvSpPr>
        <p:spPr>
          <a:xfrm>
            <a:off x="467544" y="260649"/>
            <a:ext cx="7772400" cy="1296144"/>
          </a:xfrm>
        </p:spPr>
        <p:txBody>
          <a:bodyPr>
            <a:normAutofit/>
          </a:bodyPr>
          <a:lstStyle/>
          <a:p>
            <a:pPr algn="ctr"/>
            <a:r>
              <a:rPr lang="ru-RU" sz="3600" b="1" i="1" dirty="0" smtClean="0">
                <a:solidFill>
                  <a:schemeClr val="tx1"/>
                </a:solidFill>
                <a:latin typeface="Times New Roman" pitchFamily="18" charset="0"/>
                <a:cs typeface="Times New Roman" pitchFamily="18" charset="0"/>
              </a:rPr>
              <a:t>Лексическая игра</a:t>
            </a:r>
            <a:r>
              <a:rPr lang="ru-RU" sz="3600" dirty="0" smtClean="0">
                <a:solidFill>
                  <a:schemeClr val="tx1"/>
                </a:solidFill>
                <a:latin typeface="Times New Roman" pitchFamily="18" charset="0"/>
                <a:cs typeface="Times New Roman" pitchFamily="18" charset="0"/>
              </a:rPr>
              <a:t/>
            </a:r>
            <a:br>
              <a:rPr lang="ru-RU" sz="3600" dirty="0" smtClean="0">
                <a:solidFill>
                  <a:schemeClr val="tx1"/>
                </a:solidFill>
                <a:latin typeface="Times New Roman" pitchFamily="18" charset="0"/>
                <a:cs typeface="Times New Roman" pitchFamily="18" charset="0"/>
              </a:rPr>
            </a:br>
            <a:endParaRPr lang="ru-RU" sz="3600" dirty="0">
              <a:solidFill>
                <a:schemeClr val="tx1"/>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83568" y="476672"/>
            <a:ext cx="7772400" cy="1470025"/>
          </a:xfrm>
        </p:spPr>
        <p:txBody>
          <a:bodyPr/>
          <a:lstStyle/>
          <a:p>
            <a:r>
              <a:rPr lang="ru-RU" b="1" i="1" dirty="0" smtClean="0"/>
              <a:t>Игра «Вопрос-ответ»</a:t>
            </a:r>
            <a:endParaRPr lang="ru-RU" dirty="0"/>
          </a:p>
        </p:txBody>
      </p:sp>
      <p:sp>
        <p:nvSpPr>
          <p:cNvPr id="5" name="Подзаголовок 4"/>
          <p:cNvSpPr>
            <a:spLocks noGrp="1"/>
          </p:cNvSpPr>
          <p:nvPr>
            <p:ph type="subTitle" idx="1"/>
          </p:nvPr>
        </p:nvSpPr>
        <p:spPr>
          <a:xfrm>
            <a:off x="611560" y="1628800"/>
            <a:ext cx="7160840" cy="4010000"/>
          </a:xfrm>
        </p:spPr>
        <p:txBody>
          <a:bodyPr>
            <a:normAutofit fontScale="62500" lnSpcReduction="20000"/>
          </a:bodyPr>
          <a:lstStyle/>
          <a:p>
            <a:pPr algn="l"/>
            <a:r>
              <a:rPr lang="ru-RU" dirty="0" smtClean="0">
                <a:solidFill>
                  <a:schemeClr val="tx1"/>
                </a:solidFill>
                <a:latin typeface="Times New Roman" pitchFamily="18" charset="0"/>
                <a:cs typeface="Times New Roman" pitchFamily="18" charset="0"/>
              </a:rPr>
              <a:t>Перед вами текст. Быстро и внимательно прочитайте его. Теперь разделимся на две команды. Пусть левая команда будет задавать вопросы, правая — отвечать. Соревнование на лучший ответ и лучший вопрос по учебному тексту. Будут учитываться активность участников команд в конечно, количество и глубина заданных вопросов и качество ответов, также юмор, оригинальность, находчивость. </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Команды, еще раз внимательно прочитайте текст. Теперь за 1—2 минуты левая команда придумает свои занимательные вопросы (можно кратко записать),</a:t>
            </a:r>
            <a:r>
              <a:rPr lang="ru-RU" b="1" dirty="0" smtClean="0">
                <a:solidFill>
                  <a:schemeClr val="tx1"/>
                </a:solidFill>
                <a:latin typeface="Times New Roman" pitchFamily="18" charset="0"/>
                <a:cs typeface="Times New Roman" pitchFamily="18" charset="0"/>
              </a:rPr>
              <a:t> </a:t>
            </a:r>
            <a:r>
              <a:rPr lang="ru-RU" dirty="0" smtClean="0">
                <a:solidFill>
                  <a:schemeClr val="tx1"/>
                </a:solidFill>
                <a:latin typeface="Times New Roman" pitchFamily="18" charset="0"/>
                <a:cs typeface="Times New Roman" pitchFamily="18" charset="0"/>
              </a:rPr>
              <a:t>правая — обсудит текст, выделит в нем главное, чтобы оценить качество задаваемых вопросов. Пожалуйста, готовьтесь к турниру </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Пожалуйста, правая команда, задавайте вопросы своим противникам, а левая команда постарается ответить. Начали! </a:t>
            </a:r>
            <a:br>
              <a:rPr lang="ru-RU" dirty="0" smtClean="0">
                <a:solidFill>
                  <a:schemeClr val="tx1"/>
                </a:solidFill>
                <a:latin typeface="Times New Roman" pitchFamily="18" charset="0"/>
                <a:cs typeface="Times New Roman" pitchFamily="18" charset="0"/>
              </a:rPr>
            </a:b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Игра «Существительные»</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Перед вами учебный текст. Внимание! Прочитаем его. Мы сейчас будем пересказывать текст коллективно. Слева направо, по порядку, вы будете говорить существительное, которое наиболее точно соответствует данному абзацу. Причём последующий называет существительное , произнесённое перед ним игроками , и далее добавляет своё. Таким образом мы должны воспроизвести учебный текст существительными, его основную идею.</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Игра «Цепочка»</a:t>
            </a:r>
            <a:r>
              <a:rPr lang="ru-RU" dirty="0" smtClean="0"/>
              <a:t/>
            </a:r>
            <a:br>
              <a:rPr lang="ru-RU" dirty="0" smtClean="0"/>
            </a:br>
            <a:endParaRPr lang="ru-RU" dirty="0"/>
          </a:p>
        </p:txBody>
      </p:sp>
      <p:sp>
        <p:nvSpPr>
          <p:cNvPr id="3" name="Содержимое 2"/>
          <p:cNvSpPr>
            <a:spLocks noGrp="1"/>
          </p:cNvSpPr>
          <p:nvPr>
            <p:ph idx="1"/>
          </p:nvPr>
        </p:nvSpPr>
        <p:spPr>
          <a:xfrm>
            <a:off x="467544" y="980728"/>
            <a:ext cx="8229600" cy="5688632"/>
          </a:xfrm>
        </p:spPr>
        <p:txBody>
          <a:bodyPr>
            <a:normAutofit/>
          </a:bodyPr>
          <a:lstStyle/>
          <a:p>
            <a:r>
              <a:rPr lang="ru-RU" dirty="0" smtClean="0">
                <a:latin typeface="Times New Roman" pitchFamily="18" charset="0"/>
                <a:cs typeface="Times New Roman" pitchFamily="18" charset="0"/>
              </a:rPr>
              <a:t>Класс делится на команды. Для каждой команды учитель записывает число в 2-ой, 8-ой или 16-ой системе счисления. Учащиеся должны по одному выходить к доске и записывать числа столбиком по порядку или по возрастанию или убыванию</a:t>
            </a:r>
            <a:r>
              <a:rPr lang="ru-RU"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br>
              <a:rPr lang="ru-RU" dirty="0" smtClean="0">
                <a:latin typeface="Times New Roman" pitchFamily="18" charset="0"/>
                <a:cs typeface="Times New Roman" pitchFamily="18" charset="0"/>
              </a:rPr>
            </a:br>
            <a:r>
              <a:rPr lang="ru-RU" dirty="0" smtClean="0"/>
              <a:t/>
            </a:r>
            <a:br>
              <a:rPr lang="ru-RU" dirty="0" smtClean="0"/>
            </a:br>
            <a:endParaRPr lang="ru-RU" dirty="0" smtClean="0"/>
          </a:p>
          <a:p>
            <a:endParaRPr lang="ru-RU" dirty="0"/>
          </a:p>
        </p:txBody>
      </p:sp>
      <p:graphicFrame>
        <p:nvGraphicFramePr>
          <p:cNvPr id="4" name="Таблица 3"/>
          <p:cNvGraphicFramePr>
            <a:graphicFrameLocks noGrp="1"/>
          </p:cNvGraphicFramePr>
          <p:nvPr/>
        </p:nvGraphicFramePr>
        <p:xfrm>
          <a:off x="3923928" y="3861048"/>
          <a:ext cx="3647728" cy="2560320"/>
        </p:xfrm>
        <a:graphic>
          <a:graphicData uri="http://schemas.openxmlformats.org/drawingml/2006/table">
            <a:tbl>
              <a:tblPr firstRow="1" bandRow="1">
                <a:tableStyleId>{5C22544A-7EE6-4342-B048-85BDC9FD1C3A}</a:tableStyleId>
              </a:tblPr>
              <a:tblGrid>
                <a:gridCol w="1823864"/>
                <a:gridCol w="1823864"/>
              </a:tblGrid>
              <a:tr h="262038">
                <a:tc>
                  <a:txBody>
                    <a:bodyPr/>
                    <a:lstStyle/>
                    <a:p>
                      <a:r>
                        <a:rPr lang="ru-RU" b="1" dirty="0" smtClean="0"/>
                        <a:t>2-я</a:t>
                      </a:r>
                      <a:r>
                        <a:rPr lang="ru-RU" dirty="0" smtClean="0"/>
                        <a:t> </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1" dirty="0" smtClean="0"/>
                        <a:t>8-я</a:t>
                      </a:r>
                      <a:endParaRPr lang="ru-RU" dirty="0" smtClean="0"/>
                    </a:p>
                    <a:p>
                      <a:endParaRPr lang="ru-RU" dirty="0"/>
                    </a:p>
                  </a:txBody>
                  <a:tcPr/>
                </a:tc>
              </a:tr>
              <a:tr h="2620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1001</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57</a:t>
                      </a:r>
                    </a:p>
                    <a:p>
                      <a:endParaRPr lang="ru-RU" dirty="0"/>
                    </a:p>
                  </a:txBody>
                  <a:tcPr/>
                </a:tc>
              </a:tr>
              <a:tr h="2620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1010</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60</a:t>
                      </a:r>
                    </a:p>
                    <a:p>
                      <a:endParaRPr lang="ru-RU" dirty="0"/>
                    </a:p>
                  </a:txBody>
                  <a:tcPr/>
                </a:tc>
              </a:tr>
              <a:tr h="2620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1011</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61</a:t>
                      </a:r>
                    </a:p>
                    <a:p>
                      <a:endParaRPr lang="ru-RU"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Игра «Исполнители алгоритмов»</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dirty="0" smtClean="0"/>
              <a:t>Опишите управляемого и управляющего в сказке «Конек-горбунок», «</a:t>
            </a:r>
            <a:r>
              <a:rPr lang="ru-RU" dirty="0" err="1" smtClean="0"/>
              <a:t>Морозко</a:t>
            </a:r>
            <a:r>
              <a:rPr lang="ru-RU" dirty="0" smtClean="0"/>
              <a:t>», «сказка о золотой рыбке», «Сказка о попе и его работнике </a:t>
            </a:r>
            <a:r>
              <a:rPr lang="ru-RU" dirty="0" err="1" smtClean="0"/>
              <a:t>Балде</a:t>
            </a:r>
            <a:r>
              <a:rPr lang="ru-RU" dirty="0" smtClean="0"/>
              <a:t>»</a:t>
            </a:r>
            <a:br>
              <a:rPr lang="ru-RU" dirty="0" smtClean="0"/>
            </a:br>
            <a:r>
              <a:rPr lang="ru-RU" dirty="0" smtClean="0"/>
              <a:t>Опишите алгоритмы и систему команд исполнителя в сказке «Репка», «Курочка Ряба», «Кощей бессмертный», «Лягушка-царевна» и др.</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Игра «Разгадай слово»</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На доске заготовлены примеры перевода единиц измерения информации и несколько ответов. Решив примеры, учащиеся должны прочитать закодированное слово.</a:t>
            </a:r>
            <a:br>
              <a:rPr lang="ru-RU" dirty="0" smtClean="0"/>
            </a:br>
            <a:r>
              <a:rPr lang="ru-RU" dirty="0" smtClean="0"/>
              <a:t>0,5 Кб = ____ Б</a:t>
            </a:r>
            <a:br>
              <a:rPr lang="ru-RU" dirty="0" smtClean="0"/>
            </a:br>
            <a:r>
              <a:rPr lang="ru-RU" dirty="0" smtClean="0"/>
              <a:t>1,2 Мб = </a:t>
            </a:r>
            <a:r>
              <a:rPr lang="ru-RU" dirty="0" err="1" smtClean="0"/>
              <a:t>____Кб</a:t>
            </a:r>
            <a:r>
              <a:rPr lang="ru-RU" dirty="0" smtClean="0"/>
              <a:t/>
            </a:r>
            <a:br>
              <a:rPr lang="ru-RU" dirty="0" smtClean="0"/>
            </a:br>
            <a:r>
              <a:rPr lang="ru-RU" dirty="0" smtClean="0"/>
              <a:t>0,3 Гб =_____ Мб</a:t>
            </a:r>
            <a:br>
              <a:rPr lang="ru-RU" dirty="0" smtClean="0"/>
            </a:br>
            <a:r>
              <a:rPr lang="ru-RU" dirty="0" smtClean="0"/>
              <a:t>1024 Мб = ____ Гб</a:t>
            </a:r>
            <a:br>
              <a:rPr lang="ru-RU" dirty="0" smtClean="0"/>
            </a:br>
            <a:r>
              <a:rPr lang="ru-RU" dirty="0" smtClean="0"/>
              <a:t>2700 Кб = ____ Мб</a:t>
            </a:r>
            <a:br>
              <a:rPr lang="ru-RU" dirty="0" smtClean="0"/>
            </a:br>
            <a:r>
              <a:rPr lang="ru-RU" dirty="0" smtClean="0"/>
              <a:t>3600 Б = </a:t>
            </a:r>
            <a:r>
              <a:rPr lang="ru-RU" dirty="0" err="1" smtClean="0"/>
              <a:t>_____Кб</a:t>
            </a:r>
            <a:r>
              <a:rPr lang="ru-RU" dirty="0" smtClean="0"/>
              <a:t/>
            </a:r>
            <a:br>
              <a:rPr lang="ru-RU" dirty="0" smtClean="0"/>
            </a:br>
            <a:r>
              <a:rPr lang="ru-RU" dirty="0" smtClean="0"/>
              <a:t>К=1228,8 Кб; А=307,2Мб; С=512 Б; Р=3,51Кб; Е=2,63Мб; Н= 1Гб</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Игра «Поле чудес»</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dirty="0" smtClean="0"/>
              <a:t>Разгадайте основные понятия, которые изучались сегодня на уроке по теме «Глобальная сеть». На доске отображены только гласные буквы данных слов.</a:t>
            </a:r>
            <a:br>
              <a:rPr lang="ru-RU" dirty="0" smtClean="0"/>
            </a:br>
            <a:r>
              <a:rPr lang="ru-RU" b="1" dirty="0" smtClean="0"/>
              <a:t>_Е__Е_</a:t>
            </a:r>
            <a:r>
              <a:rPr lang="ru-RU" dirty="0" smtClean="0"/>
              <a:t/>
            </a:r>
            <a:br>
              <a:rPr lang="ru-RU" dirty="0" smtClean="0"/>
            </a:br>
            <a:r>
              <a:rPr lang="ru-RU" b="1" dirty="0" smtClean="0"/>
              <a:t>__О_АЙ_Е_</a:t>
            </a:r>
            <a:r>
              <a:rPr lang="ru-RU" dirty="0" smtClean="0"/>
              <a:t/>
            </a:r>
            <a:br>
              <a:rPr lang="ru-RU" dirty="0" smtClean="0"/>
            </a:br>
            <a:r>
              <a:rPr lang="ru-RU" b="1" dirty="0" smtClean="0"/>
              <a:t>_О_Е_</a:t>
            </a:r>
            <a:r>
              <a:rPr lang="ru-RU" dirty="0" smtClean="0"/>
              <a:t/>
            </a:r>
            <a:br>
              <a:rPr lang="ru-RU" dirty="0" smtClean="0"/>
            </a:br>
            <a:r>
              <a:rPr lang="ru-RU" b="1" dirty="0" smtClean="0"/>
              <a:t>__О_О_О_</a:t>
            </a:r>
            <a:endParaRPr lang="ru-RU" dirty="0" smtClean="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solidFill>
                  <a:srgbClr val="002060"/>
                </a:solidFill>
              </a:rPr>
              <a:t>КРОССВОРДЫ</a:t>
            </a:r>
            <a:endParaRPr lang="ru-RU" b="1" i="1" dirty="0">
              <a:solidFill>
                <a:srgbClr val="002060"/>
              </a:solidFill>
            </a:endParaRPr>
          </a:p>
        </p:txBody>
      </p:sp>
      <p:pic>
        <p:nvPicPr>
          <p:cNvPr id="2050" name="Picture 2" descr="main1114829781"/>
          <p:cNvPicPr>
            <a:picLocks noChangeAspect="1" noChangeArrowheads="1"/>
          </p:cNvPicPr>
          <p:nvPr/>
        </p:nvPicPr>
        <p:blipFill>
          <a:blip r:embed="rId2" cstate="print"/>
          <a:srcRect t="8138" r="-372"/>
          <a:stretch>
            <a:fillRect/>
          </a:stretch>
        </p:blipFill>
        <p:spPr bwMode="auto">
          <a:xfrm>
            <a:off x="1785918" y="1700808"/>
            <a:ext cx="5234354" cy="4684138"/>
          </a:xfrm>
          <a:prstGeom prst="rect">
            <a:avLst/>
          </a:prstGeom>
          <a:noFill/>
          <a:ln w="9525">
            <a:noFill/>
            <a:miter lim="800000"/>
            <a:headEnd/>
            <a:tailEnd/>
          </a:ln>
        </p:spPr>
      </p:pic>
      <p:pic>
        <p:nvPicPr>
          <p:cNvPr id="4" name="Picture 13" descr="f83"/>
          <p:cNvPicPr>
            <a:picLocks noChangeAspect="1" noChangeArrowheads="1" noCrop="1"/>
          </p:cNvPicPr>
          <p:nvPr/>
        </p:nvPicPr>
        <p:blipFill>
          <a:blip r:embed="rId3" cstate="print"/>
          <a:srcRect/>
          <a:stretch>
            <a:fillRect/>
          </a:stretch>
        </p:blipFill>
        <p:spPr bwMode="auto">
          <a:xfrm>
            <a:off x="500034" y="214290"/>
            <a:ext cx="1311602" cy="1214446"/>
          </a:xfrm>
          <a:prstGeom prst="rect">
            <a:avLst/>
          </a:prstGeom>
          <a:noFill/>
        </p:spPr>
      </p:pic>
      <p:pic>
        <p:nvPicPr>
          <p:cNvPr id="5" name="Picture 12" descr="flowers32"/>
          <p:cNvPicPr>
            <a:picLocks noChangeAspect="1" noChangeArrowheads="1" noCrop="1"/>
          </p:cNvPicPr>
          <p:nvPr/>
        </p:nvPicPr>
        <p:blipFill>
          <a:blip r:embed="rId4" cstate="print"/>
          <a:srcRect/>
          <a:stretch>
            <a:fillRect/>
          </a:stretch>
        </p:blipFill>
        <p:spPr bwMode="auto">
          <a:xfrm>
            <a:off x="7357292" y="4286256"/>
            <a:ext cx="1786708" cy="237649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 name="Picture 2" descr="0824712db753a465c3b4dc95e9fd6068"/>
          <p:cNvPicPr>
            <a:picLocks noChangeAspect="1" noChangeArrowheads="1"/>
          </p:cNvPicPr>
          <p:nvPr/>
        </p:nvPicPr>
        <p:blipFill>
          <a:blip r:embed="rId2" cstate="print">
            <a:lum bright="34000"/>
          </a:blip>
          <a:srcRect/>
          <a:stretch>
            <a:fillRect/>
          </a:stretch>
        </p:blipFill>
        <p:spPr bwMode="auto">
          <a:xfrm>
            <a:off x="0" y="0"/>
            <a:ext cx="9144000" cy="6507163"/>
          </a:xfrm>
          <a:prstGeom prst="rect">
            <a:avLst/>
          </a:prstGeom>
          <a:noFill/>
          <a:ln w="9525">
            <a:noFill/>
            <a:miter lim="800000"/>
            <a:headEnd/>
            <a:tailEnd/>
          </a:ln>
        </p:spPr>
      </p:pic>
      <p:graphicFrame>
        <p:nvGraphicFramePr>
          <p:cNvPr id="7" name="Таблица 6"/>
          <p:cNvGraphicFramePr>
            <a:graphicFrameLocks noGrp="1"/>
          </p:cNvGraphicFramePr>
          <p:nvPr/>
        </p:nvGraphicFramePr>
        <p:xfrm>
          <a:off x="2195735" y="-8"/>
          <a:ext cx="6013218" cy="6858008"/>
        </p:xfrm>
        <a:graphic>
          <a:graphicData uri="http://schemas.openxmlformats.org/drawingml/2006/table">
            <a:tbl>
              <a:tblPr/>
              <a:tblGrid>
                <a:gridCol w="537100"/>
                <a:gridCol w="539011"/>
                <a:gridCol w="537099"/>
                <a:gridCol w="537100"/>
                <a:gridCol w="571503"/>
                <a:gridCol w="537100"/>
                <a:gridCol w="582973"/>
                <a:gridCol w="493136"/>
                <a:gridCol w="537100"/>
                <a:gridCol w="556212"/>
                <a:gridCol w="584884"/>
              </a:tblGrid>
              <a:tr h="315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chemeClr val="tx1"/>
                          </a:solidFill>
                          <a:effectLst/>
                          <a:latin typeface="Arial Cyr" charset="-52"/>
                        </a:rPr>
                        <a:t>з</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cap="flat">
                      <a:noFill/>
                    </a:lnT>
                    <a:lnB>
                      <a:noFill/>
                    </a:lnB>
                    <a:lnTlToBr>
                      <a:noFill/>
                    </a:lnTlToBr>
                    <a:lnBlToTr>
                      <a:noFill/>
                    </a:lnBlToTr>
                    <a:noFill/>
                  </a:tcPr>
                </a:tc>
              </a:tr>
              <a:tr h="315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о</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в</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л</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р</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п</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r>
              <a:tr h="3175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г</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у</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л</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л</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и</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в</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е</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р</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r>
              <a:tr h="315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ш</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а</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м</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о</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r>
              <a:tr h="315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к</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с</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я</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с</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r>
              <a:tr h="315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с</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в</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а</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chemeClr val="tx1"/>
                          </a:solidFill>
                          <a:effectLst/>
                          <a:latin typeface="Arial Cyr" charset="-52"/>
                        </a:rPr>
                        <a:t>н</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т</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е</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т</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r>
              <a:tr h="315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к</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о</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л</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ь</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chemeClr val="tx1"/>
                          </a:solidFill>
                          <a:effectLst/>
                          <a:latin typeface="Arial Cyr" charset="-52"/>
                        </a:rPr>
                        <a:t>ц</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о</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r>
              <a:tr h="315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ч</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к</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r>
              <a:tr h="315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щ</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е</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н</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о</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к</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в</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r>
              <a:tr h="5117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ru-RU" sz="1200" b="1" i="0" u="none" strike="noStrike" cap="none" normalizeH="0" baseline="0" dirty="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а</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а</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r>
              <a:tr h="342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с</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chemeClr val="tx1"/>
                          </a:solidFill>
                          <a:effectLst/>
                          <a:latin typeface="Arial Cyr" charset="-52"/>
                        </a:rPr>
                        <a:t>ш</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r>
              <a:tr h="315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к</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а</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й</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е</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и</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r>
              <a:tr h="315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chemeClr val="tx1"/>
                          </a:solidFill>
                          <a:effectLst/>
                          <a:latin typeface="Arial Cyr" charset="-52"/>
                        </a:rPr>
                        <a:t>й</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м</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chemeClr val="tx1"/>
                          </a:solidFill>
                          <a:effectLst/>
                          <a:latin typeface="Arial Cyr" charset="-52"/>
                        </a:rPr>
                        <a:t>н</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r>
              <a:tr h="315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б</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у</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р</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а</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т</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и</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chemeClr val="tx1"/>
                          </a:solidFill>
                          <a:effectLst/>
                          <a:latin typeface="Arial Cyr" charset="-52"/>
                        </a:rPr>
                        <a:t>н</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о</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r>
              <a:tr h="315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о</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ц</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3159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к</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р</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о</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л</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и</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к</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в</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15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и</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е</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159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к</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р</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о</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т</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т</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15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Cyr" charset="-52"/>
                        </a:rPr>
                        <a:t>и</a:t>
                      </a:r>
                      <a:endParaRPr kumimoji="0" lang="ru-RU" sz="14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15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Arial" pitchFamily="34" charset="0"/>
                      </a:endParaRPr>
                    </a:p>
                  </a:txBody>
                  <a:tcPr anchor="b" horzOverflow="overflow">
                    <a:lnL>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yr" charset="-52"/>
                        </a:rPr>
                        <a:t>к</a:t>
                      </a:r>
                      <a:endParaRPr kumimoji="0" lang="ru-RU" sz="1400" b="1"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ndParaRPr>
                    </a:p>
                  </a:txBody>
                  <a:tcPr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29750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r>
              <a:rPr lang="ru-RU" sz="6600" b="1" dirty="0" smtClean="0">
                <a:solidFill>
                  <a:srgbClr val="002060"/>
                </a:solidFill>
              </a:rPr>
              <a:t>СПАСИБО ЗА ВНИМАНИЕ!!!!</a:t>
            </a:r>
            <a:endParaRPr lang="ru-RU" sz="6600" b="1" dirty="0">
              <a:solidFill>
                <a:srgbClr val="002060"/>
              </a:solidFill>
            </a:endParaRPr>
          </a:p>
        </p:txBody>
      </p:sp>
      <p:sp>
        <p:nvSpPr>
          <p:cNvPr id="5" name="5-конечная звезда 4"/>
          <p:cNvSpPr/>
          <p:nvPr/>
        </p:nvSpPr>
        <p:spPr>
          <a:xfrm>
            <a:off x="7429520" y="714356"/>
            <a:ext cx="914400" cy="9144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5-конечная звезда 5"/>
          <p:cNvSpPr/>
          <p:nvPr/>
        </p:nvSpPr>
        <p:spPr>
          <a:xfrm>
            <a:off x="5143504" y="357166"/>
            <a:ext cx="914400" cy="914400"/>
          </a:xfrm>
          <a:prstGeom prst="star5">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5-конечная звезда 9"/>
          <p:cNvSpPr/>
          <p:nvPr/>
        </p:nvSpPr>
        <p:spPr>
          <a:xfrm>
            <a:off x="1643042" y="642918"/>
            <a:ext cx="914400" cy="9144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1" name="Picture 12" descr="flowers32"/>
          <p:cNvPicPr>
            <a:picLocks noChangeAspect="1" noChangeArrowheads="1" noCrop="1"/>
          </p:cNvPicPr>
          <p:nvPr/>
        </p:nvPicPr>
        <p:blipFill>
          <a:blip r:embed="rId2" cstate="print"/>
          <a:srcRect/>
          <a:stretch>
            <a:fillRect/>
          </a:stretch>
        </p:blipFill>
        <p:spPr bwMode="auto">
          <a:xfrm>
            <a:off x="5857884" y="4214818"/>
            <a:ext cx="1730677" cy="2301968"/>
          </a:xfrm>
          <a:prstGeom prst="rect">
            <a:avLst/>
          </a:prstGeom>
          <a:noFill/>
        </p:spPr>
      </p:pic>
      <p:pic>
        <p:nvPicPr>
          <p:cNvPr id="12" name="Picture 5" descr="f77"/>
          <p:cNvPicPr>
            <a:picLocks noChangeAspect="1" noChangeArrowheads="1" noCrop="1"/>
          </p:cNvPicPr>
          <p:nvPr/>
        </p:nvPicPr>
        <p:blipFill>
          <a:blip r:embed="rId3" cstate="print"/>
          <a:srcRect/>
          <a:stretch>
            <a:fillRect/>
          </a:stretch>
        </p:blipFill>
        <p:spPr bwMode="auto">
          <a:xfrm>
            <a:off x="0" y="4286256"/>
            <a:ext cx="1714512" cy="2019314"/>
          </a:xfrm>
          <a:prstGeom prst="rect">
            <a:avLst/>
          </a:prstGeom>
          <a:noFill/>
        </p:spPr>
      </p:pic>
      <p:pic>
        <p:nvPicPr>
          <p:cNvPr id="13" name="Picture 7" descr="f68"/>
          <p:cNvPicPr>
            <a:picLocks noChangeAspect="1" noChangeArrowheads="1" noCrop="1"/>
          </p:cNvPicPr>
          <p:nvPr/>
        </p:nvPicPr>
        <p:blipFill>
          <a:blip r:embed="rId4" cstate="print"/>
          <a:srcRect/>
          <a:stretch>
            <a:fillRect/>
          </a:stretch>
        </p:blipFill>
        <p:spPr bwMode="auto">
          <a:xfrm>
            <a:off x="3000364" y="4286256"/>
            <a:ext cx="2143140" cy="2143140"/>
          </a:xfrm>
          <a:prstGeom prst="rect">
            <a:avLst/>
          </a:prstGeom>
          <a:noFill/>
        </p:spPr>
      </p:pic>
      <p:pic>
        <p:nvPicPr>
          <p:cNvPr id="14" name="Picture 9" descr="f83"/>
          <p:cNvPicPr>
            <a:picLocks noChangeAspect="1" noChangeArrowheads="1" noCrop="1"/>
          </p:cNvPicPr>
          <p:nvPr/>
        </p:nvPicPr>
        <p:blipFill>
          <a:blip r:embed="rId5" cstate="print"/>
          <a:srcRect/>
          <a:stretch>
            <a:fillRect/>
          </a:stretch>
        </p:blipFill>
        <p:spPr bwMode="auto">
          <a:xfrm>
            <a:off x="1643042" y="4929198"/>
            <a:ext cx="1662107" cy="1538988"/>
          </a:xfrm>
          <a:prstGeom prst="rect">
            <a:avLst/>
          </a:prstGeom>
          <a:noFill/>
        </p:spPr>
      </p:pic>
      <p:pic>
        <p:nvPicPr>
          <p:cNvPr id="15" name="Picture 9" descr="f83"/>
          <p:cNvPicPr>
            <a:picLocks noChangeAspect="1" noChangeArrowheads="1" noCrop="1"/>
          </p:cNvPicPr>
          <p:nvPr/>
        </p:nvPicPr>
        <p:blipFill>
          <a:blip r:embed="rId5" cstate="print"/>
          <a:srcRect/>
          <a:stretch>
            <a:fillRect/>
          </a:stretch>
        </p:blipFill>
        <p:spPr bwMode="auto">
          <a:xfrm>
            <a:off x="4572000" y="5336635"/>
            <a:ext cx="1643074" cy="1521365"/>
          </a:xfrm>
          <a:prstGeom prst="rect">
            <a:avLst/>
          </a:prstGeom>
          <a:noFill/>
        </p:spPr>
      </p:pic>
      <p:pic>
        <p:nvPicPr>
          <p:cNvPr id="16" name="Picture 10" descr="flowers25"/>
          <p:cNvPicPr>
            <a:picLocks noChangeAspect="1" noChangeArrowheads="1" noCrop="1"/>
          </p:cNvPicPr>
          <p:nvPr/>
        </p:nvPicPr>
        <p:blipFill>
          <a:blip r:embed="rId6" cstate="print"/>
          <a:srcRect/>
          <a:stretch>
            <a:fillRect/>
          </a:stretch>
        </p:blipFill>
        <p:spPr bwMode="auto">
          <a:xfrm>
            <a:off x="7048506" y="3857628"/>
            <a:ext cx="2095494" cy="27586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434282"/>
          </a:xfrm>
        </p:spPr>
        <p:txBody>
          <a:bodyPr>
            <a:noAutofit/>
          </a:bodyPr>
          <a:lstStyle/>
          <a:p>
            <a:pPr algn="r"/>
            <a:r>
              <a:rPr lang="ru-RU" sz="2800" i="1" dirty="0" smtClean="0"/>
              <a:t>Учиться можно только весело... </a:t>
            </a:r>
            <a:br>
              <a:rPr lang="ru-RU" sz="2800" i="1" dirty="0" smtClean="0"/>
            </a:br>
            <a:r>
              <a:rPr lang="ru-RU" sz="2800" i="1" dirty="0" smtClean="0"/>
              <a:t>Чтобы переваривать знания, надо поглощать их с аппетитом.</a:t>
            </a:r>
            <a:br>
              <a:rPr lang="ru-RU" sz="2800" i="1" dirty="0" smtClean="0"/>
            </a:br>
            <a:r>
              <a:rPr lang="ru-RU" sz="2800" i="1" dirty="0" smtClean="0"/>
              <a:t>А. Франс</a:t>
            </a:r>
            <a:r>
              <a:rPr lang="ru-RU" sz="2800" dirty="0" smtClean="0"/>
              <a:t/>
            </a:r>
            <a:br>
              <a:rPr lang="ru-RU" sz="2800" dirty="0" smtClean="0"/>
            </a:br>
            <a:endParaRPr lang="ru-RU" sz="2800" dirty="0"/>
          </a:p>
        </p:txBody>
      </p:sp>
      <p:sp>
        <p:nvSpPr>
          <p:cNvPr id="3" name="Содержимое 2"/>
          <p:cNvSpPr>
            <a:spLocks noGrp="1"/>
          </p:cNvSpPr>
          <p:nvPr>
            <p:ph idx="1"/>
          </p:nvPr>
        </p:nvSpPr>
        <p:spPr>
          <a:xfrm>
            <a:off x="1979712" y="3212976"/>
            <a:ext cx="6707088" cy="2913187"/>
          </a:xfrm>
        </p:spPr>
        <p:txBody>
          <a:bodyPr/>
          <a:lstStyle/>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0"/>
            <a:ext cx="9144000" cy="1071546"/>
          </a:xfrm>
        </p:spPr>
        <p:txBody>
          <a:bodyPr>
            <a:normAutofit/>
          </a:bodyPr>
          <a:lstStyle/>
          <a:p>
            <a:r>
              <a:rPr lang="ru-RU" sz="5400" b="1" dirty="0" smtClean="0">
                <a:solidFill>
                  <a:srgbClr val="7030A0"/>
                </a:solidFill>
              </a:rPr>
              <a:t>Игра необходима для:</a:t>
            </a:r>
            <a:endParaRPr lang="ru-RU" sz="5400" b="1" dirty="0">
              <a:solidFill>
                <a:srgbClr val="7030A0"/>
              </a:solidFill>
            </a:endParaRPr>
          </a:p>
        </p:txBody>
      </p:sp>
      <p:sp>
        <p:nvSpPr>
          <p:cNvPr id="4" name="Прямоугольник 3"/>
          <p:cNvSpPr/>
          <p:nvPr/>
        </p:nvSpPr>
        <p:spPr>
          <a:xfrm rot="10800000" flipV="1">
            <a:off x="214282" y="2919051"/>
            <a:ext cx="2928958" cy="523220"/>
          </a:xfrm>
          <a:prstGeom prst="rect">
            <a:avLst/>
          </a:prstGeom>
        </p:spPr>
        <p:txBody>
          <a:bodyPr wrap="square">
            <a:spAutoFit/>
          </a:bodyPr>
          <a:lstStyle/>
          <a:p>
            <a:r>
              <a:rPr lang="ru-RU" sz="2800" b="1" i="1" dirty="0" smtClean="0"/>
              <a:t>адаптации</a:t>
            </a:r>
            <a:endParaRPr lang="ru-RU" sz="2800" dirty="0"/>
          </a:p>
        </p:txBody>
      </p:sp>
      <p:sp>
        <p:nvSpPr>
          <p:cNvPr id="5" name="Прямоугольник 4"/>
          <p:cNvSpPr/>
          <p:nvPr/>
        </p:nvSpPr>
        <p:spPr>
          <a:xfrm>
            <a:off x="6143636" y="3357562"/>
            <a:ext cx="2786082" cy="523220"/>
          </a:xfrm>
          <a:prstGeom prst="rect">
            <a:avLst/>
          </a:prstGeom>
        </p:spPr>
        <p:txBody>
          <a:bodyPr wrap="square">
            <a:spAutoFit/>
          </a:bodyPr>
          <a:lstStyle/>
          <a:p>
            <a:r>
              <a:rPr lang="ru-RU" sz="2800" b="1" i="1" dirty="0" smtClean="0"/>
              <a:t>релаксации</a:t>
            </a:r>
            <a:endParaRPr lang="ru-RU" sz="2800" dirty="0"/>
          </a:p>
        </p:txBody>
      </p:sp>
      <p:sp>
        <p:nvSpPr>
          <p:cNvPr id="6" name="Стрелка вниз 5"/>
          <p:cNvSpPr/>
          <p:nvPr/>
        </p:nvSpPr>
        <p:spPr>
          <a:xfrm>
            <a:off x="571472" y="1285860"/>
            <a:ext cx="785818" cy="17145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dirty="0"/>
          </a:p>
        </p:txBody>
      </p:sp>
      <p:sp>
        <p:nvSpPr>
          <p:cNvPr id="7" name="Стрелка вниз 6"/>
          <p:cNvSpPr/>
          <p:nvPr/>
        </p:nvSpPr>
        <p:spPr>
          <a:xfrm>
            <a:off x="7000892" y="1285860"/>
            <a:ext cx="841822" cy="22145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dirty="0"/>
          </a:p>
        </p:txBody>
      </p:sp>
      <p:sp>
        <p:nvSpPr>
          <p:cNvPr id="8" name="Прямоугольник 7"/>
          <p:cNvSpPr/>
          <p:nvPr/>
        </p:nvSpPr>
        <p:spPr>
          <a:xfrm>
            <a:off x="0" y="3786190"/>
            <a:ext cx="3643306" cy="1384995"/>
          </a:xfrm>
          <a:prstGeom prst="rect">
            <a:avLst/>
          </a:prstGeom>
        </p:spPr>
        <p:txBody>
          <a:bodyPr wrap="square">
            <a:spAutoFit/>
          </a:bodyPr>
          <a:lstStyle/>
          <a:p>
            <a:pPr algn="ctr"/>
            <a:r>
              <a:rPr lang="ru-RU" sz="2800" b="1" i="1" dirty="0" smtClean="0"/>
              <a:t>развития потребности в знаниях</a:t>
            </a:r>
            <a:endParaRPr lang="ru-RU" sz="2800" b="1" i="1" dirty="0"/>
          </a:p>
        </p:txBody>
      </p:sp>
      <p:sp>
        <p:nvSpPr>
          <p:cNvPr id="9" name="Стрелка вниз 8"/>
          <p:cNvSpPr/>
          <p:nvPr/>
        </p:nvSpPr>
        <p:spPr>
          <a:xfrm>
            <a:off x="2000232" y="1285860"/>
            <a:ext cx="841822" cy="25003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dirty="0"/>
          </a:p>
        </p:txBody>
      </p:sp>
      <p:sp>
        <p:nvSpPr>
          <p:cNvPr id="11" name="Прямоугольник 10"/>
          <p:cNvSpPr/>
          <p:nvPr/>
        </p:nvSpPr>
        <p:spPr>
          <a:xfrm>
            <a:off x="5143504" y="4000504"/>
            <a:ext cx="4000496" cy="954107"/>
          </a:xfrm>
          <a:prstGeom prst="rect">
            <a:avLst/>
          </a:prstGeom>
        </p:spPr>
        <p:txBody>
          <a:bodyPr wrap="square">
            <a:spAutoFit/>
          </a:bodyPr>
          <a:lstStyle/>
          <a:p>
            <a:pPr lvl="0"/>
            <a:r>
              <a:rPr lang="ru-RU" sz="2800" b="1" i="1" dirty="0" smtClean="0">
                <a:solidFill>
                  <a:prstClr val="black"/>
                </a:solidFill>
              </a:rPr>
              <a:t>способности </a:t>
            </a:r>
          </a:p>
          <a:p>
            <a:pPr lvl="0"/>
            <a:r>
              <a:rPr lang="ru-RU" sz="2800" b="1" i="1" dirty="0" smtClean="0">
                <a:solidFill>
                  <a:prstClr val="black"/>
                </a:solidFill>
              </a:rPr>
              <a:t>анализировать</a:t>
            </a:r>
            <a:endParaRPr lang="ru-RU" sz="2800" b="1" i="1" dirty="0">
              <a:solidFill>
                <a:prstClr val="black"/>
              </a:solidFill>
            </a:endParaRPr>
          </a:p>
        </p:txBody>
      </p:sp>
      <p:sp>
        <p:nvSpPr>
          <p:cNvPr id="12" name="Стрелка вниз 11"/>
          <p:cNvSpPr/>
          <p:nvPr/>
        </p:nvSpPr>
        <p:spPr>
          <a:xfrm>
            <a:off x="5214942" y="928670"/>
            <a:ext cx="841822" cy="31432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dirty="0"/>
          </a:p>
        </p:txBody>
      </p:sp>
      <p:sp>
        <p:nvSpPr>
          <p:cNvPr id="14" name="Прямоугольник 13"/>
          <p:cNvSpPr/>
          <p:nvPr/>
        </p:nvSpPr>
        <p:spPr>
          <a:xfrm>
            <a:off x="285720" y="5643578"/>
            <a:ext cx="8858280" cy="954107"/>
          </a:xfrm>
          <a:prstGeom prst="rect">
            <a:avLst/>
          </a:prstGeom>
        </p:spPr>
        <p:txBody>
          <a:bodyPr wrap="square">
            <a:spAutoFit/>
          </a:bodyPr>
          <a:lstStyle/>
          <a:p>
            <a:pPr lvl="0" algn="ctr"/>
            <a:r>
              <a:rPr lang="ru-RU" sz="2800" b="1" dirty="0" smtClean="0">
                <a:solidFill>
                  <a:prstClr val="black"/>
                </a:solidFill>
              </a:rPr>
              <a:t>повышения мотивации учебно-познавательной деятельности</a:t>
            </a:r>
            <a:endParaRPr lang="ru-RU" sz="2800" b="1" dirty="0">
              <a:solidFill>
                <a:prstClr val="black"/>
              </a:solidFill>
            </a:endParaRPr>
          </a:p>
        </p:txBody>
      </p:sp>
      <p:sp>
        <p:nvSpPr>
          <p:cNvPr id="15" name="Стрелка вниз 14"/>
          <p:cNvSpPr/>
          <p:nvPr/>
        </p:nvSpPr>
        <p:spPr>
          <a:xfrm>
            <a:off x="3214678" y="1428736"/>
            <a:ext cx="841822" cy="44291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dirty="0"/>
          </a:p>
        </p:txBody>
      </p:sp>
      <p:sp>
        <p:nvSpPr>
          <p:cNvPr id="17" name="Прямоугольник 16"/>
          <p:cNvSpPr/>
          <p:nvPr/>
        </p:nvSpPr>
        <p:spPr>
          <a:xfrm>
            <a:off x="3929058" y="4786322"/>
            <a:ext cx="4857784" cy="954107"/>
          </a:xfrm>
          <a:prstGeom prst="rect">
            <a:avLst/>
          </a:prstGeom>
        </p:spPr>
        <p:txBody>
          <a:bodyPr wrap="square">
            <a:spAutoFit/>
          </a:bodyPr>
          <a:lstStyle/>
          <a:p>
            <a:pPr lvl="0" indent="449263" fontAlgn="base">
              <a:spcBef>
                <a:spcPct val="0"/>
              </a:spcBef>
              <a:spcAft>
                <a:spcPct val="0"/>
              </a:spcAft>
            </a:pPr>
            <a:r>
              <a:rPr lang="ru-RU" sz="2800" b="1" i="1" dirty="0" smtClean="0">
                <a:latin typeface="Times New Roman" pitchFamily="18" charset="0"/>
                <a:ea typeface="Times New Roman" pitchFamily="18" charset="0"/>
                <a:cs typeface="Times New Roman" pitchFamily="18" charset="0"/>
              </a:rPr>
              <a:t>развития самоконтроля и самооценки</a:t>
            </a:r>
            <a:endParaRPr lang="ru-RU" sz="2800" b="1" i="1" dirty="0" smtClean="0">
              <a:latin typeface="Arial" pitchFamily="34" charset="0"/>
              <a:cs typeface="Arial" pitchFamily="34" charset="0"/>
            </a:endParaRPr>
          </a:p>
        </p:txBody>
      </p:sp>
      <p:sp>
        <p:nvSpPr>
          <p:cNvPr id="18" name="Стрелка вниз 17"/>
          <p:cNvSpPr/>
          <p:nvPr/>
        </p:nvSpPr>
        <p:spPr>
          <a:xfrm>
            <a:off x="4143372" y="1071546"/>
            <a:ext cx="841822" cy="37862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checkerboard(across)">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heckerboard(across)">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ipe(down)">
                                      <p:cBhvr>
                                        <p:cTn id="37" dur="5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down)">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11">
                                            <p:txEl>
                                              <p:pRg st="0" end="0"/>
                                            </p:txEl>
                                          </p:spTgt>
                                        </p:tgtEl>
                                        <p:attrNameLst>
                                          <p:attrName>style.visibility</p:attrName>
                                        </p:attrNameLst>
                                      </p:cBhvr>
                                      <p:to>
                                        <p:strVal val="visible"/>
                                      </p:to>
                                    </p:set>
                                    <p:animEffect transition="in" filter="wipe(down)">
                                      <p:cBhvr>
                                        <p:cTn id="47" dur="500"/>
                                        <p:tgtEl>
                                          <p:spTgt spid="1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11">
                                            <p:txEl>
                                              <p:pRg st="1" end="1"/>
                                            </p:txEl>
                                          </p:spTgt>
                                        </p:tgtEl>
                                        <p:attrNameLst>
                                          <p:attrName>style.visibility</p:attrName>
                                        </p:attrNameLst>
                                      </p:cBhvr>
                                      <p:to>
                                        <p:strVal val="visible"/>
                                      </p:to>
                                    </p:set>
                                    <p:animEffect transition="in" filter="wipe(down)">
                                      <p:cBhvr>
                                        <p:cTn id="52" dur="500"/>
                                        <p:tgtEl>
                                          <p:spTgt spid="11">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down)">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6" fill="hold" nodeType="clickEffect">
                                  <p:stCondLst>
                                    <p:cond delay="0"/>
                                  </p:stCondLst>
                                  <p:childTnLst>
                                    <p:set>
                                      <p:cBhvr>
                                        <p:cTn id="61" dur="1" fill="hold">
                                          <p:stCondLst>
                                            <p:cond delay="0"/>
                                          </p:stCondLst>
                                        </p:cTn>
                                        <p:tgtEl>
                                          <p:spTgt spid="14">
                                            <p:txEl>
                                              <p:pRg st="0" end="0"/>
                                            </p:txEl>
                                          </p:spTgt>
                                        </p:tgtEl>
                                        <p:attrNameLst>
                                          <p:attrName>style.visibility</p:attrName>
                                        </p:attrNameLst>
                                      </p:cBhvr>
                                      <p:to>
                                        <p:strVal val="visible"/>
                                      </p:to>
                                    </p:set>
                                    <p:animEffect transition="in" filter="barn(inHorizontal)">
                                      <p:cBhvr>
                                        <p:cTn id="62" dur="500"/>
                                        <p:tgtEl>
                                          <p:spTgt spid="14">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down)">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17">
                                            <p:txEl>
                                              <p:pRg st="0" end="0"/>
                                            </p:txEl>
                                          </p:spTgt>
                                        </p:tgtEl>
                                        <p:attrNameLst>
                                          <p:attrName>style.visibility</p:attrName>
                                        </p:attrNameLst>
                                      </p:cBhvr>
                                      <p:to>
                                        <p:strVal val="visible"/>
                                      </p:to>
                                    </p:set>
                                    <p:animEffect transition="in" filter="wipe(down)">
                                      <p:cBhvr>
                                        <p:cTn id="72"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animBg="1"/>
      <p:bldP spid="7" grpId="0" animBg="1"/>
      <p:bldP spid="9" grpId="0" animBg="1"/>
      <p:bldP spid="12" grpId="0" animBg="1"/>
      <p:bldP spid="15"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Подвижная игра «Кто быстрее»</a:t>
            </a:r>
            <a:endParaRPr lang="ru-RU" dirty="0"/>
          </a:p>
        </p:txBody>
      </p:sp>
      <p:sp>
        <p:nvSpPr>
          <p:cNvPr id="3" name="Содержимое 2"/>
          <p:cNvSpPr>
            <a:spLocks noGrp="1"/>
          </p:cNvSpPr>
          <p:nvPr>
            <p:ph idx="1"/>
          </p:nvPr>
        </p:nvSpPr>
        <p:spPr/>
        <p:txBody>
          <a:bodyPr/>
          <a:lstStyle/>
          <a:p>
            <a:r>
              <a:rPr lang="ru-RU" dirty="0" smtClean="0"/>
              <a:t/>
            </a:r>
            <a:br>
              <a:rPr lang="ru-RU" dirty="0" smtClean="0"/>
            </a:br>
            <a:r>
              <a:rPr lang="ru-RU" dirty="0" smtClean="0"/>
              <a:t>Класс делится на 2 команды. Во время повторения или обобщения темы «Устройства ЭВМ» к доске вызываются по одному участнику из ряда, им предлагается задание, заполнить таблицу.</a:t>
            </a:r>
          </a:p>
          <a:p>
            <a:endParaRPr lang="ru-RU" dirty="0"/>
          </a:p>
        </p:txBody>
      </p:sp>
      <p:graphicFrame>
        <p:nvGraphicFramePr>
          <p:cNvPr id="4" name="Таблица 3"/>
          <p:cNvGraphicFramePr>
            <a:graphicFrameLocks noGrp="1"/>
          </p:cNvGraphicFramePr>
          <p:nvPr/>
        </p:nvGraphicFramePr>
        <p:xfrm>
          <a:off x="1259632" y="5157192"/>
          <a:ext cx="6096000" cy="3708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ru-RU" sz="1800" b="1" kern="1200" dirty="0" smtClean="0">
                          <a:solidFill>
                            <a:schemeClr val="lt1"/>
                          </a:solidFill>
                          <a:latin typeface="+mn-lt"/>
                          <a:ea typeface="+mn-ea"/>
                          <a:cs typeface="+mn-cs"/>
                        </a:rPr>
                        <a:t>Устройства ввода </a:t>
                      </a:r>
                      <a:endParaRPr lang="ru-RU" dirty="0"/>
                    </a:p>
                  </a:txBody>
                  <a:tcPr/>
                </a:tc>
                <a:tc>
                  <a:txBody>
                    <a:bodyPr/>
                    <a:lstStyle/>
                    <a:p>
                      <a:r>
                        <a:rPr lang="ru-RU" sz="1800" b="1" kern="1200" dirty="0" smtClean="0">
                          <a:solidFill>
                            <a:schemeClr val="lt1"/>
                          </a:solidFill>
                          <a:latin typeface="+mn-lt"/>
                          <a:ea typeface="+mn-ea"/>
                          <a:cs typeface="+mn-cs"/>
                        </a:rPr>
                        <a:t>Устройства вывода </a:t>
                      </a:r>
                      <a:endParaRPr lang="ru-RU"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Игра «Шутка наборщика»</a:t>
            </a:r>
            <a:endParaRPr lang="ru-RU" dirty="0"/>
          </a:p>
        </p:txBody>
      </p:sp>
      <p:sp>
        <p:nvSpPr>
          <p:cNvPr id="3" name="Содержимое 2"/>
          <p:cNvSpPr>
            <a:spLocks noGrp="1"/>
          </p:cNvSpPr>
          <p:nvPr>
            <p:ph idx="1"/>
          </p:nvPr>
        </p:nvSpPr>
        <p:spPr/>
        <p:txBody>
          <a:bodyPr/>
          <a:lstStyle/>
          <a:p>
            <a:pPr>
              <a:buNone/>
            </a:pPr>
            <a:r>
              <a:rPr lang="ru-RU" dirty="0" smtClean="0"/>
              <a:t/>
            </a:r>
            <a:br>
              <a:rPr lang="ru-RU" dirty="0" smtClean="0"/>
            </a:br>
            <a:r>
              <a:rPr lang="ru-RU" dirty="0" smtClean="0"/>
              <a:t>При наборе слов наборщик решил пошутить, се согласные он вставил, а гласные пропустил. Найди неизвестные буквы по теме «Память компьютера»</a:t>
            </a:r>
          </a:p>
          <a:p>
            <a:pPr>
              <a:buNone/>
            </a:pPr>
            <a:r>
              <a:rPr lang="ru-RU" dirty="0" smtClean="0"/>
              <a:t/>
            </a:r>
            <a:br>
              <a:rPr lang="ru-RU" dirty="0" smtClean="0"/>
            </a:br>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Рисунок 5" descr="http://vio.uchim.info/Vio_62/cd_site/article_img/usm1.jpg"/>
          <p:cNvPicPr>
            <a:picLocks noChangeAspect="1" noChangeArrowheads="1"/>
          </p:cNvPicPr>
          <p:nvPr/>
        </p:nvPicPr>
        <p:blipFill>
          <a:blip r:embed="rId2" cstate="print"/>
          <a:srcRect/>
          <a:stretch>
            <a:fillRect/>
          </a:stretch>
        </p:blipFill>
        <p:spPr bwMode="auto">
          <a:xfrm>
            <a:off x="63917" y="69963"/>
            <a:ext cx="8828563" cy="6599397"/>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88640"/>
            <a:ext cx="7772400" cy="1470025"/>
          </a:xfrm>
        </p:spPr>
        <p:txBody>
          <a:bodyPr>
            <a:normAutofit fontScale="90000"/>
          </a:bodyPr>
          <a:lstStyle/>
          <a:p>
            <a:r>
              <a:rPr lang="ru-RU" b="1" i="1" dirty="0" smtClean="0"/>
              <a:t/>
            </a:r>
            <a:br>
              <a:rPr lang="ru-RU" b="1" i="1" dirty="0" smtClean="0"/>
            </a:br>
            <a:r>
              <a:rPr lang="ru-RU" b="1" i="1" dirty="0" smtClean="0"/>
              <a:t>Игра «Кто больше?»</a:t>
            </a:r>
            <a:r>
              <a:rPr lang="ru-RU" dirty="0" smtClean="0"/>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323528" y="1628800"/>
            <a:ext cx="7304856" cy="4154016"/>
          </a:xfrm>
        </p:spPr>
        <p:txBody>
          <a:bodyPr>
            <a:normAutofit/>
          </a:bodyPr>
          <a:lstStyle/>
          <a:p>
            <a:r>
              <a:rPr lang="ru-RU" sz="2800" dirty="0" smtClean="0">
                <a:solidFill>
                  <a:schemeClr val="tx1"/>
                </a:solidFill>
                <a:latin typeface="Times New Roman" pitchFamily="18" charset="0"/>
                <a:cs typeface="Times New Roman" pitchFamily="18" charset="0"/>
              </a:rPr>
              <a:t>При изучении темы «Информация и информационные процессы» учащимся предлагается заполнить таблицу</a:t>
            </a:r>
          </a:p>
          <a:p>
            <a:endParaRPr lang="ru-RU" sz="2000" dirty="0" smtClean="0"/>
          </a:p>
          <a:p>
            <a:endParaRPr lang="ru-RU" sz="2000" dirty="0" smtClean="0"/>
          </a:p>
          <a:p>
            <a:endParaRPr lang="ru-RU" sz="2000" dirty="0" smtClean="0"/>
          </a:p>
          <a:p>
            <a:r>
              <a:rPr lang="ru-RU" sz="2000" dirty="0" smtClean="0">
                <a:solidFill>
                  <a:schemeClr val="tx1"/>
                </a:solidFill>
                <a:latin typeface="Times New Roman" pitchFamily="18" charset="0"/>
                <a:cs typeface="Times New Roman" pitchFamily="18" charset="0"/>
              </a:rPr>
              <a:t>При изучении темы «Применение ЭВМ» учащимся нужно записать сферы производства, где используются компьютеры, можно провести эту игру устно, каждый ряд называет по очереди сферу производства.</a:t>
            </a:r>
          </a:p>
          <a:p>
            <a:endParaRPr lang="ru-RU" dirty="0">
              <a:solidFill>
                <a:schemeClr val="tx1"/>
              </a:solidFill>
            </a:endParaRPr>
          </a:p>
        </p:txBody>
      </p:sp>
      <p:graphicFrame>
        <p:nvGraphicFramePr>
          <p:cNvPr id="6" name="Таблица 5"/>
          <p:cNvGraphicFramePr>
            <a:graphicFrameLocks noGrp="1"/>
          </p:cNvGraphicFramePr>
          <p:nvPr/>
        </p:nvGraphicFramePr>
        <p:xfrm>
          <a:off x="1259632" y="3212976"/>
          <a:ext cx="6096000" cy="3708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ru-RU" dirty="0" smtClean="0"/>
                        <a:t>Профессии</a:t>
                      </a:r>
                      <a:endParaRPr lang="ru-RU" dirty="0"/>
                    </a:p>
                  </a:txBody>
                  <a:tcPr/>
                </a:tc>
                <a:tc>
                  <a:txBody>
                    <a:bodyPr/>
                    <a:lstStyle/>
                    <a:p>
                      <a:r>
                        <a:rPr lang="ru-RU" i="1" dirty="0" smtClean="0"/>
                        <a:t>Информационные процессы</a:t>
                      </a:r>
                      <a:endParaRPr lang="ru-RU" i="1"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Игра «Найди ошибку»</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dirty="0" smtClean="0"/>
              <a:t>Учитель читает фразы с ошибочной информацией по определенной теме. При появлении ошибки в тексте нужно поднять жетон. Та команда, которая найдет больше ошибок, выигрывает. Также можно облечь в данную форму тестовые задания, но учащиеся должны отвечать на вопросы только «да» и «нет».</a:t>
            </a:r>
            <a:br>
              <a:rPr lang="ru-RU" dirty="0" smtClean="0"/>
            </a:b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95536" y="650890"/>
            <a:ext cx="6306551" cy="48628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rgbClr val="333333"/>
                </a:solidFill>
                <a:effectLst/>
                <a:latin typeface="Arial" pitchFamily="34" charset="0"/>
                <a:ea typeface="Times New Roman" pitchFamily="18" charset="0"/>
              </a:rPr>
              <a:t>Вопросы по теме «Программное обеспечение».</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20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Текстовой процессор производит вычисление. </a:t>
            </a:r>
            <a:endParaRPr kumimoji="0" lang="ru-RU" b="0" i="0" u="none" strike="noStrike" cap="none" normalizeH="0" baseline="0" dirty="0" smtClean="0">
              <a:ln>
                <a:noFill/>
              </a:ln>
              <a:solidFill>
                <a:srgbClr val="333333"/>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20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В графическом редакторе можно построить окружность. </a:t>
            </a:r>
            <a:endParaRPr kumimoji="0" lang="ru-RU" b="0" i="0" u="none" strike="noStrike" cap="none" normalizeH="0" baseline="0" dirty="0" smtClean="0">
              <a:ln>
                <a:noFill/>
              </a:ln>
              <a:solidFill>
                <a:srgbClr val="333333"/>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20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Операционная система – специальная программа для вставки символов. </a:t>
            </a:r>
            <a:endParaRPr kumimoji="0" lang="ru-RU" b="0" i="0" u="none" strike="noStrike" cap="none" normalizeH="0" baseline="0" dirty="0" smtClean="0">
              <a:ln>
                <a:noFill/>
              </a:ln>
              <a:solidFill>
                <a:srgbClr val="333333"/>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20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Архиватор может найти зараженную вирусом программу. </a:t>
            </a:r>
            <a:endParaRPr kumimoji="0" lang="ru-RU" b="0" i="0" u="none" strike="noStrike" cap="none" normalizeH="0" baseline="0" dirty="0" smtClean="0">
              <a:ln>
                <a:noFill/>
              </a:ln>
              <a:solidFill>
                <a:srgbClr val="333333"/>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20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Калькулятор выполняет арифметические вычисления в двоичной системе. </a:t>
            </a:r>
            <a:endParaRPr kumimoji="0" lang="ru-RU" b="0" i="0" u="none" strike="noStrike" cap="none" normalizeH="0" baseline="0" dirty="0" smtClean="0">
              <a:ln>
                <a:noFill/>
              </a:ln>
              <a:solidFill>
                <a:srgbClr val="333333"/>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20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В текстовом редакторе Блокнот можно вставить таблицу. </a:t>
            </a:r>
            <a:endParaRPr kumimoji="0" lang="ru-RU" b="0" i="0" u="none" strike="noStrike" cap="none" normalizeH="0" baseline="0" dirty="0" smtClean="0">
              <a:ln>
                <a:noFill/>
              </a:ln>
              <a:solidFill>
                <a:srgbClr val="333333"/>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2000" b="0" i="0" u="none"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Электронные таблицы выполняют построение диаграмм. </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TotalTime>
  <Words>596</Words>
  <Application>Microsoft Office PowerPoint</Application>
  <PresentationFormat>Экран (4:3)</PresentationFormat>
  <Paragraphs>145</Paragraphs>
  <Slides>19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Игровые технологии на уроках  информатики</vt:lpstr>
      <vt:lpstr>Учиться можно только весело...  Чтобы переваривать знания, надо поглощать их с аппетитом. А. Франс </vt:lpstr>
      <vt:lpstr>Игра необходима для:</vt:lpstr>
      <vt:lpstr>Подвижная игра «Кто быстрее»</vt:lpstr>
      <vt:lpstr>Игра «Шутка наборщика»</vt:lpstr>
      <vt:lpstr>Слайд 6</vt:lpstr>
      <vt:lpstr> Игра «Кто больше?»  </vt:lpstr>
      <vt:lpstr>Игра «Найди ошибку» </vt:lpstr>
      <vt:lpstr>Слайд 9</vt:lpstr>
      <vt:lpstr>Учитель читает словосочетания, а учащиеся должны угадать о какой части компьютера идет речь.  Энергозависим, как… Жесткий, как… Намагничен, как… Сверхоперативный, как… Глобальный, как… Региональный, как… Манипулируемый, как… Монохромный, как… </vt:lpstr>
      <vt:lpstr>Игра «Вопрос-ответ»</vt:lpstr>
      <vt:lpstr>Игра «Существительные» </vt:lpstr>
      <vt:lpstr>Игра «Цепочка» </vt:lpstr>
      <vt:lpstr>Игра «Исполнители алгоритмов» </vt:lpstr>
      <vt:lpstr>Игра «Разгадай слово» </vt:lpstr>
      <vt:lpstr>Игра «Поле чудес» </vt:lpstr>
      <vt:lpstr>КРОССВОРДЫ</vt:lpstr>
      <vt:lpstr>Слайд 18</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Игровые технологии на уроках литературы и русского языка</dc:title>
  <dc:creator>ТАНЯ</dc:creator>
  <cp:lastModifiedBy>Admin</cp:lastModifiedBy>
  <cp:revision>23</cp:revision>
  <dcterms:created xsi:type="dcterms:W3CDTF">2012-03-24T18:51:45Z</dcterms:created>
  <dcterms:modified xsi:type="dcterms:W3CDTF">2013-02-18T17:46:17Z</dcterms:modified>
</cp:coreProperties>
</file>