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505A9-AD09-4CF8-8966-CEB79CD17A6D}" type="datetimeFigureOut">
              <a:rPr lang="ru-RU" smtClean="0"/>
              <a:pPr/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8257F-6467-4F78-84BA-85B4A64A65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.x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3.xml"/><Relationship Id="rId2" Type="http://schemas.openxmlformats.org/officeDocument/2006/relationships/slide" Target="slide5.xml"/><Relationship Id="rId16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31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12" Type="http://schemas.openxmlformats.org/officeDocument/2006/relationships/slide" Target="slide30.xml"/><Relationship Id="rId17" Type="http://schemas.openxmlformats.org/officeDocument/2006/relationships/slide" Target="slide4.xml"/><Relationship Id="rId2" Type="http://schemas.openxmlformats.org/officeDocument/2006/relationships/slide" Target="slide20.xml"/><Relationship Id="rId16" Type="http://schemas.openxmlformats.org/officeDocument/2006/relationships/slide" Target="slide3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11" Type="http://schemas.openxmlformats.org/officeDocument/2006/relationships/slide" Target="slide29.xml"/><Relationship Id="rId5" Type="http://schemas.openxmlformats.org/officeDocument/2006/relationships/slide" Target="slide23.xml"/><Relationship Id="rId15" Type="http://schemas.openxmlformats.org/officeDocument/2006/relationships/slide" Target="slide33.xml"/><Relationship Id="rId10" Type="http://schemas.openxmlformats.org/officeDocument/2006/relationships/slide" Target="slide28.xml"/><Relationship Id="rId4" Type="http://schemas.openxmlformats.org/officeDocument/2006/relationships/slide" Target="slide22.xml"/><Relationship Id="rId9" Type="http://schemas.openxmlformats.org/officeDocument/2006/relationships/slide" Target="slide27.xml"/><Relationship Id="rId1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лево 1">
            <a:hlinkClick r:id="rId3" action="ppaction://hlinksldjump"/>
          </p:cNvPr>
          <p:cNvSpPr/>
          <p:nvPr/>
        </p:nvSpPr>
        <p:spPr>
          <a:xfrm flipH="1">
            <a:off x="7524328" y="5733256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64704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100. Как представлено число 83</a:t>
            </a:r>
            <a:r>
              <a:rPr lang="ru-RU" sz="2800" b="1" baseline="-25000" dirty="0" smtClean="0">
                <a:solidFill>
                  <a:schemeClr val="bg1"/>
                </a:solidFill>
              </a:rPr>
              <a:t>10</a:t>
            </a:r>
            <a:r>
              <a:rPr lang="ru-RU" sz="2800" b="1" dirty="0" smtClean="0">
                <a:solidFill>
                  <a:schemeClr val="bg1"/>
                </a:solidFill>
              </a:rPr>
              <a:t> в двоичной системе счисления?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36096" y="3645024"/>
            <a:ext cx="2376264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4) 101001</a:t>
            </a:r>
            <a:r>
              <a:rPr lang="ru-RU" sz="2400" b="1" baseline="-25000" dirty="0" smtClean="0">
                <a:solidFill>
                  <a:schemeClr val="bg1"/>
                </a:solidFill>
              </a:rPr>
              <a:t>2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03648" y="2636912"/>
            <a:ext cx="2232248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1)  1001011</a:t>
            </a:r>
            <a:r>
              <a:rPr lang="ru-RU" sz="2400" b="1" baseline="-25000" dirty="0" smtClean="0">
                <a:solidFill>
                  <a:schemeClr val="bg1"/>
                </a:solidFill>
              </a:rPr>
              <a:t>2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104" y="2636912"/>
            <a:ext cx="2304256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2) 1100101</a:t>
            </a:r>
            <a:r>
              <a:rPr lang="ru-RU" sz="2400" b="1" baseline="-25000" dirty="0" smtClean="0">
                <a:solidFill>
                  <a:schemeClr val="bg1"/>
                </a:solidFill>
              </a:rPr>
              <a:t>2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3645024"/>
            <a:ext cx="2304256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3) 1010011</a:t>
            </a:r>
            <a:r>
              <a:rPr lang="ru-RU" sz="2400" b="1" baseline="-25000" dirty="0" smtClean="0">
                <a:solidFill>
                  <a:schemeClr val="bg1"/>
                </a:solidFill>
              </a:rPr>
              <a:t>2</a:t>
            </a:r>
            <a:r>
              <a:rPr lang="ru-RU" sz="2400" b="1" dirty="0" smtClean="0">
                <a:solidFill>
                  <a:schemeClr val="bg1"/>
                </a:solidFill>
              </a:rPr>
              <a:t> 	</a:t>
            </a:r>
          </a:p>
        </p:txBody>
      </p:sp>
      <p:sp>
        <p:nvSpPr>
          <p:cNvPr id="7" name="Стрелка влево 6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8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200. Как записывается число 754</a:t>
            </a:r>
            <a:r>
              <a:rPr lang="ru-RU" sz="2800" b="1" baseline="-25000" dirty="0" smtClean="0">
                <a:solidFill>
                  <a:schemeClr val="bg1"/>
                </a:solidFill>
              </a:rPr>
              <a:t>8</a:t>
            </a:r>
            <a:r>
              <a:rPr lang="ru-RU" sz="2800" b="1" dirty="0" smtClean="0">
                <a:solidFill>
                  <a:schemeClr val="bg1"/>
                </a:solidFill>
              </a:rPr>
              <a:t> в шестнадцатеричной системе счисления?</a:t>
            </a: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148064" y="3789040"/>
            <a:ext cx="2088232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  <a:tab pos="1620838" algn="l"/>
                <a:tab pos="26098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56</a:t>
            </a:r>
            <a:r>
              <a:rPr kumimoji="0" lang="ru-RU" sz="2400" b="1" i="0" u="none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31640" y="2780928"/>
            <a:ext cx="2101293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  <a:tab pos="1620838" algn="l"/>
                <a:tab pos="26098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1)  738</a:t>
            </a:r>
            <a:r>
              <a:rPr kumimoji="0" lang="ru-RU" sz="2400" b="1" i="0" u="none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148064" y="2780928"/>
            <a:ext cx="2088232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  <a:tab pos="1620838" algn="l"/>
                <a:tab pos="26098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1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2400" b="1" i="0" u="none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	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331640" y="3789040"/>
            <a:ext cx="2088232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  <a:tab pos="1620838" algn="l"/>
                <a:tab pos="2609850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1</a:t>
            </a: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EC</a:t>
            </a:r>
            <a:r>
              <a:rPr kumimoji="0" lang="ru-RU" sz="2400" b="1" i="0" u="sng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	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лево 6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2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92696"/>
            <a:ext cx="80648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300. Дано:                   ,            .    Какое из чисел С, записанных в двоичной системе счисления, удовлетворяет неравенству                       ? </a:t>
            </a: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2771800" y="692696"/>
          <a:ext cx="1224136" cy="466338"/>
        </p:xfrm>
        <a:graphic>
          <a:graphicData uri="http://schemas.openxmlformats.org/presentationml/2006/ole">
            <p:oleObj spid="_x0000_s1029" name="Формула" r:id="rId3" imgW="596900" imgH="228600" progId="Equation.3">
              <p:embed/>
            </p:oleObj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4355976" y="692696"/>
          <a:ext cx="1080120" cy="439371"/>
        </p:xfrm>
        <a:graphic>
          <a:graphicData uri="http://schemas.openxmlformats.org/presentationml/2006/ole">
            <p:oleObj spid="_x0000_s1031" name="Формула" r:id="rId4" imgW="558800" imgH="228600" progId="Equation.3">
              <p:embed/>
            </p:oleObj>
          </a:graphicData>
        </a:graphic>
      </p:graphicFrame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5868144" y="1628800"/>
          <a:ext cx="1384377" cy="404664"/>
        </p:xfrm>
        <a:graphic>
          <a:graphicData uri="http://schemas.openxmlformats.org/presentationml/2006/ole">
            <p:oleObj spid="_x0000_s1035" name="Формула" r:id="rId5" imgW="621760" imgH="177646" progId="Equation.3">
              <p:embed/>
            </p:oleObj>
          </a:graphicData>
        </a:graphic>
      </p:graphicFrame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4932040" y="4581128"/>
            <a:ext cx="2952328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  <a:tab pos="1620838" algn="l"/>
                <a:tab pos="26098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11011111</a:t>
            </a:r>
            <a:r>
              <a:rPr kumimoji="0" lang="ru-RU" sz="2400" b="1" i="0" u="none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1475656" y="3212976"/>
            <a:ext cx="2880320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  <a:tab pos="1620838" algn="l"/>
                <a:tab pos="26098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11011010</a:t>
            </a:r>
            <a:r>
              <a:rPr kumimoji="0" lang="ru-RU" sz="2400" b="1" i="0" u="none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5004048" y="3212976"/>
            <a:ext cx="2808312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  <a:tab pos="1620838" algn="l"/>
                <a:tab pos="260985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2)  11111110</a:t>
            </a:r>
            <a:r>
              <a:rPr kumimoji="0" lang="ru-RU" sz="2400" b="1" i="0" u="none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403648" y="4653136"/>
            <a:ext cx="2952328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  <a:tab pos="1620838" algn="l"/>
                <a:tab pos="2609850" algn="l"/>
              </a:tabLst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</a:t>
            </a:r>
            <a:r>
              <a:rPr kumimoji="0" lang="ru-RU" sz="2400" b="1" i="0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11011110</a:t>
            </a:r>
            <a:r>
              <a:rPr kumimoji="0" lang="ru-RU" sz="2400" b="1" i="0" strike="noStrike" cap="none" normalizeH="0" baseline="-3000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2400" b="1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трелка влево 20">
            <a:hlinkClick r:id="rId6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836712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400. Укажите через запятую в порядке возрастания все основания систем счисления, в которых запись числа 22 оканчивается на 4.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4" name="Picture 4" descr="C:\Users\user\Desktop\28.02.2013\komputeri-31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708920"/>
            <a:ext cx="3653560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64704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500</a:t>
            </a:r>
            <a:r>
              <a:rPr lang="ru-RU" sz="2800" dirty="0" smtClean="0">
                <a:solidFill>
                  <a:schemeClr val="bg1"/>
                </a:solidFill>
              </a:rPr>
              <a:t>. Найдите основание системы счисления, в которой выполнено сложение: 144 + 24 = 201.</a:t>
            </a: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 cstate="print"/>
          <a:srcRect b="15818"/>
          <a:stretch>
            <a:fillRect/>
          </a:stretch>
        </p:blipFill>
        <p:spPr bwMode="auto">
          <a:xfrm>
            <a:off x="2339752" y="1988840"/>
            <a:ext cx="428625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48680"/>
            <a:ext cx="79928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Символом F обозначено одно из указанных ниже логических выражений от трех аргументов: X, Y, Z. Дан фрагмент таблицы истинности выражения F (см. таблицу справа). Какое выражение соответствует F?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55576" y="2924944"/>
          <a:ext cx="1728191" cy="1656184"/>
        </p:xfrm>
        <a:graphic>
          <a:graphicData uri="http://schemas.openxmlformats.org/drawingml/2006/table">
            <a:tbl>
              <a:tblPr/>
              <a:tblGrid>
                <a:gridCol w="431204"/>
                <a:gridCol w="432329"/>
                <a:gridCol w="432329"/>
                <a:gridCol w="432329"/>
              </a:tblGrid>
              <a:tr h="414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>
                          <a:latin typeface="Calibri"/>
                          <a:ea typeface="Calibri"/>
                          <a:cs typeface="Times New Roman"/>
                        </a:rPr>
                        <a:t>X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>
                          <a:latin typeface="Calibri"/>
                          <a:ea typeface="Calibri"/>
                          <a:cs typeface="Times New Roman"/>
                        </a:rPr>
                        <a:t>Y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>
                          <a:latin typeface="Calibri"/>
                          <a:ea typeface="Calibri"/>
                          <a:cs typeface="Times New Roman"/>
                        </a:rPr>
                        <a:t>Z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>
                          <a:latin typeface="Calibri"/>
                          <a:ea typeface="Calibri"/>
                          <a:cs typeface="Times New Roman"/>
                        </a:rPr>
                        <a:t>F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4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4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14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012160" y="4437112"/>
            <a:ext cx="2520280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1711325" algn="l"/>
                <a:tab pos="2790825" algn="l"/>
                <a:tab pos="4051300" algn="l"/>
              </a:tabLst>
            </a:pP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4) ¬X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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Y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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¬Z </a:t>
            </a:r>
            <a:endParaRPr kumimoji="0" lang="es-ES" sz="2400" b="1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27784" y="3356992"/>
            <a:ext cx="3024336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1711325" algn="l"/>
                <a:tab pos="2790825" algn="l"/>
                <a:tab pos="4051300" algn="l"/>
              </a:tabLst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1) X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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¬Y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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Z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	</a:t>
            </a:r>
            <a:endParaRPr kumimoji="0" lang="es-ES" sz="2400" b="1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012160" y="3356992"/>
            <a:ext cx="2592288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1711325" algn="l"/>
                <a:tab pos="2790825" algn="l"/>
                <a:tab pos="4051300" algn="l"/>
              </a:tabLst>
            </a:pP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2) X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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Y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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Z 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	</a:t>
            </a:r>
            <a:endParaRPr kumimoji="0" lang="es-ES" sz="2400" b="1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627784" y="4437112"/>
            <a:ext cx="2952328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  <a:tab pos="1711325" algn="l"/>
                <a:tab pos="2790825" algn="l"/>
                <a:tab pos="4051300" algn="l"/>
              </a:tabLst>
            </a:pP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3) X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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Y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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¬Z 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	</a:t>
            </a:r>
            <a:endParaRPr kumimoji="0" lang="es-ES" sz="2400" b="1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8" name="Стрелка влево 7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39552" y="620688"/>
            <a:ext cx="81369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200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Для какого числа X истинно высказывание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((X &gt; 3)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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(X &lt; 3)) →(X &lt; 1)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5292080" y="3501008"/>
            <a:ext cx="1800200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  <a:tab pos="342106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4) 4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19672" y="2348880"/>
            <a:ext cx="1821653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  <a:tab pos="342106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1) 1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292080" y="2348880"/>
            <a:ext cx="1821653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  <a:tab pos="342106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2) 2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19672" y="3501008"/>
            <a:ext cx="1821653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  <a:tab pos="3421063" algn="l"/>
              </a:tabLst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3) 3</a:t>
            </a: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лево 6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611560" y="692115"/>
            <a:ext cx="806489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300.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Для какого имени истинно высказывание: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¬ (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Первая буква имени согласная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→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Третья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буква имени гласная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5220072" y="3645024"/>
            <a:ext cx="2304256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  <a:tab pos="342106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4) КСЕНИЯ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91680" y="2564904"/>
            <a:ext cx="2304256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  <a:tab pos="342106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1) ЮЛИЯ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220072" y="2564904"/>
            <a:ext cx="2304256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  <a:tab pos="3421063" algn="l"/>
              </a:tabLst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2) ПЕТР</a:t>
            </a:r>
            <a:r>
              <a:rPr kumimoji="0" lang="ru-RU" sz="2400" b="0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400" b="0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91680" y="3645024"/>
            <a:ext cx="2304256" cy="46166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20838" algn="l"/>
                <a:tab pos="342106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3) АЛЕКСЕЙ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лево 6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699" name="Picture 3" descr="C:\Users\user\Desktop\28.02.2013\MC90034336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149080"/>
            <a:ext cx="2472540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99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11560" y="692696"/>
            <a:ext cx="799288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400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 в мешке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Скорость передачи данных через ADSL-соединение равна 1024000 бит/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Передача файла через данное соединение заняла 5 секунд. Определите размер файла в килобайтах.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548680"/>
            <a:ext cx="689502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«Кот в мешке»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988840"/>
            <a:ext cx="4385519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2"/>
                  </p:tgtEl>
                </p:cond>
              </p:nextCondLst>
            </p:seq>
          </p:childTnLst>
        </p:cTn>
      </p:par>
    </p:tnLst>
    <p:bldLst>
      <p:bldP spid="30721" grpId="0"/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47864" y="4221088"/>
            <a:ext cx="2376264" cy="16561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67544" y="620688"/>
            <a:ext cx="813690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500.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Сколько различных решений имеет уравнение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(K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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L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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M)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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(¬L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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¬M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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N) = 1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где K, L, M, N – логические переменные? В ответе не нужно перечислять все различные наборы значений K, L, M и N, при которых выполнено данное равенство. В качестве ответа вам нужно указать только количество таких наборов.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746" name="Picture 2" descr="C:\Users\user\Desktop\28.02.2013\komputeri-58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293096"/>
            <a:ext cx="2333625" cy="1571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59" y="1484784"/>
          <a:ext cx="7920883" cy="345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35104"/>
                <a:gridCol w="962350"/>
                <a:gridCol w="888323"/>
                <a:gridCol w="1036377"/>
                <a:gridCol w="1036377"/>
                <a:gridCol w="962352"/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Информация и ее кодирование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2" action="ppaction://hlinksldjump"/>
                        </a:rPr>
                        <a:t>100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3" action="ppaction://hlinksldjump"/>
                        </a:rPr>
                        <a:t>200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4" action="ppaction://hlinksldjump"/>
                        </a:rPr>
                        <a:t>300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5" action="ppaction://hlinksldjump"/>
                        </a:rPr>
                        <a:t>400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6" action="ppaction://hlinksldjump"/>
                        </a:rPr>
                        <a:t>500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Системы счисления</a:t>
                      </a:r>
                      <a:endParaRPr lang="ru-RU" sz="2400" kern="1200" dirty="0" smtClean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7" action="ppaction://hlinksldjump"/>
                        </a:rPr>
                        <a:t>100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9" action="ppaction://hlinksldjump"/>
                        </a:rPr>
                        <a:t>300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1" action="ppaction://hlinksldjump"/>
                        </a:rPr>
                        <a:t>500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Логика</a:t>
                      </a:r>
                      <a:endParaRPr lang="ru-RU" sz="2400" kern="1200" dirty="0" smtClean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2" action="ppaction://hlinksldjump"/>
                        </a:rPr>
                        <a:t>100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3" action="ppaction://hlinksldjump"/>
                        </a:rPr>
                        <a:t>200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4" action="ppaction://hlinksldjump"/>
                        </a:rPr>
                        <a:t>300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5" action="ppaction://hlinksldjump"/>
                        </a:rPr>
                        <a:t>400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6" action="ppaction://hlinksldjump"/>
                        </a:rPr>
                        <a:t>500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67744" y="332656"/>
            <a:ext cx="49685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 раунд 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Стрелка влево 5">
            <a:hlinkClick r:id="rId17" action="ppaction://hlinksldjump"/>
          </p:cNvPr>
          <p:cNvSpPr/>
          <p:nvPr/>
        </p:nvSpPr>
        <p:spPr>
          <a:xfrm flipH="1">
            <a:off x="7524328" y="5733256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80648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100. В электронной таблице  значение формулы =СУММ(A1:A3) равно 8. Чему равно значение ячейки A4, если значение формулы =СРЗНАЧ(A1:A4) равно 3</a:t>
            </a:r>
            <a:r>
              <a:rPr lang="ru-RU" sz="2800" b="1" dirty="0" smtClean="0">
                <a:solidFill>
                  <a:schemeClr val="bg1"/>
                </a:solidFill>
              </a:rPr>
              <a:t>?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r="51042" b="53125"/>
          <a:stretch>
            <a:fillRect/>
          </a:stretch>
        </p:blipFill>
        <p:spPr bwMode="auto">
          <a:xfrm>
            <a:off x="2051720" y="2348880"/>
            <a:ext cx="507656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39552" y="548099"/>
            <a:ext cx="813690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200.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SchoolBook-Regular"/>
                <a:cs typeface="Times New Roman" pitchFamily="18" charset="0"/>
              </a:rPr>
              <a:t>При работе с электронной  таблицей в ячейку A1 записана формула =2*$B$4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SymbolMT"/>
                <a:cs typeface="Times New Roman" pitchFamily="18" charset="0"/>
              </a:rPr>
              <a:t>- </a:t>
            </a: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SchoolBook-Regular"/>
                <a:cs typeface="Times New Roman" pitchFamily="18" charset="0"/>
              </a:rPr>
              <a:t>$C1. Какой вид приобретет формула после того, как ячейку A1 скопируют в ячейку B3?</a:t>
            </a:r>
            <a:endParaRPr kumimoji="0" lang="ru-RU" sz="2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r="51042" b="53125"/>
          <a:stretch>
            <a:fillRect/>
          </a:stretch>
        </p:blipFill>
        <p:spPr bwMode="auto">
          <a:xfrm>
            <a:off x="1835696" y="2420888"/>
            <a:ext cx="507656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39552" y="476672"/>
            <a:ext cx="81369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SchoolBook-Regular" charset="-128"/>
                <a:cs typeface="Times New Roman" pitchFamily="18" charset="0"/>
              </a:rPr>
              <a:t>300. Дан фрагмент электронной таблицы: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15616" y="1268760"/>
          <a:ext cx="6624735" cy="224979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697753"/>
                <a:gridCol w="1296201"/>
                <a:gridCol w="926418"/>
                <a:gridCol w="2777945"/>
                <a:gridCol w="926418"/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SchoolBook-Regula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A 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B 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C 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D 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1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10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20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30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50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2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40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10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=A1 + C$1- $B1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SchoolBook-Regula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3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20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/>
                        <a:t>30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SchoolBook-Regular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SchoolBook-Regular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67544" y="3860468"/>
            <a:ext cx="82809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SchoolBook-Regular" charset="-128"/>
                <a:cs typeface="Times New Roman" pitchFamily="18" charset="0"/>
              </a:rPr>
              <a:t>Чему станет равным значение ячейки  D3, если в нее скопировать формулу из ячейки С2?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476672"/>
            <a:ext cx="81369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SchoolBook-Regular" charset="-128"/>
                <a:cs typeface="Times New Roman" pitchFamily="18" charset="0"/>
              </a:rPr>
              <a:t>4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SchoolBook-Regular" charset="-128"/>
                <a:cs typeface="Times New Roman" pitchFamily="18" charset="0"/>
              </a:rPr>
              <a:t>00. Дан фрагмент электронной таблицы: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1340768"/>
          <a:ext cx="8064894" cy="172877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720080"/>
                <a:gridCol w="1728192"/>
                <a:gridCol w="2036889"/>
                <a:gridCol w="1595970"/>
                <a:gridCol w="1983763"/>
              </a:tblGrid>
              <a:tr h="34642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A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B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C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D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642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1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3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4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731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2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=C1-B1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=B1-A2*2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/>
                        <a:t>=C1/2</a:t>
                      </a:r>
                      <a:endParaRPr lang="ru-RU" sz="2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/>
                        <a:t>=B1+B2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39552" y="3212976"/>
            <a:ext cx="806489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После выполнения вычислений была построена диаграмма по значениям диапазона ячеек A2:D2. Укажите получившуюся диаграмму.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869160"/>
            <a:ext cx="633670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лево 7">
            <a:hlinkClick r:id="rId3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67544" y="404664"/>
            <a:ext cx="81369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  <a:ea typeface="SchoolBook-Regular" charset="-128"/>
                <a:cs typeface="Times New Roman" pitchFamily="18" charset="0"/>
              </a:rPr>
              <a:t>5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SchoolBook-Regular" charset="-128"/>
                <a:cs typeface="Times New Roman" pitchFamily="18" charset="0"/>
              </a:rPr>
              <a:t>00. Дан фрагмент электронной таблицы: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83568" y="1412776"/>
          <a:ext cx="5040561" cy="144153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22291"/>
                <a:gridCol w="1126768"/>
                <a:gridCol w="1549085"/>
                <a:gridCol w="1742417"/>
              </a:tblGrid>
              <a:tr h="37093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/>
                        <a:t>C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2008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1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/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/>
                        <a:t>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/>
                        <a:t>???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914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=B1+1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=A1+2*C1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=C1+A1/2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67544" y="3140968"/>
            <a:ext cx="799187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Какое целое число должно быть записано в ячейке C1, чтобы построенная после выполнения вычислений диаграмма по значениям диапазона ячеек A2:С2 соответствовала рисунку? Известно, что все значения диапазона, по которым построена диаграмма, имеют один и тот же знак.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196752"/>
            <a:ext cx="187220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39552" y="548680"/>
            <a:ext cx="813690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100. Сколько записей в нижеследующем фрагменте турнирной таблицы удовлетворяют условию «Место &lt;= 4 И (Н &gt; 2 ИЛИ О &gt; 6)»?</a:t>
            </a:r>
            <a:endParaRPr kumimoji="0" lang="ru-RU" sz="2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83568" y="2204864"/>
          <a:ext cx="7848873" cy="352839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224136"/>
                <a:gridCol w="1656184"/>
                <a:gridCol w="1022506"/>
                <a:gridCol w="1315349"/>
                <a:gridCol w="1315349"/>
                <a:gridCol w="1315349"/>
              </a:tblGrid>
              <a:tr h="61363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Место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Участник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В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Н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П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О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 anchor="ctr"/>
                </a:tc>
              </a:tr>
              <a:tr h="38352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Силин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3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 ½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</a:tr>
              <a:tr h="5369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2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Клеменс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0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3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</a:tr>
              <a:tr h="46022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3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Холево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4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 ½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</a:tr>
              <a:tr h="46022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4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Яшвили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3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 ½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</a:tr>
              <a:tr h="460225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5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Бергер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3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3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3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4 ½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</a:tr>
              <a:tr h="61363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6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Численко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3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2</a:t>
                      </a:r>
                      <a:endParaRPr lang="ru-RU" sz="20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4</a:t>
                      </a:r>
                      <a:endParaRPr lang="ru-RU" sz="200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4</a:t>
                      </a:r>
                      <a:endParaRPr lang="ru-RU" sz="2000" dirty="0">
                        <a:solidFill>
                          <a:schemeClr val="bg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4693" marR="24693" marT="0" marB="0"/>
                </a:tc>
              </a:tr>
            </a:tbl>
          </a:graphicData>
        </a:graphic>
      </p:graphicFrame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95536" y="404664"/>
            <a:ext cx="828092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200. Ниже приведены фрагменты таблиц базы данных участников конкурса исполнительского мастерства: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1844824"/>
          <a:ext cx="3456384" cy="295466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728192"/>
                <a:gridCol w="172819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Страна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Участник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Германия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Силин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США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Клеменс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Россия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Холево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Грузия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Яшвили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Германия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Бергер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Украина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Численко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Германия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Феер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Россия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Каладзе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Германия 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Альбрехт 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139952" y="1844824"/>
          <a:ext cx="4536504" cy="347014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296144"/>
                <a:gridCol w="1512168"/>
                <a:gridCol w="1728192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Участник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Инструмент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Автор произведения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Альбрехт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флейта 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Моцарт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Бергер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скрипка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Паганини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Каладзе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скрипка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Паганини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Клеменс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фортепиано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Бах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Силин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скрипка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Моцарт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Феер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флейта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Бах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Холево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скрипка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Моцарт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Численко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фортепиано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Моцарт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Яшвили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флейта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Моцарт 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539552" y="4869160"/>
            <a:ext cx="352839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Представители скольких стран исполняют Моцарта?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" name="Стрелка влево 6">
            <a:hlinkClick r:id="rId2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67544" y="300226"/>
            <a:ext cx="82809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300. Ниже приведены фрагменты таблиц базы данных победителей городских олимпиад: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60" y="1412776"/>
          <a:ext cx="2664296" cy="295466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943605"/>
                <a:gridCol w="172069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Школа 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Фамилия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№ 10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Иванов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№ 10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Петров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№ 10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Сидоров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№ 50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Кошкин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№ 150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Ложкин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№ 150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Ножкин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№ 200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Тарелкин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№ 200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Мискин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№ 250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Чашкин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635896" y="1412776"/>
          <a:ext cx="4896544" cy="29546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086110"/>
                <a:gridCol w="2010234"/>
                <a:gridCol w="18002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Фамилия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Предмет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Диплом 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И</a:t>
                      </a:r>
                      <a:r>
                        <a:rPr lang="ru-RU" sz="1800"/>
                        <a:t>ванов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физика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I степени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Мискин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математика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III степени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Сидоров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физика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II степени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Кошкин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история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I степени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Ложкин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физика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II степени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Ножкин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история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I степени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Тарелкин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физика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III степени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Петров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история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I степени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Мискин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физика</a:t>
                      </a:r>
                      <a:endParaRPr lang="ru-RU" sz="18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I </a:t>
                      </a:r>
                      <a:r>
                        <a:rPr lang="en-US" sz="1800" dirty="0" err="1"/>
                        <a:t>степени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95536" y="4581128"/>
            <a:ext cx="82809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Сколько различных школ имеют победителей олимпиады по физике?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" name="Стрелка влево 6">
            <a:hlinkClick r:id="rId2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67544" y="332656"/>
            <a:ext cx="820891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400. В фрагменте базы данных представлены сведения о родственных отношениях. Определите на основании приведенных данных, фамилию и инициалы внучки Симоновой Р.К.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577" y="2420888"/>
          <a:ext cx="3024334" cy="347014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05415"/>
                <a:gridCol w="1753565"/>
                <a:gridCol w="665354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/>
                        <a:t>ID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Фамилия_И.О.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Пол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Друзь Я.Ф.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Ж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Симонова Р.К.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Ж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Малько Т.В.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Крюк М.Н.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34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Капица З</a:t>
                      </a:r>
                      <a:r>
                        <a:rPr lang="en-US" sz="1800"/>
                        <a:t>. </a:t>
                      </a:r>
                      <a:r>
                        <a:rPr lang="ru-RU" sz="1800"/>
                        <a:t>В</a:t>
                      </a:r>
                      <a:r>
                        <a:rPr lang="en-US" sz="1800"/>
                        <a:t>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Ж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41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Малько В</a:t>
                      </a:r>
                      <a:r>
                        <a:rPr lang="en-US" sz="1800"/>
                        <a:t>.</a:t>
                      </a:r>
                      <a:r>
                        <a:rPr lang="ru-RU" sz="1800"/>
                        <a:t>А</a:t>
                      </a:r>
                      <a:r>
                        <a:rPr lang="en-US" sz="1800"/>
                        <a:t>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49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Малько А</a:t>
                      </a:r>
                      <a:r>
                        <a:rPr lang="en-US" sz="1800"/>
                        <a:t>.</a:t>
                      </a:r>
                      <a:r>
                        <a:rPr lang="ru-RU" sz="1800"/>
                        <a:t>М</a:t>
                      </a:r>
                      <a:r>
                        <a:rPr lang="en-US" sz="1800"/>
                        <a:t>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56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Крюк Т</a:t>
                      </a:r>
                      <a:r>
                        <a:rPr lang="en-US" sz="1800"/>
                        <a:t>.</a:t>
                      </a:r>
                      <a:r>
                        <a:rPr lang="ru-RU" sz="1800"/>
                        <a:t>Р</a:t>
                      </a:r>
                      <a:r>
                        <a:rPr lang="en-US" sz="1800"/>
                        <a:t>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Ж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64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Тирас Г</a:t>
                      </a:r>
                      <a:r>
                        <a:rPr lang="en-US" sz="1800"/>
                        <a:t>.</a:t>
                      </a:r>
                      <a:r>
                        <a:rPr lang="ru-RU" sz="1800"/>
                        <a:t>М</a:t>
                      </a:r>
                      <a:r>
                        <a:rPr lang="en-US" sz="1800"/>
                        <a:t>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Ж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75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Крюк А.М.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Ж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499992" y="2420888"/>
          <a:ext cx="2066290" cy="358165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076325"/>
                <a:gridCol w="989965"/>
              </a:tblGrid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ID</a:t>
                      </a:r>
                      <a:r>
                        <a:rPr lang="ru-RU" sz="1800"/>
                        <a:t>_Родителя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/>
                        <a:t>ID</a:t>
                      </a:r>
                      <a:r>
                        <a:rPr lang="ru-RU" sz="1800"/>
                        <a:t>_Ребенка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64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64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34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7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/>
                        <a:t>75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/>
                        <a:t>34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Стрелка влево 6">
            <a:hlinkClick r:id="rId2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67544" y="404664"/>
            <a:ext cx="828092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500. Вопрос – аукцион. На месте преступления были обнаружены четыре обрывка бумаги. Следствие установило, что на них записаны фрагменты одного IP-адреса. Криминалисты обозначили эти фрагменты буквами А, Б, В и Г. Восстановите IP-адрес. В ответе укажите последовательность букв, обозначающих фрагменты, в порядке, соответствующем IP-адресу.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4365104"/>
            <a:ext cx="62646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188640"/>
            <a:ext cx="828092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Вопрос - аукцион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123728" y="3068960"/>
            <a:ext cx="5040560" cy="3345099"/>
            <a:chOff x="2123728" y="3068960"/>
            <a:chExt cx="5040560" cy="3345099"/>
          </a:xfrm>
        </p:grpSpPr>
        <p:pic>
          <p:nvPicPr>
            <p:cNvPr id="4198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23728" y="3068960"/>
              <a:ext cx="5040560" cy="3345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6084168" y="6165304"/>
              <a:ext cx="1008112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Стрелка влево 8">
            <a:hlinkClick r:id="rId4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1985" grpId="0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59" y="1484784"/>
          <a:ext cx="7920883" cy="4189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35104"/>
                <a:gridCol w="962350"/>
                <a:gridCol w="971099"/>
                <a:gridCol w="953601"/>
                <a:gridCol w="1036377"/>
                <a:gridCol w="962352"/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Электронная таблица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2" action="ppaction://hlinksldjump"/>
                        </a:rPr>
                        <a:t>100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3" action="ppaction://hlinksldjump"/>
                        </a:rPr>
                        <a:t>200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4" action="ppaction://hlinksldjump"/>
                        </a:rPr>
                        <a:t>300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5" action="ppaction://hlinksldjump"/>
                        </a:rPr>
                        <a:t>400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6" action="ppaction://hlinksldjump"/>
                        </a:rPr>
                        <a:t>500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ru-RU" sz="2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Базы данных</a:t>
                      </a:r>
                      <a:endParaRPr lang="ru-RU" sz="2400" kern="1200" dirty="0" smtClean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7" action="ppaction://hlinksldjump"/>
                        </a:rPr>
                        <a:t>100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9" action="ppaction://hlinksldjump"/>
                        </a:rPr>
                        <a:t>300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1" action="ppaction://hlinksldjump"/>
                        </a:rPr>
                        <a:t>500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kern="1200" dirty="0" smtClean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ru-RU" sz="2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Алгоритмизация и основы программирования</a:t>
                      </a:r>
                      <a:endParaRPr lang="ru-RU" sz="2400" kern="1200" dirty="0" smtClean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2" action="ppaction://hlinksldjump"/>
                        </a:rPr>
                        <a:t>100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3" action="ppaction://hlinksldjump"/>
                        </a:rPr>
                        <a:t>200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4" action="ppaction://hlinksldjump"/>
                        </a:rPr>
                        <a:t>300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5" action="ppaction://hlinksldjump"/>
                        </a:rPr>
                        <a:t>400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hlinkClick r:id="rId16" action="ppaction://hlinksldjump"/>
                        </a:rPr>
                        <a:t>500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67744" y="332656"/>
            <a:ext cx="49685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раунд 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Стрелка влево 5">
            <a:hlinkClick r:id="rId17" action="ppaction://hlinksldjump"/>
          </p:cNvPr>
          <p:cNvSpPr/>
          <p:nvPr/>
        </p:nvSpPr>
        <p:spPr>
          <a:xfrm flipH="1"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404664"/>
            <a:ext cx="820891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100. Вася забыл пароль к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Windows XP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, но помнил алгоритм его получения из строки подсказки «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265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42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GC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4»: если все последовательности символов «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4» заменить на «F16», а затем из получившейся строки удалить все трехзначные числа, то полученная последовательность и будет паролем. Определите пароль.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43010" name="Picture 2" descr="C:\Users\user\Desktop\28.02.2013\0_a2d41_cb176fab_X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573016"/>
            <a:ext cx="3333750" cy="2724150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539552" y="620688"/>
            <a:ext cx="806489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200. Значения двумерного массива задаются с помощью вложенного оператора цикла в представленном фрагменте программы: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for n:=1 to 5 do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for k:=1 to 5 do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B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[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] :=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+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Чему будет равно значение B[2,4]?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467544" y="404664"/>
            <a:ext cx="813690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300.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 исполнителя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Утроитель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две команды, которым присвоены номера: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1. вычти 2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2. умножь на три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Первая из них уменьшает число на экране на 2, вторая – утраивает его. Запишите порядок команд в программе получения из 11 числа 13, содержащей не более 5 команд, указывая лишь номера команд.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539552" y="620688"/>
            <a:ext cx="820891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400. Определите значение целочисленных переменных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b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после выполнения фрагмента программы: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Times New Roman" pitchFamily="18" charset="0"/>
              </a:rPr>
              <a:t>a := 3 + 8*4;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Times New Roman" pitchFamily="18" charset="0"/>
              </a:rPr>
              <a:t>b := (a div 10) + 14;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Times New Roman" pitchFamily="18" charset="0"/>
              </a:rPr>
              <a:t>a := (b mod 10) + 2;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cs typeface="Arial" pitchFamily="34" charset="0"/>
            </a:endParaRPr>
          </a:p>
        </p:txBody>
      </p:sp>
      <p:pic>
        <p:nvPicPr>
          <p:cNvPr id="46082" name="Picture 2" descr="C:\Users\user\Desktop\28.02.2013\11b8604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923928" y="1988840"/>
            <a:ext cx="4644516" cy="3096344"/>
          </a:xfrm>
          <a:prstGeom prst="rect">
            <a:avLst/>
          </a:prstGeom>
          <a:noFill/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467544" y="353562"/>
            <a:ext cx="817240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500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Определите, какое число будет напечатано в результате выполнения следующего алгоритма: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err="1" smtClean="0">
                <a:solidFill>
                  <a:srgbClr val="FFFF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ar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a,b,t,M,R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:integer;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Function F(x:integer):integer;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begin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F:=4*(x-5)*(x+3);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end;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BEGIN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a:=-20; b:=20;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M:=a; R:=F(a);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for t:=a to b do begin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if (F(t)&lt;R)then begin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M:=t;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R:=F(t);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end;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end;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write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(M);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END.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1" descr="C:\Users\user\Desktop\28.02.2013\komputeri-23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700808"/>
            <a:ext cx="2664296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user\Desktop\28.02.2013\1932095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1219200" cy="1219200"/>
          </a:xfrm>
          <a:prstGeom prst="rect">
            <a:avLst/>
          </a:prstGeom>
          <a:noFill/>
        </p:spPr>
      </p:pic>
      <p:pic>
        <p:nvPicPr>
          <p:cNvPr id="3" name="Picture 2" descr="C:\Users\user\Desktop\28.02.2013\1932095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620688"/>
            <a:ext cx="1219200" cy="1219200"/>
          </a:xfrm>
          <a:prstGeom prst="rect">
            <a:avLst/>
          </a:prstGeom>
          <a:noFill/>
        </p:spPr>
      </p:pic>
      <p:pic>
        <p:nvPicPr>
          <p:cNvPr id="4" name="Picture 2" descr="C:\Users\user\Desktop\28.02.2013\1932095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692696"/>
            <a:ext cx="1219200" cy="1219200"/>
          </a:xfrm>
          <a:prstGeom prst="rect">
            <a:avLst/>
          </a:prstGeom>
          <a:noFill/>
        </p:spPr>
      </p:pic>
      <p:pic>
        <p:nvPicPr>
          <p:cNvPr id="5" name="Picture 2" descr="C:\Users\user\Desktop\28.02.2013\1932095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2708920"/>
            <a:ext cx="1219200" cy="1219200"/>
          </a:xfrm>
          <a:prstGeom prst="rect">
            <a:avLst/>
          </a:prstGeom>
          <a:noFill/>
        </p:spPr>
      </p:pic>
      <p:pic>
        <p:nvPicPr>
          <p:cNvPr id="6" name="Picture 2" descr="C:\Users\user\Desktop\28.02.2013\1932095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780928"/>
            <a:ext cx="1219200" cy="1219200"/>
          </a:xfrm>
          <a:prstGeom prst="rect">
            <a:avLst/>
          </a:prstGeom>
          <a:noFill/>
        </p:spPr>
      </p:pic>
      <p:pic>
        <p:nvPicPr>
          <p:cNvPr id="7" name="Picture 2" descr="C:\Users\user\Desktop\28.02.2013\1932095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725144"/>
            <a:ext cx="1219200" cy="1219200"/>
          </a:xfrm>
          <a:prstGeom prst="rect">
            <a:avLst/>
          </a:prstGeom>
          <a:noFill/>
        </p:spPr>
      </p:pic>
      <p:pic>
        <p:nvPicPr>
          <p:cNvPr id="8" name="Picture 2" descr="C:\Users\user\Desktop\28.02.2013\1932095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725144"/>
            <a:ext cx="1219200" cy="12192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691680" y="2204864"/>
            <a:ext cx="59508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работу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уроке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35824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</a:t>
            </a:r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раунд 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 descr="E:\zna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428736"/>
            <a:ext cx="3960440" cy="39604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0034" y="1214422"/>
            <a:ext cx="80724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Требовалось написать программу, при выполнении которой с клавиатуры считывается координата точки на прямой (</a:t>
            </a:r>
            <a:r>
              <a:rPr lang="ru-RU" b="1" i="1" dirty="0" err="1" smtClean="0">
                <a:solidFill>
                  <a:schemeClr val="bg1"/>
                </a:solidFill>
              </a:rPr>
              <a:t>х</a:t>
            </a:r>
            <a:r>
              <a:rPr lang="ru-RU" b="1" dirty="0" smtClean="0">
                <a:solidFill>
                  <a:schemeClr val="bg1"/>
                </a:solidFill>
              </a:rPr>
              <a:t> – действительное число) и определяется принадлежность этой точки одному из выделенных отрезков В и D (включая границы). Программист торопился и написал программу неправильно.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2643182"/>
            <a:ext cx="292895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var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x: real;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begin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readln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(x) 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if x&gt;l then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if x&gt;=7 then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if x&gt;13 then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write('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принадлежит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')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else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write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('принадлежит')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end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4826675"/>
            <a:ext cx="58579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Последовательно выполните следующее.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1. Перерисуйте и заполните таблицу, которая показывает, как работает программа при аргументах, принадлежащих различным областям (А, В, С, D и Е). Границы (точки -5, 1, 7 и 13) принадлежат заштрихованным областям.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4643446"/>
            <a:ext cx="242889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928926" y="2643182"/>
          <a:ext cx="5043170" cy="1623060"/>
        </p:xfrm>
        <a:graphic>
          <a:graphicData uri="http://schemas.openxmlformats.org/drawingml/2006/table">
            <a:tbl>
              <a:tblPr/>
              <a:tblGrid>
                <a:gridCol w="704850"/>
                <a:gridCol w="596900"/>
                <a:gridCol w="596900"/>
                <a:gridCol w="596900"/>
                <a:gridCol w="1016635"/>
                <a:gridCol w="1530985"/>
              </a:tblGrid>
              <a:tr h="415925">
                <a:tc>
                  <a:txBody>
                    <a:bodyPr/>
                    <a:lstStyle/>
                    <a:p>
                      <a:pPr marL="50800" indent="-1371600" algn="ctr">
                        <a:lnSpc>
                          <a:spcPts val="106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Область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371600" algn="ctr">
                        <a:lnSpc>
                          <a:spcPts val="1045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Условие 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1371600" algn="ctr">
                        <a:lnSpc>
                          <a:spcPts val="106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200" b="1">
                          <a:latin typeface="Courier New"/>
                          <a:ea typeface="Times New Roman"/>
                          <a:cs typeface="Times New Roman"/>
                        </a:rPr>
                        <a:t>x&gt;1</a:t>
                      </a: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371600" algn="ctr">
                        <a:lnSpc>
                          <a:spcPts val="106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Условие 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6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200" b="1">
                          <a:latin typeface="Courier New"/>
                          <a:ea typeface="Times New Roman"/>
                          <a:cs typeface="Times New Roman"/>
                        </a:rPr>
                        <a:t>х&gt;=7</a:t>
                      </a: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371600" algn="ctr">
                        <a:lnSpc>
                          <a:spcPts val="106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Условие 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indent="-1371600" algn="ctr">
                        <a:lnSpc>
                          <a:spcPts val="106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200" b="1">
                          <a:latin typeface="Courier New"/>
                          <a:ea typeface="Times New Roman"/>
                          <a:cs typeface="Times New Roman"/>
                        </a:rPr>
                        <a:t>х&gt;13</a:t>
                      </a: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371600" algn="ctr">
                        <a:lnSpc>
                          <a:spcPts val="108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Программа выведет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-1371600" algn="ctr">
                        <a:lnSpc>
                          <a:spcPts val="106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Область обрабатывается верно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1605">
                <a:tc>
                  <a:txBody>
                    <a:bodyPr/>
                    <a:lstStyle/>
                    <a:p>
                      <a:pPr indent="-1371600" algn="ctr">
                        <a:lnSpc>
                          <a:spcPts val="106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-1371600" algn="ctr">
                        <a:lnSpc>
                          <a:spcPts val="106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1605">
                <a:tc>
                  <a:txBody>
                    <a:bodyPr/>
                    <a:lstStyle/>
                    <a:p>
                      <a:pPr indent="-1371600" algn="ctr">
                        <a:lnSpc>
                          <a:spcPts val="106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-1371600" algn="ctr">
                        <a:lnSpc>
                          <a:spcPts val="106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indent="-1371600" algn="ctr">
                        <a:lnSpc>
                          <a:spcPts val="106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Стрелка влево 9">
            <a:hlinkClick r:id="rId4" action="ppaction://hlinksldjump"/>
          </p:cNvPr>
          <p:cNvSpPr/>
          <p:nvPr/>
        </p:nvSpPr>
        <p:spPr>
          <a:xfrm flipH="1">
            <a:off x="7524328" y="5877272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4" grpId="0"/>
      <p:bldP spid="102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71480"/>
            <a:ext cx="80010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100. Считая, что каждый символ кодируется 2 байтами, оцените объем следующего предложения в кодировке </a:t>
            </a:r>
            <a:r>
              <a:rPr lang="en-US" sz="2800" b="1" dirty="0" smtClean="0">
                <a:solidFill>
                  <a:schemeClr val="bg1"/>
                </a:solidFill>
              </a:rPr>
              <a:t>Unicode</a:t>
            </a:r>
            <a:r>
              <a:rPr lang="ru-RU" sz="2800" b="1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Компьютер – универсальное средство обработки информации.</a:t>
            </a: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143768" y="5786454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4077072"/>
            <a:ext cx="2351478" cy="46166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1) 110 символов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5085184"/>
            <a:ext cx="2376264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3) 896 бит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4005064"/>
            <a:ext cx="2376264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2) 124 байта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5085184"/>
            <a:ext cx="2376264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4) 1024 бита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807249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200. Автоматическое устройство осуществило перекодировку информационного сообщения из 16-битной кодировки </a:t>
            </a:r>
            <a:r>
              <a:rPr lang="ru-RU" sz="2800" b="1" dirty="0" err="1" smtClean="0">
                <a:solidFill>
                  <a:schemeClr val="bg1"/>
                </a:solidFill>
              </a:rPr>
              <a:t>Unicode</a:t>
            </a:r>
            <a:r>
              <a:rPr lang="ru-RU" sz="2800" b="1" dirty="0" smtClean="0">
                <a:solidFill>
                  <a:schemeClr val="bg1"/>
                </a:solidFill>
              </a:rPr>
              <a:t> в 8-битную кодировку КОИ-8 и потом удалило половину сообщения. После этого информационный объем сообщения стал равен 2</a:t>
            </a:r>
            <a:r>
              <a:rPr lang="ru-RU" sz="2800" b="1" baseline="30000" dirty="0" smtClean="0">
                <a:solidFill>
                  <a:schemeClr val="bg1"/>
                </a:solidFill>
              </a:rPr>
              <a:t>4</a:t>
            </a:r>
            <a:r>
              <a:rPr lang="ru-RU" sz="2800" b="1" dirty="0" smtClean="0">
                <a:solidFill>
                  <a:schemeClr val="bg1"/>
                </a:solidFill>
              </a:rPr>
              <a:t> байт. Сколько бит было в первоначальном сообщении?</a:t>
            </a: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4941168"/>
            <a:ext cx="1584176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4) 512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4005064"/>
            <a:ext cx="1512168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1) 64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4005064"/>
            <a:ext cx="1584176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2) 128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39752" y="4941168"/>
            <a:ext cx="1512168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3) 256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614298"/>
            <a:ext cx="820891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300.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SchoolBook-Regular"/>
                <a:cs typeface="Times New Roman" pitchFamily="18" charset="0"/>
              </a:rPr>
              <a:t>Для передачи секретного сообщения используются только десятичные цифры. При этом  все цифры (не числа) кодируются одинаковым минимально возможным количеством бит. Определите информационный объем сообщения длиной в 140 символов.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SchoolBook-Regular"/>
              <a:cs typeface="Times New Roman" pitchFamily="18" charset="0"/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158954" y="4797152"/>
            <a:ext cx="2005334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ea typeface="SchoolBook-Regular"/>
                <a:cs typeface="Times New Roman" pitchFamily="18" charset="0"/>
              </a:rPr>
              <a:t>4) 64 байта</a:t>
            </a:r>
            <a:endPara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3933056"/>
            <a:ext cx="2016224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ea typeface="SchoolBook-Regular"/>
                <a:cs typeface="Times New Roman" pitchFamily="18" charset="0"/>
              </a:rPr>
              <a:t>1) 140 бит</a:t>
            </a:r>
            <a:endPara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3933056"/>
            <a:ext cx="2016224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ea typeface="SchoolBook-Regular"/>
                <a:cs typeface="Times New Roman" pitchFamily="18" charset="0"/>
              </a:rPr>
              <a:t>2) 556 бит</a:t>
            </a:r>
            <a:endPara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4797152"/>
            <a:ext cx="2016224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Calibri" pitchFamily="34" charset="0"/>
                <a:ea typeface="SchoolBook-Regular"/>
                <a:cs typeface="Times New Roman" pitchFamily="18" charset="0"/>
              </a:rPr>
              <a:t>3) 70 байт</a:t>
            </a:r>
            <a:endPara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8"/>
            <a:ext cx="78488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400. Для кодирования букв А, Б, В, Г решили использовать двухразрядные последовательные двоичные числа (от 00 до 11 соответственно). Если таким способом закодировать последовательность символов ГБАВ и записать результат в шестнадцатеричной системе счисления, то получится: </a:t>
            </a:r>
          </a:p>
          <a:p>
            <a:pPr algn="ctr"/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4088" y="4797152"/>
            <a:ext cx="2412776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4) 2D</a:t>
            </a:r>
            <a:r>
              <a:rPr lang="ru-RU" sz="2400" b="1" baseline="-25000" dirty="0" smtClean="0">
                <a:solidFill>
                  <a:schemeClr val="bg1"/>
                </a:solidFill>
              </a:rPr>
              <a:t>16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91680" y="4005064"/>
            <a:ext cx="2376264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1) 132</a:t>
            </a:r>
            <a:r>
              <a:rPr lang="ru-RU" sz="2400" b="1" baseline="-25000" dirty="0" smtClean="0">
                <a:solidFill>
                  <a:schemeClr val="bg1"/>
                </a:solidFill>
              </a:rPr>
              <a:t>16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4005064"/>
            <a:ext cx="2412776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2) D2</a:t>
            </a:r>
            <a:r>
              <a:rPr lang="ru-RU" sz="2400" b="1" baseline="-25000" dirty="0" smtClean="0">
                <a:solidFill>
                  <a:schemeClr val="bg1"/>
                </a:solidFill>
              </a:rPr>
              <a:t>16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91680" y="4869160"/>
            <a:ext cx="2412776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3) 3102</a:t>
            </a:r>
            <a:r>
              <a:rPr lang="ru-RU" sz="2400" b="1" baseline="-25000" dirty="0" smtClean="0">
                <a:solidFill>
                  <a:schemeClr val="bg1"/>
                </a:solidFill>
              </a:rPr>
              <a:t>16</a:t>
            </a:r>
            <a:endParaRPr lang="ru-RU" sz="2400" b="1" dirty="0" smtClean="0">
              <a:solidFill>
                <a:schemeClr val="bg1"/>
              </a:solidFill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48680"/>
            <a:ext cx="80648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500. Азбука Морзе позволяет кодировать символы для сообщений по радиосвязи, задавая комбинацию точек и тире. Сколько различных символов (цифр, букв, знаков пунктуации и т. д.) можно закодировать, используя код азбуки Морзе длиной не менее четырёх и не более пяти сигналов (точек и тире)? </a:t>
            </a:r>
          </a:p>
          <a:p>
            <a:pPr algn="ctr"/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500958" y="5929330"/>
            <a:ext cx="1000132" cy="500066"/>
          </a:xfrm>
          <a:prstGeom prst="lef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645024"/>
            <a:ext cx="288032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5024"/>
            <a:ext cx="3757811" cy="2221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1763</Words>
  <Application>Microsoft Office PowerPoint</Application>
  <PresentationFormat>Экран (4:3)</PresentationFormat>
  <Paragraphs>469</Paragraphs>
  <Slides>35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52</cp:revision>
  <dcterms:created xsi:type="dcterms:W3CDTF">2013-02-24T10:05:36Z</dcterms:created>
  <dcterms:modified xsi:type="dcterms:W3CDTF">2013-03-01T19:39:09Z</dcterms:modified>
</cp:coreProperties>
</file>