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9" r:id="rId10"/>
    <p:sldId id="265" r:id="rId11"/>
    <p:sldId id="271" r:id="rId12"/>
    <p:sldId id="273" r:id="rId13"/>
    <p:sldId id="266" r:id="rId14"/>
    <p:sldId id="267" r:id="rId15"/>
    <p:sldId id="268" r:id="rId16"/>
    <p:sldId id="270" r:id="rId17"/>
    <p:sldId id="272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76" autoAdjust="0"/>
  </p:normalViewPr>
  <p:slideViewPr>
    <p:cSldViewPr>
      <p:cViewPr varScale="1">
        <p:scale>
          <a:sx n="69" d="100"/>
          <a:sy n="69" d="100"/>
        </p:scale>
        <p:origin x="-111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82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242E-49EA-48DC-A779-B6D50037AF72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65D1912-7E19-47E3-A616-5CC876EBB3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242E-49EA-48DC-A779-B6D50037AF72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D1912-7E19-47E3-A616-5CC876EBB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65D1912-7E19-47E3-A616-5CC876EBB3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242E-49EA-48DC-A779-B6D50037AF72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242E-49EA-48DC-A779-B6D50037AF72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65D1912-7E19-47E3-A616-5CC876EBB3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242E-49EA-48DC-A779-B6D50037AF72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65D1912-7E19-47E3-A616-5CC876EBB3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D30242E-49EA-48DC-A779-B6D50037AF72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D1912-7E19-47E3-A616-5CC876EBB3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242E-49EA-48DC-A779-B6D50037AF72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65D1912-7E19-47E3-A616-5CC876EBB3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242E-49EA-48DC-A779-B6D50037AF72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65D1912-7E19-47E3-A616-5CC876EBB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242E-49EA-48DC-A779-B6D50037AF72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65D1912-7E19-47E3-A616-5CC876EBB3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65D1912-7E19-47E3-A616-5CC876EBB3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0242E-49EA-48DC-A779-B6D50037AF72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65D1912-7E19-47E3-A616-5CC876EBB3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D30242E-49EA-48DC-A779-B6D50037AF72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D30242E-49EA-48DC-A779-B6D50037AF72}" type="datetimeFigureOut">
              <a:rPr lang="ru-RU" smtClean="0"/>
              <a:pPr/>
              <a:t>02.03.2013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65D1912-7E19-47E3-A616-5CC876EBB3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your-hosting.ru/terms/i/iexpl/" TargetMode="External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your-hosting.ru/terms/o/opera/" TargetMode="External"/><Relationship Id="rId5" Type="http://schemas.openxmlformats.org/officeDocument/2006/relationships/hyperlink" Target="http://your-hosting.ru/terms/n/nn/" TargetMode="External"/><Relationship Id="rId4" Type="http://schemas.openxmlformats.org/officeDocument/2006/relationships/hyperlink" Target="http://your-hosting.ru/terms/f/ff/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ОСНОВНЫЕ </a:t>
            </a:r>
            <a:br>
              <a:rPr lang="ru-RU" dirty="0" smtClean="0"/>
            </a:br>
            <a:r>
              <a:rPr lang="ru-RU" dirty="0" smtClean="0"/>
              <a:t>ИНТЕРНЕТ-ТЕРМИНЫ</a:t>
            </a:r>
            <a:endParaRPr lang="ru-RU" dirty="0"/>
          </a:p>
        </p:txBody>
      </p:sp>
      <p:sp>
        <p:nvSpPr>
          <p:cNvPr id="4" name="Содержимое 2"/>
          <p:cNvSpPr>
            <a:spLocks noGrp="1"/>
          </p:cNvSpPr>
          <p:nvPr>
            <p:ph type="subTitle" idx="1"/>
          </p:nvPr>
        </p:nvSpPr>
        <p:spPr>
          <a:xfrm>
            <a:off x="2339752" y="4797152"/>
            <a:ext cx="6400800" cy="1752600"/>
          </a:xfrm>
        </p:spPr>
        <p:txBody>
          <a:bodyPr/>
          <a:lstStyle/>
          <a:p>
            <a:pPr algn="r">
              <a:buNone/>
            </a:pPr>
            <a:r>
              <a:rPr lang="ru-RU" dirty="0" smtClean="0"/>
              <a:t>Презентацию подготовила</a:t>
            </a:r>
          </a:p>
          <a:p>
            <a:pPr algn="r">
              <a:buNone/>
            </a:pPr>
            <a:r>
              <a:rPr lang="ru-RU" dirty="0" smtClean="0"/>
              <a:t>Преподаватель информатики</a:t>
            </a:r>
          </a:p>
          <a:p>
            <a:pPr algn="r">
              <a:buNone/>
            </a:pPr>
            <a:r>
              <a:rPr lang="ru-RU" dirty="0" smtClean="0"/>
              <a:t>ГАОУ </a:t>
            </a:r>
            <a:r>
              <a:rPr lang="ru-RU" dirty="0" smtClean="0"/>
              <a:t>СПО КО «Колледж сервиса и туризма»</a:t>
            </a:r>
          </a:p>
          <a:p>
            <a:pPr algn="r">
              <a:buNone/>
            </a:pPr>
            <a:r>
              <a:rPr lang="ru-RU" dirty="0" smtClean="0"/>
              <a:t>Белоусова Ю.В.</a:t>
            </a:r>
            <a:endParaRPr lang="ru-RU" dirty="0"/>
          </a:p>
        </p:txBody>
      </p:sp>
      <p:pic>
        <p:nvPicPr>
          <p:cNvPr id="5" name="Рисунок 4" descr="ww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4221088"/>
            <a:ext cx="2965537" cy="206208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4293096"/>
            <a:ext cx="3754388" cy="230519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4" name="Рисунок 3" descr="15885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72200" y="1772816"/>
            <a:ext cx="2492896" cy="2492896"/>
          </a:xfrm>
          <a:prstGeom prst="rect">
            <a:avLst/>
          </a:prstGeom>
          <a:noFill/>
          <a:ln w="101600" cap="sq">
            <a:noFill/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700808"/>
            <a:ext cx="8503920" cy="4572000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Hub</a:t>
            </a:r>
            <a:r>
              <a:rPr lang="ru-RU" dirty="0" smtClean="0"/>
              <a:t>. Концентратор. </a:t>
            </a:r>
            <a:r>
              <a:rPr lang="ru-RU" dirty="0" err="1" smtClean="0"/>
              <a:t>Усилитель-разветвитель</a:t>
            </a:r>
            <a:r>
              <a:rPr lang="ru-RU" dirty="0" smtClean="0"/>
              <a:t> для локальных сетей</a:t>
            </a:r>
            <a:r>
              <a:rPr lang="ru-RU" dirty="0" smtClean="0"/>
              <a:t>.</a:t>
            </a:r>
            <a:endParaRPr lang="en-US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pPr algn="just"/>
            <a:r>
              <a:rPr lang="ru-RU" b="1" dirty="0" err="1" smtClean="0"/>
              <a:t>Router</a:t>
            </a:r>
            <a:r>
              <a:rPr lang="ru-RU" dirty="0" smtClean="0"/>
              <a:t>. </a:t>
            </a:r>
            <a:r>
              <a:rPr lang="ru-RU" dirty="0" err="1" smtClean="0"/>
              <a:t>Маршрутизатор</a:t>
            </a:r>
            <a:r>
              <a:rPr lang="ru-RU" dirty="0" smtClean="0"/>
              <a:t>. Сетевое устройство, которое определяет какие данные и куда отправлять (обычно маршрутизируются пакеты).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 algn="just">
              <a:buNone/>
            </a:pPr>
            <a:endParaRPr lang="ru-RU" b="1" dirty="0" smtClean="0"/>
          </a:p>
          <a:p>
            <a:pPr algn="just"/>
            <a:endParaRPr lang="ru-RU" b="1" dirty="0" smtClean="0"/>
          </a:p>
          <a:p>
            <a:pPr algn="just"/>
            <a:endParaRPr lang="ru-RU" b="1" dirty="0" smtClean="0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ПОНЯТИЯ И ТЕРМИНЫ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1685928"/>
          </a:xfrm>
        </p:spPr>
        <p:txBody>
          <a:bodyPr/>
          <a:lstStyle/>
          <a:p>
            <a:r>
              <a:rPr lang="ru-RU" b="1" dirty="0" smtClean="0"/>
              <a:t>Модем</a:t>
            </a:r>
            <a:r>
              <a:rPr lang="ru-RU" dirty="0" smtClean="0"/>
              <a:t> - устройство преобразования данных для передачи их по каналам связи. Модемы бывают внутренними (встроенными) и внешними.</a:t>
            </a:r>
            <a:endParaRPr lang="ru-RU" dirty="0"/>
          </a:p>
        </p:txBody>
      </p:sp>
      <p:pic>
        <p:nvPicPr>
          <p:cNvPr id="8" name="Рисунок 7" descr="03_nova-i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4581128"/>
            <a:ext cx="2574127" cy="198884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Рисунок 9" descr="acorp_sprinter56k_prime_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6391721" y="4129559"/>
            <a:ext cx="2057970" cy="2961108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pic>
        <p:nvPicPr>
          <p:cNvPr id="11" name="Рисунок 10" descr="OMNI_56K_DUO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987824" y="2852936"/>
            <a:ext cx="3019739" cy="21400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dirty="0" smtClean="0"/>
              <a:t>Мост (</a:t>
            </a:r>
            <a:r>
              <a:rPr lang="ru-RU" b="1" dirty="0" err="1" smtClean="0"/>
              <a:t>bridge</a:t>
            </a:r>
            <a:r>
              <a:rPr lang="ru-RU" b="1" dirty="0" smtClean="0"/>
              <a:t>)</a:t>
            </a:r>
            <a:r>
              <a:rPr lang="ru-RU" dirty="0" smtClean="0"/>
              <a:t> - устройство, соединяющее несколько </a:t>
            </a:r>
            <a:r>
              <a:rPr lang="ru-RU" dirty="0" smtClean="0"/>
              <a:t>физических локальных сетей, делит </a:t>
            </a:r>
            <a:r>
              <a:rPr lang="ru-RU" dirty="0" smtClean="0"/>
              <a:t>среду передачи данных на части, изолируя одни участки подсети от других, что обеспечивает повышение скорости передачи данных и снижает возможность несанкционированного проникновения в сеть. 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dirty="0" smtClean="0"/>
              <a:t>ОСНОВНЫЕ ПОНЯТИЯ И ТЕРМИНЫ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262644635_49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6256" y="5139190"/>
            <a:ext cx="1962520" cy="147189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b="1" dirty="0" smtClean="0"/>
              <a:t>HTML или </a:t>
            </a:r>
            <a:r>
              <a:rPr lang="ru-RU" b="1" dirty="0" err="1" smtClean="0"/>
              <a:t>Hypertext</a:t>
            </a:r>
            <a:r>
              <a:rPr lang="ru-RU" b="1" dirty="0" smtClean="0"/>
              <a:t> </a:t>
            </a:r>
            <a:r>
              <a:rPr lang="ru-RU" b="1" dirty="0" err="1" smtClean="0"/>
              <a:t>Markup</a:t>
            </a:r>
            <a:r>
              <a:rPr lang="ru-RU" b="1" dirty="0" smtClean="0"/>
              <a:t> </a:t>
            </a:r>
            <a:r>
              <a:rPr lang="ru-RU" b="1" dirty="0" err="1" smtClean="0"/>
              <a:t>Language</a:t>
            </a:r>
            <a:r>
              <a:rPr lang="ru-RU" dirty="0" smtClean="0"/>
              <a:t>. Язык гипертекстовой разметки, которым пользуются все серверы WWW.</a:t>
            </a:r>
          </a:p>
          <a:p>
            <a:pPr algn="just"/>
            <a:r>
              <a:rPr lang="ru-RU" b="1" dirty="0" smtClean="0"/>
              <a:t>HTTP</a:t>
            </a:r>
            <a:r>
              <a:rPr lang="ru-RU" dirty="0" smtClean="0"/>
              <a:t>. </a:t>
            </a:r>
            <a:r>
              <a:rPr lang="ru-RU" dirty="0" err="1" smtClean="0"/>
              <a:t>Hypertext</a:t>
            </a:r>
            <a:r>
              <a:rPr lang="ru-RU" dirty="0" smtClean="0"/>
              <a:t> </a:t>
            </a:r>
            <a:r>
              <a:rPr lang="ru-RU" dirty="0" err="1" smtClean="0"/>
              <a:t>Transport</a:t>
            </a:r>
            <a:r>
              <a:rPr lang="ru-RU" dirty="0" smtClean="0"/>
              <a:t> </a:t>
            </a:r>
            <a:r>
              <a:rPr lang="ru-RU" dirty="0" err="1" smtClean="0"/>
              <a:t>Protocol</a:t>
            </a:r>
            <a:r>
              <a:rPr lang="ru-RU" dirty="0" smtClean="0"/>
              <a:t>. Протокол транспортирования гипертекста. Стандартный протокол </a:t>
            </a:r>
            <a:r>
              <a:rPr lang="ru-RU" dirty="0" err="1" smtClean="0"/>
              <a:t>Internet</a:t>
            </a:r>
            <a:r>
              <a:rPr lang="ru-RU" dirty="0" smtClean="0"/>
              <a:t>, позволяющий распространять информацию по </a:t>
            </a:r>
            <a:r>
              <a:rPr lang="ru-RU" dirty="0" err="1" smtClean="0"/>
              <a:t>Web</a:t>
            </a:r>
            <a:r>
              <a:rPr lang="ru-RU" dirty="0" smtClean="0"/>
              <a:t>. Дает программистам возможность включать гиперсвязи (используя язык разметки гипертекста HTML) в документы.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ПОНЯТИЯ И ТЕРМИНЫ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se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60648"/>
            <a:ext cx="4981575" cy="383857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ru-RU" b="1" dirty="0" smtClean="0"/>
              <a:t>URL</a:t>
            </a:r>
            <a:r>
              <a:rPr lang="ru-RU" dirty="0" smtClean="0"/>
              <a:t>. </a:t>
            </a:r>
            <a:r>
              <a:rPr lang="ru-RU" dirty="0" err="1" smtClean="0"/>
              <a:t>Universal</a:t>
            </a:r>
            <a:r>
              <a:rPr lang="ru-RU" dirty="0" smtClean="0"/>
              <a:t> </a:t>
            </a:r>
            <a:r>
              <a:rPr lang="ru-RU" dirty="0" err="1" smtClean="0"/>
              <a:t>Resource</a:t>
            </a:r>
            <a:r>
              <a:rPr lang="ru-RU" dirty="0" smtClean="0"/>
              <a:t> </a:t>
            </a:r>
            <a:r>
              <a:rPr lang="ru-RU" dirty="0" err="1" smtClean="0"/>
              <a:t>Locator</a:t>
            </a:r>
            <a:r>
              <a:rPr lang="ru-RU" dirty="0" smtClean="0"/>
              <a:t> унифицированный идентификатор (указатель) ресурса. </a:t>
            </a:r>
            <a:endParaRPr lang="ru-RU" dirty="0" smtClean="0"/>
          </a:p>
          <a:p>
            <a:pPr marL="9525" indent="-9525" algn="just">
              <a:buNone/>
            </a:pPr>
            <a:r>
              <a:rPr lang="ru-RU" dirty="0" smtClean="0"/>
              <a:t>Компьютерный </a:t>
            </a:r>
            <a:r>
              <a:rPr lang="ru-RU" dirty="0" smtClean="0"/>
              <a:t>адрес, который определяет местоположение и тип ресурса в И</a:t>
            </a:r>
            <a:r>
              <a:rPr lang="ru-RU" dirty="0" smtClean="0"/>
              <a:t>нтернете. </a:t>
            </a:r>
          </a:p>
          <a:p>
            <a:pPr marL="9525" indent="-9525" algn="just">
              <a:buNone/>
            </a:pPr>
            <a:r>
              <a:rPr lang="ru-RU" i="1" dirty="0" smtClean="0"/>
              <a:t>Например:</a:t>
            </a:r>
          </a:p>
          <a:p>
            <a:pPr marL="9525" indent="-9525" algn="just">
              <a:buNone/>
            </a:pPr>
            <a:r>
              <a:rPr lang="ru-RU" dirty="0" smtClean="0"/>
              <a:t> </a:t>
            </a:r>
            <a:r>
              <a:rPr lang="ru-RU" i="1" dirty="0" smtClean="0">
                <a:solidFill>
                  <a:srgbClr val="00B0F0"/>
                </a:solidFill>
              </a:rPr>
              <a:t>URL http://www.usnews.com/repub/gingrich.html </a:t>
            </a:r>
            <a:r>
              <a:rPr lang="ru-RU" dirty="0" smtClean="0"/>
              <a:t>обозначает документ </a:t>
            </a:r>
            <a:r>
              <a:rPr lang="ru-RU" dirty="0" err="1" smtClean="0"/>
              <a:t>Web</a:t>
            </a:r>
            <a:r>
              <a:rPr lang="ru-RU" dirty="0" smtClean="0"/>
              <a:t> (http://) в компьютере компании U.S. </a:t>
            </a:r>
            <a:r>
              <a:rPr lang="ru-RU" dirty="0" err="1" smtClean="0"/>
              <a:t>News</a:t>
            </a:r>
            <a:r>
              <a:rPr lang="ru-RU" dirty="0" smtClean="0"/>
              <a:t> (</a:t>
            </a:r>
            <a:r>
              <a:rPr lang="ru-RU" dirty="0" err="1" smtClean="0"/>
              <a:t>www.usnews.com</a:t>
            </a:r>
            <a:r>
              <a:rPr lang="ru-RU" dirty="0" smtClean="0"/>
              <a:t>) с файлом республиканской партии (</a:t>
            </a:r>
            <a:r>
              <a:rPr lang="ru-RU" dirty="0" err="1" smtClean="0"/>
              <a:t>repub</a:t>
            </a:r>
            <a:r>
              <a:rPr lang="ru-RU" dirty="0" smtClean="0"/>
              <a:t>), который содержит документ, относящийся к </a:t>
            </a:r>
            <a:r>
              <a:rPr lang="ru-RU" dirty="0" err="1" smtClean="0"/>
              <a:t>Newt</a:t>
            </a:r>
            <a:r>
              <a:rPr lang="ru-RU" dirty="0" smtClean="0"/>
              <a:t> </a:t>
            </a:r>
            <a:r>
              <a:rPr lang="ru-RU" dirty="0" err="1" smtClean="0"/>
              <a:t>Gingrich</a:t>
            </a:r>
            <a:r>
              <a:rPr lang="ru-RU" dirty="0" smtClean="0"/>
              <a:t> (</a:t>
            </a:r>
            <a:r>
              <a:rPr lang="ru-RU" dirty="0" err="1" smtClean="0"/>
              <a:t>gingrich.html</a:t>
            </a:r>
            <a:r>
              <a:rPr lang="ru-RU" dirty="0" smtClean="0"/>
              <a:t>). 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ПОНЯТИЯ И ТЕРМИНЫ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b="1" dirty="0" smtClean="0"/>
              <a:t>Домен (Доменное имя)</a:t>
            </a:r>
            <a:r>
              <a:rPr lang="ru-RU" dirty="0" smtClean="0"/>
              <a:t> - это часть WWW-адреса web-сайта, которая является его основой.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Домены </a:t>
            </a:r>
            <a:r>
              <a:rPr lang="ru-RU" dirty="0" smtClean="0"/>
              <a:t>могут быть первого, второго, третьего и т.д. </a:t>
            </a:r>
            <a:r>
              <a:rPr lang="ru-RU" dirty="0" smtClean="0"/>
              <a:t>уровней.</a:t>
            </a:r>
          </a:p>
          <a:p>
            <a:pPr algn="just">
              <a:buNone/>
            </a:pPr>
            <a:r>
              <a:rPr lang="ru-RU" dirty="0" smtClean="0"/>
              <a:t>Например:</a:t>
            </a:r>
          </a:p>
          <a:p>
            <a:pPr algn="just">
              <a:buNone/>
            </a:pPr>
            <a:r>
              <a:rPr lang="ru-RU" b="1" i="1" dirty="0" smtClean="0"/>
              <a:t> </a:t>
            </a:r>
            <a:r>
              <a:rPr lang="ru-RU" b="1" i="1" dirty="0" smtClean="0"/>
              <a:t>http://www.ru</a:t>
            </a:r>
            <a:r>
              <a:rPr lang="ru-RU" dirty="0" smtClean="0"/>
              <a:t> - домен первого уровня, закрепленный за Российской </a:t>
            </a:r>
            <a:r>
              <a:rPr lang="ru-RU" dirty="0" smtClean="0"/>
              <a:t>Федерацией.</a:t>
            </a:r>
          </a:p>
          <a:p>
            <a:pPr algn="just">
              <a:buNone/>
            </a:pPr>
            <a:r>
              <a:rPr lang="ru-RU" b="1" i="1" dirty="0" smtClean="0"/>
              <a:t>http</a:t>
            </a:r>
            <a:r>
              <a:rPr lang="ru-RU" b="1" i="1" dirty="0" smtClean="0"/>
              <a:t>://www.mtrx.ru</a:t>
            </a:r>
            <a:r>
              <a:rPr lang="ru-RU" dirty="0" smtClean="0"/>
              <a:t>- домен второго </a:t>
            </a:r>
            <a:r>
              <a:rPr lang="ru-RU" dirty="0" smtClean="0"/>
              <a:t>уровня.</a:t>
            </a:r>
          </a:p>
          <a:p>
            <a:pPr algn="just">
              <a:buNone/>
            </a:pPr>
            <a:r>
              <a:rPr lang="ru-RU" b="1" i="1" dirty="0" smtClean="0"/>
              <a:t>http</a:t>
            </a:r>
            <a:r>
              <a:rPr lang="ru-RU" b="1" i="1" dirty="0" smtClean="0"/>
              <a:t>://catalog.mtrx.ru</a:t>
            </a:r>
            <a:r>
              <a:rPr lang="ru-RU" dirty="0" smtClean="0"/>
              <a:t> - домен третьего уровня. </a:t>
            </a:r>
            <a:r>
              <a:rPr lang="ru-RU" dirty="0" smtClean="0"/>
              <a:t> И т.д.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ПОНЯТИЯ И ТЕРМИНЫ</a:t>
            </a:r>
            <a:endParaRPr lang="ru-RU" dirty="0"/>
          </a:p>
        </p:txBody>
      </p:sp>
      <p:pic>
        <p:nvPicPr>
          <p:cNvPr id="5" name="Рисунок 4" descr="1262644635_4900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96336" y="5589240"/>
            <a:ext cx="1170432" cy="877824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_5812b_c96ab66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3528" y="0"/>
            <a:ext cx="3662584" cy="3497767"/>
          </a:xfrm>
          <a:prstGeom prst="rect">
            <a:avLst/>
          </a:prstGeom>
          <a:solidFill>
            <a:srgbClr val="FFFFFF">
              <a:shade val="85000"/>
            </a:srgbClr>
          </a:solidFill>
          <a:ln w="1016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perspectiveRelaxed">
              <a:rot lat="18960000" lon="0" rev="0"/>
            </a:camera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b="1" dirty="0" smtClean="0"/>
              <a:t>Провайдер</a:t>
            </a:r>
            <a:r>
              <a:rPr lang="ru-RU" dirty="0" smtClean="0"/>
              <a:t> - это организация, предоставляющая пользователям сетевые услуги. </a:t>
            </a:r>
            <a:r>
              <a:rPr lang="ru-RU" dirty="0" smtClean="0"/>
              <a:t>Фирма</a:t>
            </a:r>
            <a:r>
              <a:rPr lang="ru-RU" dirty="0" smtClean="0"/>
              <a:t>, которой платит пользователь за доступ </a:t>
            </a:r>
            <a:r>
              <a:rPr lang="ru-RU" dirty="0" smtClean="0"/>
              <a:t>к Интернет.</a:t>
            </a:r>
          </a:p>
          <a:p>
            <a:pPr algn="just"/>
            <a:endParaRPr lang="ru-RU" b="1" dirty="0" smtClean="0"/>
          </a:p>
          <a:p>
            <a:pPr algn="just"/>
            <a:r>
              <a:rPr lang="ru-RU" b="1" dirty="0" smtClean="0"/>
              <a:t>Браузер </a:t>
            </a:r>
            <a:r>
              <a:rPr lang="ru-RU" b="1" dirty="0" smtClean="0"/>
              <a:t>(</a:t>
            </a:r>
            <a:r>
              <a:rPr lang="ru-RU" b="1" dirty="0" err="1" smtClean="0"/>
              <a:t>броузер</a:t>
            </a:r>
            <a:r>
              <a:rPr lang="ru-RU" b="1" dirty="0" smtClean="0"/>
              <a:t>, пользовательский агент, </a:t>
            </a:r>
            <a:r>
              <a:rPr lang="ru-RU" b="1" dirty="0" err="1" smtClean="0"/>
              <a:t>browser</a:t>
            </a:r>
            <a:r>
              <a:rPr lang="ru-RU" b="1" dirty="0" smtClean="0"/>
              <a:t>)</a:t>
            </a:r>
            <a:r>
              <a:rPr lang="ru-RU" dirty="0" smtClean="0"/>
              <a:t> - средство просмотра; программное обеспечение, предоставляющее </a:t>
            </a:r>
            <a:r>
              <a:rPr lang="ru-RU" dirty="0" smtClean="0"/>
              <a:t>графический интерфейс</a:t>
            </a:r>
            <a:r>
              <a:rPr lang="ru-RU" dirty="0" smtClean="0"/>
              <a:t> для интерактивного поиска, обнаружения, просмотра и обработки данных в сети.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Например</a:t>
            </a:r>
            <a:r>
              <a:rPr lang="ru-RU" dirty="0" smtClean="0"/>
              <a:t>, </a:t>
            </a:r>
            <a:r>
              <a:rPr lang="ru-RU" dirty="0" err="1" smtClean="0">
                <a:hlinkClick r:id="rId3"/>
              </a:rPr>
              <a:t>Internet</a:t>
            </a:r>
            <a:r>
              <a:rPr lang="ru-RU" dirty="0" smtClean="0">
                <a:hlinkClick r:id="rId3"/>
              </a:rPr>
              <a:t> </a:t>
            </a:r>
            <a:r>
              <a:rPr lang="ru-RU" dirty="0" err="1" smtClean="0">
                <a:hlinkClick r:id="rId3"/>
              </a:rPr>
              <a:t>Explorer</a:t>
            </a:r>
            <a:r>
              <a:rPr lang="ru-RU" dirty="0" smtClean="0"/>
              <a:t>, </a:t>
            </a:r>
            <a:r>
              <a:rPr lang="ru-RU" dirty="0" err="1" smtClean="0">
                <a:hlinkClick r:id="rId4"/>
              </a:rPr>
              <a:t>Mozilla</a:t>
            </a:r>
            <a:r>
              <a:rPr lang="ru-RU" dirty="0" smtClean="0">
                <a:hlinkClick r:id="rId4"/>
              </a:rPr>
              <a:t> </a:t>
            </a:r>
            <a:r>
              <a:rPr lang="ru-RU" dirty="0" err="1" smtClean="0">
                <a:hlinkClick r:id="rId4"/>
              </a:rPr>
              <a:t>Firefox</a:t>
            </a:r>
            <a:r>
              <a:rPr lang="ru-RU" dirty="0" smtClean="0"/>
              <a:t>, </a:t>
            </a:r>
            <a:r>
              <a:rPr lang="ru-RU" dirty="0" err="1" smtClean="0">
                <a:hlinkClick r:id="rId5"/>
              </a:rPr>
              <a:t>Netscape</a:t>
            </a:r>
            <a:r>
              <a:rPr lang="ru-RU" dirty="0" smtClean="0">
                <a:hlinkClick r:id="rId5"/>
              </a:rPr>
              <a:t> </a:t>
            </a:r>
            <a:r>
              <a:rPr lang="ru-RU" dirty="0" err="1" smtClean="0">
                <a:hlinkClick r:id="rId5"/>
              </a:rPr>
              <a:t>Navigator</a:t>
            </a:r>
            <a:r>
              <a:rPr lang="ru-RU" dirty="0" smtClean="0"/>
              <a:t>, </a:t>
            </a:r>
            <a:r>
              <a:rPr lang="ru-RU" dirty="0" err="1" smtClean="0">
                <a:hlinkClick r:id="rId6"/>
              </a:rPr>
              <a:t>Opera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ПОНЯТИЯ И ТЕРМИНЫ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b="1" dirty="0" smtClean="0"/>
              <a:t>Ошибки 404 и 403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Ошибка </a:t>
            </a:r>
            <a:r>
              <a:rPr lang="ru-RU" b="1" dirty="0" smtClean="0"/>
              <a:t>404 </a:t>
            </a:r>
            <a:r>
              <a:rPr lang="ru-RU" dirty="0" smtClean="0"/>
              <a:t>обозначает, что запрошенному </a:t>
            </a:r>
            <a:r>
              <a:rPr lang="ru-RU" dirty="0" smtClean="0"/>
              <a:t>URL</a:t>
            </a:r>
            <a:r>
              <a:rPr lang="ru-RU" dirty="0" smtClean="0"/>
              <a:t> не соответствует никакая страница сайта. Этому могут быть две причины: ссылка неверна или ранее существовавшая страница была удалена.</a:t>
            </a:r>
            <a:br>
              <a:rPr lang="ru-RU" dirty="0" smtClean="0"/>
            </a:br>
            <a:r>
              <a:rPr lang="ru-RU" b="1" dirty="0" smtClean="0"/>
              <a:t>Ошибка 403 </a:t>
            </a:r>
            <a:r>
              <a:rPr lang="ru-RU" dirty="0" smtClean="0"/>
              <a:t>означает, что доступ к запрошенной странице запрещен. Это может случиться, если хозяин сайта по каким-то соображениям решил закрыть от пользователей часть информации.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323850" y="260350"/>
            <a:ext cx="8534400" cy="758825"/>
          </a:xfrm>
        </p:spPr>
        <p:txBody>
          <a:bodyPr/>
          <a:lstStyle/>
          <a:p>
            <a:r>
              <a:rPr lang="ru-RU" dirty="0" smtClean="0"/>
              <a:t>ОСНОВНЫЕ ПОНЯТИЯ И ТЕРМИНЫ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267348275_haker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188640"/>
            <a:ext cx="2950890" cy="232439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b="1" dirty="0" err="1" smtClean="0">
                <a:solidFill>
                  <a:srgbClr val="FF0000"/>
                </a:solidFill>
              </a:rPr>
              <a:t>Плагин</a:t>
            </a:r>
            <a:r>
              <a:rPr lang="ru-RU" b="1" dirty="0" smtClean="0">
                <a:solidFill>
                  <a:srgbClr val="FF0000"/>
                </a:solidFill>
              </a:rPr>
              <a:t> (</a:t>
            </a:r>
            <a:r>
              <a:rPr lang="ru-RU" b="1" dirty="0" err="1" smtClean="0">
                <a:solidFill>
                  <a:srgbClr val="FF0000"/>
                </a:solidFill>
              </a:rPr>
              <a:t>plug-in</a:t>
            </a:r>
            <a:r>
              <a:rPr lang="ru-RU" b="1" dirty="0" smtClean="0">
                <a:solidFill>
                  <a:srgbClr val="FF0000"/>
                </a:solidFill>
              </a:rPr>
              <a:t>)</a:t>
            </a:r>
            <a:r>
              <a:rPr lang="ru-RU" dirty="0" smtClean="0"/>
              <a:t> - программный компонент-прибавка к браузеру, позволяющая реализовать дополнительные функции. Например, </a:t>
            </a:r>
            <a:r>
              <a:rPr lang="ru-RU" dirty="0" smtClean="0"/>
              <a:t>просмотр Flash-мультипликации</a:t>
            </a:r>
            <a:r>
              <a:rPr lang="ru-RU" dirty="0" smtClean="0"/>
              <a:t>, прослушивание музыки в mp3, просмотр документов в формате .</a:t>
            </a:r>
            <a:r>
              <a:rPr lang="ru-RU" dirty="0" err="1" smtClean="0"/>
              <a:t>pdf</a:t>
            </a:r>
            <a:r>
              <a:rPr lang="ru-RU" dirty="0" smtClean="0"/>
              <a:t> и т.п. Большинство </a:t>
            </a:r>
            <a:r>
              <a:rPr lang="ru-RU" dirty="0" err="1" smtClean="0"/>
              <a:t>плагинов</a:t>
            </a:r>
            <a:r>
              <a:rPr lang="ru-RU" dirty="0" smtClean="0"/>
              <a:t> бесплатны и могут </a:t>
            </a:r>
            <a:r>
              <a:rPr lang="ru-RU" dirty="0" smtClean="0"/>
              <a:t>быть скачаны</a:t>
            </a:r>
            <a:r>
              <a:rPr lang="ru-RU" dirty="0" smtClean="0"/>
              <a:t> с сайта производителя. Некоторые элементы страниц сайтов могут требовать того или иного </a:t>
            </a:r>
            <a:r>
              <a:rPr lang="ru-RU" dirty="0" err="1" smtClean="0"/>
              <a:t>плагина</a:t>
            </a:r>
            <a:r>
              <a:rPr lang="ru-RU" dirty="0" smtClean="0"/>
              <a:t>. Если нужный </a:t>
            </a:r>
            <a:r>
              <a:rPr lang="ru-RU" dirty="0" err="1" smtClean="0"/>
              <a:t>плагин</a:t>
            </a:r>
            <a:r>
              <a:rPr lang="ru-RU" dirty="0" smtClean="0"/>
              <a:t> у вас не установлен, браузер, как правило, автоматически предложит вам установить его.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ПОНЯТИЯ И ТЕРМИНЫ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kak-polzovatsja-torrentom.jpe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2228850" cy="222885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dirty="0" err="1" smtClean="0">
                <a:solidFill>
                  <a:srgbClr val="FF0000"/>
                </a:solidFill>
              </a:rPr>
              <a:t>Торрент</a:t>
            </a:r>
            <a:r>
              <a:rPr lang="ru-RU" dirty="0" smtClean="0"/>
              <a:t> – это сервис для обмена информацией между людьми в </a:t>
            </a:r>
            <a:r>
              <a:rPr lang="ru-RU" dirty="0" smtClean="0"/>
              <a:t>Интернете. Этот </a:t>
            </a:r>
            <a:r>
              <a:rPr lang="ru-RU" dirty="0" smtClean="0"/>
              <a:t>специальный </a:t>
            </a:r>
            <a:r>
              <a:rPr lang="ru-RU" dirty="0" smtClean="0"/>
              <a:t>сетевой </a:t>
            </a:r>
            <a:r>
              <a:rPr lang="ru-RU" dirty="0" smtClean="0"/>
              <a:t>протокол, который придумал и воплотил в жизнь американский программист </a:t>
            </a:r>
            <a:r>
              <a:rPr lang="ru-RU" dirty="0" err="1" smtClean="0"/>
              <a:t>Брэм</a:t>
            </a:r>
            <a:r>
              <a:rPr lang="ru-RU" dirty="0" smtClean="0"/>
              <a:t> Коэн. Суть задумки была такова, что передаваемый файл не загружается на сервер, а напрямую передается от пользователя к пользователю</a:t>
            </a:r>
            <a:r>
              <a:rPr lang="ru-RU" dirty="0" smtClean="0"/>
              <a:t>.</a:t>
            </a:r>
          </a:p>
          <a:p>
            <a:pPr algn="just">
              <a:buNone/>
            </a:pPr>
            <a:r>
              <a:rPr lang="ru-RU" dirty="0" smtClean="0"/>
              <a:t>Передача </a:t>
            </a:r>
            <a:r>
              <a:rPr lang="ru-RU" dirty="0" smtClean="0"/>
              <a:t>файла идет не только от человека, у которого этот файл, но и от людей, скачивающих </a:t>
            </a:r>
            <a:r>
              <a:rPr lang="ru-RU" dirty="0" smtClean="0"/>
              <a:t>его.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ПОНЯТИЯ И ТЕРМИНЫ</a:t>
            </a:r>
            <a:endParaRPr lang="ru-RU" dirty="0"/>
          </a:p>
        </p:txBody>
      </p:sp>
      <p:pic>
        <p:nvPicPr>
          <p:cNvPr id="6" name="Рисунок 5" descr="torre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80312" y="5589240"/>
            <a:ext cx="1524000" cy="87477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Немного истории…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9525" indent="350838" algn="just">
              <a:buNone/>
            </a:pPr>
            <a:r>
              <a:rPr lang="ru-RU" b="1" i="1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Интернет</a:t>
            </a:r>
            <a:r>
              <a:rPr lang="ru-RU" dirty="0" smtClean="0"/>
              <a:t> появился в эпоху холодной войны в результате работы американской военной исследовательской организации ARPA. Перед разработчиками была поставлена задача связать военные компьютеры между собой таким образом, чтобы сеть продолжала бы работать даже в случае ядерной войны, когда до 70% ее узлов будут выведены из строя. </a:t>
            </a:r>
            <a:endParaRPr lang="ru-RU" dirty="0"/>
          </a:p>
        </p:txBody>
      </p:sp>
      <p:pic>
        <p:nvPicPr>
          <p:cNvPr id="4" name="Рисунок 3" descr="00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4764421"/>
            <a:ext cx="2619375" cy="1905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79712" y="1268760"/>
            <a:ext cx="5243743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Спасибо </a:t>
            </a:r>
          </a:p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за </a:t>
            </a:r>
          </a:p>
          <a:p>
            <a:pPr algn="ctr"/>
            <a:r>
              <a:rPr lang="ru-RU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внимание!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360363" algn="just">
              <a:buNone/>
            </a:pPr>
            <a:r>
              <a:rPr lang="ru-RU" dirty="0" smtClean="0"/>
              <a:t>Использовать для построения такой сети топологию «звезда» (центральный узел, к которому подключены все остальные компьютеры) было нельзя, - в случае выхода из строя центрального узла сеть потеряла бы работоспособность. </a:t>
            </a:r>
          </a:p>
          <a:p>
            <a:pPr marL="0" indent="360363" algn="just">
              <a:buNone/>
            </a:pPr>
            <a:r>
              <a:rPr lang="ru-RU" dirty="0" smtClean="0"/>
              <a:t>Соединить каждый компьютер со всеми остальными при помощи отдельных линий связи было невозможно, - слишком много линий потребовалось бы построить.</a:t>
            </a:r>
          </a:p>
          <a:p>
            <a:pPr marL="0" indent="360363" algn="just">
              <a:buNone/>
            </a:pP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Немного истории…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0_65b61_760410e8_X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5616" y="1340768"/>
            <a:ext cx="6396203" cy="479715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0" indent="442913" algn="just">
              <a:buNone/>
            </a:pPr>
            <a:r>
              <a:rPr lang="ru-RU" dirty="0" smtClean="0"/>
              <a:t>В результате было найдено, без преувеличения, гениальное решение. </a:t>
            </a:r>
          </a:p>
          <a:p>
            <a:pPr marL="0" indent="442913" algn="just">
              <a:buNone/>
            </a:pPr>
            <a:r>
              <a:rPr lang="ru-RU" dirty="0" smtClean="0"/>
              <a:t>Каждый компьютер, подключенный к сети, связан с другими одним или несколькими каналами связи. Информация по сети передается порциями (пакетами) по эстафете между узлами. Каждый пакет содержит информацию о пункте назначения и направляется к цели очередным узлом по кратчайшему маршруту. Если канал связи, обеспечивающий кратчайший маршрут, вышел из строя, - информация пойдет по другому, пусть более длинному, но работающему пути. При этом сеть не имеет какого-либо единого центра управления, - если бы он существовал, то вся сеть могла бы быть разрушена единственным точным ударом.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Немного истории…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179766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38525" y="2348880"/>
            <a:ext cx="5705475" cy="428625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2766048"/>
          </a:xfrm>
        </p:spPr>
        <p:txBody>
          <a:bodyPr>
            <a:noAutofit/>
          </a:bodyPr>
          <a:lstStyle/>
          <a:p>
            <a:pPr marL="0" indent="350838" algn="just">
              <a:buNone/>
            </a:pPr>
            <a:r>
              <a:rPr lang="ru-RU" sz="2800" dirty="0" smtClean="0">
                <a:solidFill>
                  <a:schemeClr val="bg1"/>
                </a:solidFill>
              </a:rPr>
              <a:t>Впоследствии к сети подключились сперва американские университеты, занимающиеся, в том числе, и оборонными исследованиями, потом - организации в дружественных странах, следом - коммерческие фирмы. В конечном итоге, Интернет покорил весь мир. Свою популярность Интернет завоевал благодаря </a:t>
            </a:r>
            <a:r>
              <a:rPr lang="ru-RU" sz="2800" dirty="0" err="1" smtClean="0">
                <a:solidFill>
                  <a:schemeClr val="bg1"/>
                </a:solidFill>
              </a:rPr>
              <a:t>децентрализованности</a:t>
            </a:r>
            <a:r>
              <a:rPr lang="ru-RU" sz="2800" dirty="0" smtClean="0">
                <a:solidFill>
                  <a:schemeClr val="bg1"/>
                </a:solidFill>
              </a:rPr>
              <a:t> и принципиальному отсутствию «главного рубильника». </a:t>
            </a:r>
          </a:p>
          <a:p>
            <a:pPr marL="0" indent="350838" algn="just">
              <a:buNone/>
            </a:pPr>
            <a:r>
              <a:rPr lang="ru-RU" sz="2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Децентрализованность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надежность и практическая </a:t>
            </a:r>
            <a:r>
              <a:rPr lang="ru-RU" sz="2800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неубиваемость</a:t>
            </a:r>
            <a:r>
              <a:rPr lang="ru-RU" sz="28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стали залогом успеха сети ИНТЕРНЕТ</a:t>
            </a:r>
          </a:p>
          <a:p>
            <a:pPr marL="0" indent="350838" algn="just">
              <a:buNone/>
            </a:pP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Немного истории…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121603920_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72200" y="188640"/>
            <a:ext cx="2620888" cy="252915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ПОНЯТИЯ И ТЕРМИНЫ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b="1" dirty="0" err="1" smtClean="0"/>
              <a:t>ActiveX</a:t>
            </a:r>
            <a:r>
              <a:rPr lang="ru-RU" dirty="0" smtClean="0"/>
              <a:t>. Технология, разработанный фирмой </a:t>
            </a:r>
            <a:r>
              <a:rPr lang="ru-RU" dirty="0" err="1" smtClean="0"/>
              <a:t>Microsoft</a:t>
            </a:r>
            <a:r>
              <a:rPr lang="ru-RU" dirty="0" smtClean="0"/>
              <a:t> для взаимосвязи WWW-ресурсов с ОС </a:t>
            </a:r>
            <a:r>
              <a:rPr lang="ru-RU" dirty="0" err="1" smtClean="0"/>
              <a:t>Windows</a:t>
            </a:r>
            <a:r>
              <a:rPr lang="ru-RU" dirty="0" smtClean="0"/>
              <a:t>. </a:t>
            </a:r>
          </a:p>
          <a:p>
            <a:r>
              <a:rPr lang="en-US" b="1" dirty="0" smtClean="0"/>
              <a:t>Content</a:t>
            </a:r>
            <a:r>
              <a:rPr lang="en-US" dirty="0" smtClean="0"/>
              <a:t>. </a:t>
            </a:r>
            <a:r>
              <a:rPr lang="ru-RU" dirty="0" smtClean="0"/>
              <a:t>Информационное содержание </a:t>
            </a:r>
            <a:r>
              <a:rPr lang="en-US" dirty="0" smtClean="0"/>
              <a:t>WWW-</a:t>
            </a:r>
            <a:r>
              <a:rPr lang="ru-RU" dirty="0" smtClean="0"/>
              <a:t>сервера. </a:t>
            </a:r>
            <a:endParaRPr lang="ru-RU" dirty="0" smtClean="0"/>
          </a:p>
          <a:p>
            <a:r>
              <a:rPr lang="ru-RU" b="1" dirty="0" smtClean="0"/>
              <a:t>FAQ или </a:t>
            </a:r>
            <a:r>
              <a:rPr lang="ru-RU" b="1" dirty="0" err="1" smtClean="0"/>
              <a:t>Frequently</a:t>
            </a:r>
            <a:r>
              <a:rPr lang="ru-RU" b="1" dirty="0" smtClean="0"/>
              <a:t> </a:t>
            </a:r>
            <a:r>
              <a:rPr lang="ru-RU" b="1" dirty="0" err="1" smtClean="0"/>
              <a:t>Asked</a:t>
            </a:r>
            <a:r>
              <a:rPr lang="ru-RU" b="1" dirty="0" smtClean="0"/>
              <a:t> </a:t>
            </a:r>
            <a:r>
              <a:rPr lang="ru-RU" b="1" dirty="0" err="1" smtClean="0"/>
              <a:t>Questions</a:t>
            </a:r>
            <a:r>
              <a:rPr lang="ru-RU" b="1" dirty="0" smtClean="0"/>
              <a:t> (в переводе </a:t>
            </a:r>
            <a:r>
              <a:rPr lang="ru-RU" b="1" dirty="0" err="1" smtClean="0"/>
              <a:t>ЧаВо</a:t>
            </a:r>
            <a:r>
              <a:rPr lang="ru-RU" b="1" dirty="0" smtClean="0"/>
              <a:t> - Часто задаваемые Вопросы)</a:t>
            </a:r>
            <a:r>
              <a:rPr lang="ru-RU" dirty="0" smtClean="0"/>
              <a:t>. Собрание ответов на типичные вопросы. </a:t>
            </a:r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sozdanie-saitov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4293096"/>
            <a:ext cx="3847356" cy="23012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b="1" dirty="0" err="1" smtClean="0"/>
              <a:t>Cookies</a:t>
            </a:r>
            <a:r>
              <a:rPr lang="ru-RU" dirty="0" smtClean="0"/>
              <a:t>. "Жетоны". Многие Web-сервера используют данную технологию, чтобы сохранять информацию о том, где в последний раз находился клиент на данном сервере и какие настройки там сделал. Эти жетоны нередко используются для </a:t>
            </a:r>
            <a:r>
              <a:rPr lang="ru-RU" dirty="0" err="1" smtClean="0"/>
              <a:t>персонализации</a:t>
            </a:r>
            <a:r>
              <a:rPr lang="ru-RU" dirty="0" smtClean="0"/>
              <a:t> настроек на сервере</a:t>
            </a:r>
            <a:r>
              <a:rPr lang="ru-RU" dirty="0" smtClean="0"/>
              <a:t>.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endParaRPr lang="ru-RU" dirty="0" smtClean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ПОНЯТИЯ И ТЕРМИНЫ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99d655c939e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908720"/>
            <a:ext cx="4572000" cy="45720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23528" y="1556792"/>
            <a:ext cx="8503920" cy="4572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b="1" dirty="0" smtClean="0"/>
              <a:t>FTP </a:t>
            </a:r>
            <a:r>
              <a:rPr lang="ru-RU" b="1" dirty="0" err="1" smtClean="0"/>
              <a:t>site</a:t>
            </a:r>
            <a:r>
              <a:rPr lang="ru-RU" dirty="0" smtClean="0"/>
              <a:t>. FTP-площадка. Компьютер в сети </a:t>
            </a:r>
            <a:r>
              <a:rPr lang="ru-RU" dirty="0" err="1" smtClean="0"/>
              <a:t>Internet</a:t>
            </a:r>
            <a:r>
              <a:rPr lang="ru-RU" dirty="0" smtClean="0"/>
              <a:t>, на котором ведется файловый архив, доступный для удаленных пользователей. </a:t>
            </a:r>
            <a:br>
              <a:rPr lang="ru-RU" dirty="0" smtClean="0"/>
            </a:br>
            <a:r>
              <a:rPr lang="ru-RU" b="1" dirty="0" err="1" smtClean="0"/>
              <a:t>FTP-server</a:t>
            </a:r>
            <a:r>
              <a:rPr lang="ru-RU" dirty="0" smtClean="0"/>
              <a:t>. Программа, обеспечивающая обработку запросов к архиву</a:t>
            </a:r>
            <a:r>
              <a:rPr lang="ru-RU" dirty="0" smtClean="0"/>
              <a:t>.</a:t>
            </a:r>
            <a:endParaRPr lang="en-US" dirty="0" smtClean="0"/>
          </a:p>
          <a:p>
            <a:pPr algn="just"/>
            <a:r>
              <a:rPr lang="ru-RU" b="1" dirty="0" err="1" smtClean="0"/>
              <a:t>Host</a:t>
            </a:r>
            <a:r>
              <a:rPr lang="ru-RU" dirty="0" smtClean="0"/>
              <a:t>. Сервер, предоставляющий сетевой доступ. Иными словами узловой компьютер, управляющий сеансом связи.</a:t>
            </a:r>
          </a:p>
          <a:p>
            <a:pPr algn="just"/>
            <a:r>
              <a:rPr lang="ru-RU" dirty="0" smtClean="0"/>
              <a:t> </a:t>
            </a:r>
            <a:r>
              <a:rPr lang="ru-RU" b="1" dirty="0" smtClean="0"/>
              <a:t>Интернет-протокол (IP, </a:t>
            </a:r>
            <a:r>
              <a:rPr lang="ru-RU" b="1" dirty="0" err="1" smtClean="0"/>
              <a:t>Internet</a:t>
            </a:r>
            <a:r>
              <a:rPr lang="ru-RU" b="1" dirty="0" smtClean="0"/>
              <a:t> </a:t>
            </a:r>
            <a:r>
              <a:rPr lang="ru-RU" b="1" dirty="0" err="1" smtClean="0"/>
              <a:t>Protocol</a:t>
            </a:r>
            <a:r>
              <a:rPr lang="ru-RU" b="1" dirty="0" smtClean="0"/>
              <a:t>)</a:t>
            </a:r>
            <a:r>
              <a:rPr lang="ru-RU" dirty="0" smtClean="0"/>
              <a:t> - метод, используемый для передачи </a:t>
            </a:r>
            <a:r>
              <a:rPr lang="ru-RU" dirty="0" smtClean="0"/>
              <a:t>и </a:t>
            </a:r>
            <a:r>
              <a:rPr lang="ru-RU" dirty="0" smtClean="0"/>
              <a:t>маршрутизации </a:t>
            </a:r>
            <a:r>
              <a:rPr lang="ru-RU" dirty="0" smtClean="0"/>
              <a:t>сообщений между </a:t>
            </a:r>
            <a:r>
              <a:rPr lang="ru-RU" dirty="0" smtClean="0"/>
              <a:t>узлами </a:t>
            </a:r>
            <a:r>
              <a:rPr lang="ru-RU" dirty="0" smtClean="0"/>
              <a:t>Internet</a:t>
            </a:r>
            <a:r>
              <a:rPr lang="ru-RU" dirty="0" smtClean="0"/>
              <a:t> </a:t>
            </a:r>
            <a:r>
              <a:rPr lang="ru-RU" dirty="0" smtClean="0"/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ПОНЯТИЯ И ТЕРМИНЫ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Computers-and-pap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2996952"/>
            <a:ext cx="4770107" cy="3577580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 smtClean="0"/>
              <a:t>Сервер</a:t>
            </a:r>
            <a:r>
              <a:rPr lang="ru-RU" dirty="0" smtClean="0"/>
              <a:t>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1</a:t>
            </a:r>
            <a:r>
              <a:rPr lang="ru-RU" dirty="0" smtClean="0"/>
              <a:t>) технические и программные средства, обеспечивающие функционирование любых необходимых </a:t>
            </a:r>
            <a:r>
              <a:rPr lang="ru-RU" dirty="0" smtClean="0"/>
              <a:t>Интернет-ресурсов: сайтов, электронной почты,</a:t>
            </a:r>
            <a:r>
              <a:rPr lang="ru-RU" dirty="0" smtClean="0"/>
              <a:t> </a:t>
            </a:r>
            <a:r>
              <a:rPr lang="ru-RU" dirty="0" smtClean="0"/>
              <a:t>ftp-серверов и </a:t>
            </a:r>
            <a:r>
              <a:rPr lang="ru-RU" dirty="0" smtClean="0"/>
              <a:t>т.п. </a:t>
            </a:r>
            <a:endParaRPr lang="ru-RU" dirty="0" smtClean="0"/>
          </a:p>
          <a:p>
            <a:pPr algn="just">
              <a:buNone/>
            </a:pPr>
            <a:r>
              <a:rPr lang="ru-RU" dirty="0" smtClean="0"/>
              <a:t>2</a:t>
            </a:r>
            <a:r>
              <a:rPr lang="ru-RU" dirty="0" smtClean="0"/>
              <a:t>) сайт, крупный информационный ресурс Интернета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ПОНЯТИЯ И ТЕРМИНЫ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2287</TotalTime>
  <Words>721</Words>
  <Application>Microsoft Office PowerPoint</Application>
  <PresentationFormat>Экран (4:3)</PresentationFormat>
  <Paragraphs>72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Официальная</vt:lpstr>
      <vt:lpstr>ОСНОВНЫЕ  ИНТЕРНЕТ-ТЕРМИНЫ</vt:lpstr>
      <vt:lpstr>Немного истории…</vt:lpstr>
      <vt:lpstr>Немного истории…</vt:lpstr>
      <vt:lpstr>Немного истории…</vt:lpstr>
      <vt:lpstr>Немного истории…</vt:lpstr>
      <vt:lpstr>ОСНОВНЫЕ ПОНЯТИЯ И ТЕРМИНЫ</vt:lpstr>
      <vt:lpstr>ОСНОВНЫЕ ПОНЯТИЯ И ТЕРМИНЫ</vt:lpstr>
      <vt:lpstr>ОСНОВНЫЕ ПОНЯТИЯ И ТЕРМИНЫ</vt:lpstr>
      <vt:lpstr>ОСНОВНЫЕ ПОНЯТИЯ И ТЕРМИНЫ</vt:lpstr>
      <vt:lpstr>ОСНОВНЫЕ ПОНЯТИЯ И ТЕРМИНЫ</vt:lpstr>
      <vt:lpstr>Слайд 11</vt:lpstr>
      <vt:lpstr>ОСНОВНЫЕ ПОНЯТИЯ И ТЕРМИНЫ</vt:lpstr>
      <vt:lpstr>ОСНОВНЫЕ ПОНЯТИЯ И ТЕРМИНЫ</vt:lpstr>
      <vt:lpstr>ОСНОВНЫЕ ПОНЯТИЯ И ТЕРМИНЫ</vt:lpstr>
      <vt:lpstr>ОСНОВНЫЕ ПОНЯТИЯ И ТЕРМИНЫ</vt:lpstr>
      <vt:lpstr>ОСНОВНЫЕ ПОНЯТИЯ И ТЕРМИНЫ</vt:lpstr>
      <vt:lpstr>ОСНОВНЫЕ ПОНЯТИЯ И ТЕРМИНЫ</vt:lpstr>
      <vt:lpstr>ОСНОВНЫЕ ПОНЯТИЯ И ТЕРМИНЫ</vt:lpstr>
      <vt:lpstr>ОСНОВНЫЕ ПОНЯТИЯ И ТЕРМИНЫ</vt:lpstr>
      <vt:lpstr>Слайд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ИНТЕРНЕТ</dc:title>
  <dc:creator>Админ</dc:creator>
  <cp:lastModifiedBy>Админ</cp:lastModifiedBy>
  <cp:revision>30</cp:revision>
  <dcterms:created xsi:type="dcterms:W3CDTF">2013-02-10T09:38:22Z</dcterms:created>
  <dcterms:modified xsi:type="dcterms:W3CDTF">2013-03-03T12:36:21Z</dcterms:modified>
</cp:coreProperties>
</file>