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63" r:id="rId6"/>
    <p:sldId id="275" r:id="rId7"/>
    <p:sldId id="261" r:id="rId8"/>
    <p:sldId id="271" r:id="rId9"/>
    <p:sldId id="272" r:id="rId10"/>
    <p:sldId id="273" r:id="rId11"/>
    <p:sldId id="274" r:id="rId12"/>
    <p:sldId id="265" r:id="rId13"/>
    <p:sldId id="267" r:id="rId14"/>
    <p:sldId id="266" r:id="rId15"/>
    <p:sldId id="278" r:id="rId16"/>
    <p:sldId id="268" r:id="rId17"/>
    <p:sldId id="269" r:id="rId18"/>
    <p:sldId id="270" r:id="rId19"/>
    <p:sldId id="262" r:id="rId20"/>
    <p:sldId id="260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E4904-75F8-4A60-96F3-E5D505E923D7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CEB05-A6A8-4BC5-BF54-09993CE3F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Географическое положение Австралии. История открытия. Рельеф и полезные ископаемые.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7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Учитель географии МБУ СОШ №46</a:t>
            </a:r>
          </a:p>
          <a:p>
            <a:r>
              <a:rPr lang="ru-RU" dirty="0" smtClean="0"/>
              <a:t>Любушкина Н.В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Джеймс Кук</a:t>
            </a:r>
            <a:endParaRPr lang="ru-RU" dirty="0"/>
          </a:p>
        </p:txBody>
      </p:sp>
      <p:pic>
        <p:nvPicPr>
          <p:cNvPr id="30722" name="Picture 2" descr="http://img0.liveinternet.ru/images/attach/c/2/69/399/69399213_kapitanku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086100" cy="38862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23488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1770 г. во время своего первого кругосветного плавания Дж. Кук обследовал восточный берег Австралии и выяснил островное положение Новой Зеландии. В 1788 г в Сиднее, который тогда назывался </a:t>
            </a:r>
            <a:r>
              <a:rPr lang="ru-RU" dirty="0" err="1" smtClean="0"/>
              <a:t>Порт-Джэксон</a:t>
            </a:r>
            <a:r>
              <a:rPr lang="ru-RU" dirty="0" smtClean="0"/>
              <a:t>, была основана колония для английских каторжников.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Метью</a:t>
            </a:r>
            <a:r>
              <a:rPr lang="ru-RU" dirty="0" smtClean="0"/>
              <a:t> </a:t>
            </a:r>
            <a:r>
              <a:rPr lang="ru-RU" dirty="0" err="1" smtClean="0"/>
              <a:t>Флиндерс</a:t>
            </a:r>
            <a:endParaRPr lang="ru-RU" dirty="0"/>
          </a:p>
        </p:txBody>
      </p:sp>
      <p:pic>
        <p:nvPicPr>
          <p:cNvPr id="31746" name="Picture 2" descr="http://www.anbg.gov.au/biography/biog-pics/flinders-math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060848"/>
            <a:ext cx="2714625" cy="3333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22768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1797-1803 гг. английский исследователь М. </a:t>
            </a:r>
            <a:r>
              <a:rPr lang="ru-RU" dirty="0" err="1" smtClean="0"/>
              <a:t>Флиндерс</a:t>
            </a:r>
            <a:r>
              <a:rPr lang="ru-RU" dirty="0" smtClean="0"/>
              <a:t> обошел Тасманию, весь материк и нанес на карту южное побережье и Большой Барьерный риф.</a:t>
            </a:r>
          </a:p>
          <a:p>
            <a:r>
              <a:rPr lang="ru-RU" dirty="0" smtClean="0"/>
              <a:t>Провел съемку залива </a:t>
            </a:r>
            <a:r>
              <a:rPr lang="ru-RU" dirty="0" err="1" smtClean="0"/>
              <a:t>Карпентария</a:t>
            </a:r>
            <a:r>
              <a:rPr lang="ru-RU" dirty="0" smtClean="0"/>
              <a:t>. В 1814 г он предложил вместо Новой Голландии именовать южный материк Австралией. Его именем названы многие географические объекты на материке и в прилегающих широтах.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7772400" cy="5040560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Длина береговой линии 19,7 тыс. км.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Высота материка: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а) средняя 215 м;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б) максимальная – 2230 м (г. Косцюшко);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в) минимальная – 12 м, уровень озера Эйр.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Протяженность материка: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 севера на юг между крайними точками – 3219 км.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 запада на восток – 3700 км.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       Крайние точки :</a:t>
            </a:r>
          </a:p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Северная – м. Йорк</a:t>
            </a:r>
          </a:p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Южная – м. Юго-Восточный</a:t>
            </a:r>
          </a:p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Западная – м. </a:t>
            </a:r>
            <a:r>
              <a:rPr lang="ru-RU" dirty="0" err="1" smtClean="0">
                <a:solidFill>
                  <a:schemeClr val="tx1"/>
                </a:solidFill>
              </a:rPr>
              <a:t>Стип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Пойнт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Восточная – м. Байрон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7772400" cy="792088"/>
          </a:xfrm>
        </p:spPr>
        <p:txBody>
          <a:bodyPr/>
          <a:lstStyle/>
          <a:p>
            <a:pPr algn="ctr"/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Площадь Австралии составляет 9 млн. км</a:t>
            </a:r>
            <a:r>
              <a:rPr lang="ru-RU" sz="19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2 раза меньше Евразии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(54мл км)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8964488" cy="2232248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Австралия самый маленький материк Земли. Полностью располагается в южном полушарии.</a:t>
            </a:r>
          </a:p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Здесь нет действующих вулканов.</a:t>
            </a:r>
          </a:p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Австралия – материк, через который проходит южный тропик.</a:t>
            </a:r>
          </a:p>
          <a:p>
            <a:pPr marL="457200" indent="-45720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Австралия позже других материков была заселена и освоена европейцами.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92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20482" name="Picture 2" descr="http://images.samogo.net/images/40225484_australia_map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132856"/>
            <a:ext cx="702027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j-lt"/>
              </a:rPr>
              <a:t>Рельеф</a:t>
            </a:r>
            <a:endParaRPr lang="ru-RU" sz="4400" b="1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908720"/>
            <a:ext cx="1800200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РЕЛЬЕФ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36912"/>
            <a:ext cx="2088232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ПЛОСКОГОРЬЯ</a:t>
            </a:r>
          </a:p>
          <a:p>
            <a:pPr algn="ctr"/>
            <a:r>
              <a:rPr lang="ru-RU" dirty="0" smtClean="0"/>
              <a:t>И НАГОРЬЯ НА</a:t>
            </a:r>
          </a:p>
          <a:p>
            <a:pPr algn="ctr"/>
            <a:r>
              <a:rPr lang="ru-RU" dirty="0" smtClean="0"/>
              <a:t>ЗАПАДЕ</a:t>
            </a:r>
          </a:p>
          <a:p>
            <a:pPr algn="ctr"/>
            <a:r>
              <a:rPr lang="ru-RU" dirty="0" smtClean="0"/>
              <a:t>МАТЕРИКА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2636912"/>
            <a:ext cx="2088232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НИЗМЕННОСТИ НА ЮГО - ВОСТОКЕ. ЦЕНТРАЛЬНАЯ НИЗМЕННОСТЬ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2240" y="2708920"/>
            <a:ext cx="2016224" cy="2592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ГОРЫ. БОЛЬШОЙ ВОДОРАЗДЕЛЬНЫЙ ХРЕБЕТ – ДРЕВНИЕ ГОРЫ (1000-2000 М)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1655676" y="2060848"/>
            <a:ext cx="30243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>
            <a:off x="4680012" y="20608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6" idx="0"/>
          </p:cNvCxnSpPr>
          <p:nvPr/>
        </p:nvCxnSpPr>
        <p:spPr>
          <a:xfrm>
            <a:off x="4680012" y="2060848"/>
            <a:ext cx="30603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11560" y="56612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 физической карте Австралии, определить какими полезными ископаемыми богат материк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Сходства и различия рельефа Африки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Австралии.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97000"/>
          <a:ext cx="8568951" cy="52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513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Признаки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Африка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Австралия</a:t>
                      </a:r>
                      <a:endParaRPr lang="ru-RU" dirty="0"/>
                    </a:p>
                  </a:txBody>
                  <a:tcPr/>
                </a:tc>
              </a:tr>
              <a:tr h="69806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Плоскогорья и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       нагорья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Эфиопское нагорье, нагорье </a:t>
                      </a:r>
                      <a:r>
                        <a:rPr lang="ru-RU" dirty="0" err="1" smtClean="0"/>
                        <a:t>Ахагар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Тибести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плоскогорья</a:t>
                      </a:r>
                      <a:r>
                        <a:rPr lang="ru-RU" baseline="0" dirty="0" smtClean="0"/>
                        <a:t> на западе материка</a:t>
                      </a:r>
                      <a:endParaRPr lang="ru-RU" dirty="0"/>
                    </a:p>
                  </a:txBody>
                  <a:tcPr/>
                </a:tc>
              </a:tr>
              <a:tr h="997240">
                <a:tc>
                  <a:txBody>
                    <a:bodyPr/>
                    <a:lstStyle/>
                    <a:p>
                      <a:r>
                        <a:rPr lang="ru-RU" dirty="0" smtClean="0"/>
                        <a:t>2.  Низменности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Ливийская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низменности на юго-востоке,</a:t>
                      </a:r>
                      <a:r>
                        <a:rPr lang="ru-RU" baseline="0" dirty="0" smtClean="0"/>
                        <a:t> Центральная низменность</a:t>
                      </a:r>
                      <a:endParaRPr lang="ru-RU" dirty="0"/>
                    </a:p>
                  </a:txBody>
                  <a:tcPr/>
                </a:tc>
              </a:tr>
              <a:tr h="1296412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ru-RU" dirty="0" smtClean="0"/>
                        <a:t>Горы: высота,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     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Атлас-молодые горы, 2000-3000 м,</a:t>
                      </a:r>
                    </a:p>
                    <a:p>
                      <a:r>
                        <a:rPr lang="ru-RU" dirty="0" err="1" smtClean="0"/>
                        <a:t>Капские</a:t>
                      </a:r>
                      <a:r>
                        <a:rPr lang="ru-RU" baseline="0" dirty="0" err="1" smtClean="0"/>
                        <a:t>-древние</a:t>
                      </a:r>
                      <a:r>
                        <a:rPr lang="ru-RU" baseline="0" dirty="0" smtClean="0"/>
                        <a:t> горы, 1000-2000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 Водораздельный хребет-древние</a:t>
                      </a:r>
                      <a:r>
                        <a:rPr lang="ru-RU" baseline="0" dirty="0" smtClean="0"/>
                        <a:t> горы, 1000-2000 м.</a:t>
                      </a:r>
                      <a:endParaRPr lang="ru-RU" dirty="0"/>
                    </a:p>
                  </a:txBody>
                  <a:tcPr/>
                </a:tc>
              </a:tr>
              <a:tr h="997240">
                <a:tc>
                  <a:txBody>
                    <a:bodyPr/>
                    <a:lstStyle/>
                    <a:p>
                      <a:r>
                        <a:rPr lang="ru-RU" dirty="0" smtClean="0"/>
                        <a:t>4.  Вулканы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Камерун,Кения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err="1" smtClean="0"/>
                        <a:t>Карисимби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err="1" smtClean="0"/>
                        <a:t>Килимонджаро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вулканов нет</a:t>
                      </a:r>
                      <a:endParaRPr lang="ru-RU" dirty="0"/>
                    </a:p>
                  </a:txBody>
                  <a:tcPr/>
                </a:tc>
              </a:tr>
              <a:tr h="698068">
                <a:tc>
                  <a:txBody>
                    <a:bodyPr/>
                    <a:lstStyle/>
                    <a:p>
                      <a:r>
                        <a:rPr lang="ru-RU" dirty="0" smtClean="0"/>
                        <a:t>5.  Землетрясения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востоке, в районе гор Атлас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большая редкость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+mn-lt"/>
              </a:rPr>
              <a:t>Австралия располагается в 3 климатических поясах. Это самый засушливый материк. Он получает осадков в 5 раз меньше, чем Африка и в 8 раз меньше чем Южная Америка. Около полвины ее площади занимают пустыни и полупустыни.</a:t>
            </a:r>
            <a:endParaRPr lang="ru-RU" sz="2000" dirty="0">
              <a:latin typeface="+mn-lt"/>
            </a:endParaRPr>
          </a:p>
        </p:txBody>
      </p:sp>
      <p:pic>
        <p:nvPicPr>
          <p:cNvPr id="25602" name="Picture 2" descr="http://www.pegas-int.com/storage/%D0%9A%D0%BB%D0%B8%D0%BC%D0%B0%D1%82%D0%B8%D1%87%D0%B5%D1%81%D0%BA%D0%B8%D0%B5%20%D0%BF%D0%BE%D1%8F%D1%81%D0%B0%20%D0%90%D0%B2%D1%81%D1%82%D1%80%D0%B0%D0%BB%D0%B8%D0%B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060848"/>
            <a:ext cx="56886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+mn-lt"/>
              </a:rPr>
              <a:t>Австралия – материк реликтовых животных и растений, сохранившихся от прошлых геологических эпох. </a:t>
            </a:r>
            <a:endParaRPr lang="ru-RU" sz="1800" dirty="0">
              <a:latin typeface="+mn-lt"/>
            </a:endParaRPr>
          </a:p>
        </p:txBody>
      </p:sp>
      <p:pic>
        <p:nvPicPr>
          <p:cNvPr id="3" name="Picture 8" descr="http://katyaburg.ru/sites/default/files/pictures/zabavnie_jivotnie/givotnye_avstralii_utkonos_foto_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4283968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5517232"/>
            <a:ext cx="94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утконос</a:t>
            </a:r>
            <a:endParaRPr lang="ru-RU" dirty="0"/>
          </a:p>
        </p:txBody>
      </p:sp>
      <p:pic>
        <p:nvPicPr>
          <p:cNvPr id="5" name="Picture 10" descr="http://im4-tub-ru.yandex.net/i?id=119059475-30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556792"/>
            <a:ext cx="4499992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04248" y="5517232"/>
            <a:ext cx="8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ехидна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126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+mn-lt"/>
              </a:rPr>
              <a:t>В Австралии рядышком </a:t>
            </a:r>
            <a:r>
              <a:rPr lang="ru-RU" sz="2000" dirty="0">
                <a:latin typeface="+mn-lt"/>
              </a:rPr>
              <a:t>живут собака Динго, утконос и страус Эму, бегающий быстрее лошади, а белые какаду здесь встречаются так же часто, как у нас голуби.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http://allforchildren.ru/why/illustr/who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80728"/>
            <a:ext cx="2627784" cy="3384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293096"/>
            <a:ext cx="1162472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коала</a:t>
            </a:r>
          </a:p>
        </p:txBody>
      </p:sp>
      <p:pic>
        <p:nvPicPr>
          <p:cNvPr id="5" name="Picture 12" descr="http://im5-tub-ru.yandex.net/i?id=273113509-45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548680"/>
            <a:ext cx="3347864" cy="3384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3933056"/>
            <a:ext cx="124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страус Эму</a:t>
            </a:r>
            <a:endParaRPr lang="ru-RU" dirty="0"/>
          </a:p>
        </p:txBody>
      </p:sp>
      <p:pic>
        <p:nvPicPr>
          <p:cNvPr id="7" name="Picture 6" descr="http://proxy11.media.online.ua/uol/r2-fc5762fe32/4fc7a82d3c9c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4121696"/>
            <a:ext cx="3491880" cy="2736304"/>
          </a:xfrm>
          <a:prstGeom prst="rect">
            <a:avLst/>
          </a:prstGeom>
          <a:noFill/>
        </p:spPr>
      </p:pic>
      <p:pic>
        <p:nvPicPr>
          <p:cNvPr id="8" name="Picture 14" descr="http://gif-and-jpeg.ru/d/37718-2/jivotniy_mir01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548680"/>
            <a:ext cx="2016224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56376" y="3429000"/>
            <a:ext cx="93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кенгуру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789040"/>
            <a:ext cx="213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дикая собака Динго</a:t>
            </a:r>
            <a:endParaRPr lang="ru-RU" dirty="0"/>
          </a:p>
        </p:txBody>
      </p:sp>
      <p:pic>
        <p:nvPicPr>
          <p:cNvPr id="27650" name="Picture 2" descr="http://miroland.com/wp-content/uploads/2011/12/%D0%9A%D0%B0%D0%BA%D0%B0%D0%B4%D1%83-%D0%B8%D0%BD%D0%BA%D0%B0_Pink-Cockato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697759"/>
            <a:ext cx="3635896" cy="216024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5576" y="6165304"/>
            <a:ext cx="84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/>
              <a:t>какаду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Большой Барьерный риф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488668"/>
            <a:ext cx="1956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вкалиптовый лес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6488668"/>
            <a:ext cx="110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 Сидней</a:t>
            </a:r>
            <a:endParaRPr lang="ru-RU" dirty="0"/>
          </a:p>
        </p:txBody>
      </p:sp>
      <p:pic>
        <p:nvPicPr>
          <p:cNvPr id="19458" name="Picture 2" descr="http://im4-tub-ru.yandex.net/i?id=283471484-61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499992" cy="2736305"/>
          </a:xfrm>
          <a:prstGeom prst="rect">
            <a:avLst/>
          </a:prstGeom>
          <a:noFill/>
        </p:spPr>
      </p:pic>
      <p:pic>
        <p:nvPicPr>
          <p:cNvPr id="19460" name="Picture 4" descr="http://im5-tub-ru.yandex.net/i?id=363314348-03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32656"/>
            <a:ext cx="4644008" cy="2736304"/>
          </a:xfrm>
          <a:prstGeom prst="rect">
            <a:avLst/>
          </a:prstGeom>
          <a:noFill/>
        </p:spPr>
      </p:pic>
      <p:pic>
        <p:nvPicPr>
          <p:cNvPr id="19466" name="Picture 10" descr="http://club.foto.ru/gallery/images/photo/2013/03/20/21281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56992"/>
            <a:ext cx="4355976" cy="3238129"/>
          </a:xfrm>
          <a:prstGeom prst="rect">
            <a:avLst/>
          </a:prstGeom>
          <a:noFill/>
        </p:spPr>
      </p:pic>
      <p:pic>
        <p:nvPicPr>
          <p:cNvPr id="19468" name="Picture 12" descr="http://kiberfon.ucoz.ru/_ph/4/2/3180447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356992"/>
            <a:ext cx="4644008" cy="320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616624" cy="4738538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Австралия – страна наоборот.</a:t>
            </a:r>
            <a:br>
              <a:rPr lang="ru-RU" sz="2000" dirty="0" smtClean="0"/>
            </a:br>
            <a:r>
              <a:rPr lang="ru-RU" sz="2000" dirty="0" smtClean="0"/>
              <a:t>Она располагается под нами.</a:t>
            </a:r>
            <a:br>
              <a:rPr lang="ru-RU" sz="2000" dirty="0" smtClean="0"/>
            </a:br>
            <a:r>
              <a:rPr lang="ru-RU" sz="2000" dirty="0" smtClean="0"/>
              <a:t>Там, очевидно, ходят вверх ногами,</a:t>
            </a:r>
            <a:br>
              <a:rPr lang="ru-RU" sz="2000" dirty="0" smtClean="0"/>
            </a:br>
            <a:r>
              <a:rPr lang="ru-RU" sz="2000" dirty="0" smtClean="0"/>
              <a:t>Там наизнанку вывернутый год.</a:t>
            </a:r>
            <a:br>
              <a:rPr lang="ru-RU" sz="2000" dirty="0" smtClean="0"/>
            </a:br>
            <a:r>
              <a:rPr lang="ru-RU" sz="2000" dirty="0" smtClean="0"/>
              <a:t>Там расцветают в октябре сады,</a:t>
            </a:r>
            <a:br>
              <a:rPr lang="ru-RU" sz="2000" dirty="0" smtClean="0"/>
            </a:br>
            <a:r>
              <a:rPr lang="ru-RU" sz="2000" dirty="0" smtClean="0"/>
              <a:t>Там в январе, а не в июле лето,</a:t>
            </a:r>
            <a:br>
              <a:rPr lang="ru-RU" sz="2000" dirty="0" smtClean="0"/>
            </a:br>
            <a:r>
              <a:rPr lang="ru-RU" sz="2000" dirty="0" smtClean="0"/>
              <a:t>Там протекают реки без воды</a:t>
            </a:r>
            <a:br>
              <a:rPr lang="ru-RU" sz="2000" dirty="0" smtClean="0"/>
            </a:br>
            <a:r>
              <a:rPr lang="ru-RU" sz="2000" dirty="0" smtClean="0"/>
              <a:t>(Они в пустыне пропадают где-то).</a:t>
            </a:r>
            <a:br>
              <a:rPr lang="ru-RU" sz="2000" dirty="0" smtClean="0"/>
            </a:br>
            <a:r>
              <a:rPr lang="ru-RU" sz="2000" dirty="0" smtClean="0"/>
              <a:t>Там в зарослях следы бескрылых птиц,</a:t>
            </a:r>
            <a:br>
              <a:rPr lang="ru-RU" sz="2000" dirty="0" smtClean="0"/>
            </a:br>
            <a:r>
              <a:rPr lang="ru-RU" sz="2000" dirty="0" smtClean="0"/>
              <a:t>Там кошкам в пищу достаются змеи,</a:t>
            </a:r>
            <a:br>
              <a:rPr lang="ru-RU" sz="2000" dirty="0" smtClean="0"/>
            </a:br>
            <a:r>
              <a:rPr lang="ru-RU" sz="2000" dirty="0" smtClean="0"/>
              <a:t>Рождаются зверята из яиц,</a:t>
            </a:r>
            <a:br>
              <a:rPr lang="ru-RU" sz="2000" dirty="0" smtClean="0"/>
            </a:br>
            <a:r>
              <a:rPr lang="ru-RU" sz="2000" dirty="0" smtClean="0"/>
              <a:t>И там собаки лаять не умеют.</a:t>
            </a:r>
            <a:br>
              <a:rPr lang="ru-RU" sz="2000" dirty="0" smtClean="0"/>
            </a:br>
            <a:r>
              <a:rPr lang="ru-RU" sz="2000" dirty="0" smtClean="0"/>
              <a:t>Деревья сами лезут из коры,</a:t>
            </a:r>
            <a:br>
              <a:rPr lang="ru-RU" sz="2000" dirty="0" smtClean="0"/>
            </a:br>
            <a:r>
              <a:rPr lang="ru-RU" sz="2000" dirty="0" smtClean="0"/>
              <a:t>Там кролики страшней, чем наводненье…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08518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Австралия – необычный материк, по сравнению с нашей страной там все наоборот: на юге холоднее, чем на севере, лето начинается в декабре, зима – в июне. Там сохранились животные, которые давно вымерли на других материках.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Герб и флаг Австралии </a:t>
            </a:r>
            <a:endParaRPr lang="ru-RU" dirty="0"/>
          </a:p>
        </p:txBody>
      </p:sp>
      <p:pic>
        <p:nvPicPr>
          <p:cNvPr id="17414" name="Picture 6" descr="http://img2i.spoki.tvnet.lv/upload/articles/35/353981/images/Fakti-fakti-2-1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4644008" cy="3312368"/>
          </a:xfrm>
          <a:prstGeom prst="rect">
            <a:avLst/>
          </a:prstGeom>
          <a:noFill/>
        </p:spPr>
      </p:pic>
      <p:pic>
        <p:nvPicPr>
          <p:cNvPr id="17416" name="Picture 8" descr="http://www.classic-nsk.ru/plugins/p2007_image_gallery/images/md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356992"/>
            <a:ext cx="4499992" cy="32129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1772816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Весь материк Австралии занимает одно государство – </a:t>
            </a:r>
          </a:p>
          <a:p>
            <a:r>
              <a:rPr lang="ru-RU" b="1" dirty="0" smtClean="0"/>
              <a:t>Австралийский Союз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§ 35</a:t>
            </a:r>
          </a:p>
          <a:p>
            <a:pPr marL="342900" indent="-342900">
              <a:buAutoNum type="arabicPeriod"/>
            </a:pPr>
            <a:r>
              <a:rPr lang="ru-RU" dirty="0" smtClean="0"/>
              <a:t>В тетради выполнить работу по описанию ГП материка Австралия по плану  (стр. 311)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физической карте учить номенклатуру 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контурной карте Австралии отметить: моря, заливы, проливы, острова, полуострова, формы рельефа, крайние точки и их координаты.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вам больше всего понравилось в нашем уроке? </a:t>
            </a:r>
          </a:p>
          <a:p>
            <a:r>
              <a:rPr lang="ru-RU" dirty="0" smtClean="0"/>
              <a:t>Чтобы вы ещё хотели о ней узнать? </a:t>
            </a:r>
          </a:p>
          <a:p>
            <a:r>
              <a:rPr lang="ru-RU" dirty="0" smtClean="0"/>
              <a:t>Достигли мы поставленных целей?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230425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</a:rPr>
              <a:t>продолжить </a:t>
            </a:r>
            <a:r>
              <a:rPr lang="ru-RU" sz="2900" dirty="0">
                <a:solidFill>
                  <a:schemeClr val="tx1"/>
                </a:solidFill>
              </a:rPr>
              <a:t>формирование приема определения ГП </a:t>
            </a:r>
            <a:r>
              <a:rPr lang="ru-RU" sz="2900" dirty="0" smtClean="0">
                <a:solidFill>
                  <a:schemeClr val="tx1"/>
                </a:solidFill>
              </a:rPr>
              <a:t>материка;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</a:rPr>
              <a:t>познакомимся </a:t>
            </a:r>
            <a:r>
              <a:rPr lang="ru-RU" sz="2900" dirty="0">
                <a:solidFill>
                  <a:schemeClr val="tx1"/>
                </a:solidFill>
              </a:rPr>
              <a:t>с историей открытия и исследования </a:t>
            </a:r>
            <a:r>
              <a:rPr lang="ru-RU" sz="2900" dirty="0" smtClean="0">
                <a:solidFill>
                  <a:schemeClr val="tx1"/>
                </a:solidFill>
              </a:rPr>
              <a:t>материка;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</a:rPr>
              <a:t>развивать </a:t>
            </a:r>
            <a:r>
              <a:rPr lang="ru-RU" sz="2900" dirty="0">
                <a:solidFill>
                  <a:schemeClr val="tx1"/>
                </a:solidFill>
              </a:rPr>
              <a:t>умение работать с картой, видеть причинно-следственные связи на примере рельефа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1362075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772400" cy="2274045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1.  Общие особенности материка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2</a:t>
            </a:r>
            <a:r>
              <a:rPr lang="ru-RU" sz="2200" dirty="0">
                <a:solidFill>
                  <a:schemeClr val="tx1"/>
                </a:solidFill>
              </a:rPr>
              <a:t>.  История открытия.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</a:rPr>
              <a:t>3.  Физико-географическое положение материка.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</a:rPr>
              <a:t>4.  </a:t>
            </a:r>
            <a:r>
              <a:rPr lang="ru-RU" sz="2200" dirty="0" smtClean="0">
                <a:solidFill>
                  <a:schemeClr val="tx1"/>
                </a:solidFill>
              </a:rPr>
              <a:t>Рельеф и полезные ископаемые.</a:t>
            </a:r>
            <a:endParaRPr lang="ru-RU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72400" cy="1362075"/>
          </a:xfrm>
        </p:spPr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772400" cy="1728192"/>
          </a:xfrm>
        </p:spPr>
        <p:txBody>
          <a:bodyPr/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Австралия была открыта европейцами позже других материков. Еще древние ученые предполагали, что к югу от Южного тропика существует земля.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772400" cy="864096"/>
          </a:xfrm>
        </p:spPr>
        <p:txBody>
          <a:bodyPr/>
          <a:lstStyle/>
          <a:p>
            <a:r>
              <a:rPr lang="ru-RU" dirty="0" smtClean="0"/>
              <a:t>История открытия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9598" y="4149080"/>
            <a:ext cx="410086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 </a:t>
            </a:r>
            <a:r>
              <a:rPr lang="ru-RU" sz="32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Терра</a:t>
            </a: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Инкогнито» </a:t>
            </a:r>
            <a:endParaRPr lang="ru-RU" sz="3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Педро </a:t>
            </a:r>
            <a:r>
              <a:rPr lang="ru-RU" dirty="0" err="1" smtClean="0"/>
              <a:t>Фернандес</a:t>
            </a:r>
            <a:r>
              <a:rPr lang="ru-RU" dirty="0" smtClean="0"/>
              <a:t> де </a:t>
            </a:r>
            <a:r>
              <a:rPr lang="ru-RU" dirty="0" err="1" smtClean="0"/>
              <a:t>Кирос</a:t>
            </a:r>
            <a:endParaRPr lang="ru-RU" dirty="0"/>
          </a:p>
        </p:txBody>
      </p:sp>
      <p:pic>
        <p:nvPicPr>
          <p:cNvPr id="32772" name="Picture 4" descr="http://www.airgroup2000.com/gallery/albums/userpics/10062/Pedro_Fernandez_de_Quiro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132856"/>
            <a:ext cx="2880320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27809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1605 г на поиски южного материка из </a:t>
            </a:r>
            <a:r>
              <a:rPr lang="ru-RU" dirty="0" err="1" smtClean="0"/>
              <a:t>Кальяо</a:t>
            </a:r>
            <a:r>
              <a:rPr lang="ru-RU" dirty="0" smtClean="0"/>
              <a:t> вышли 3 судна под командованием Педро </a:t>
            </a:r>
            <a:r>
              <a:rPr lang="ru-RU" dirty="0" err="1" smtClean="0"/>
              <a:t>Фернандеса</a:t>
            </a:r>
            <a:r>
              <a:rPr lang="ru-RU" dirty="0" smtClean="0"/>
              <a:t> де </a:t>
            </a:r>
            <a:r>
              <a:rPr lang="ru-RU" dirty="0" err="1" smtClean="0"/>
              <a:t>Кироса</a:t>
            </a:r>
            <a:r>
              <a:rPr lang="ru-RU" dirty="0" smtClean="0"/>
              <a:t>. Экспедиция открыла сушу, которую приняли за южный материк и назвали Австралией </a:t>
            </a:r>
            <a:r>
              <a:rPr lang="ru-RU" dirty="0" err="1" smtClean="0"/>
              <a:t>Эспирито</a:t>
            </a:r>
            <a:r>
              <a:rPr lang="ru-RU" dirty="0" smtClean="0"/>
              <a:t> </a:t>
            </a:r>
            <a:r>
              <a:rPr lang="ru-RU" dirty="0" err="1" smtClean="0"/>
              <a:t>Санту</a:t>
            </a:r>
            <a:r>
              <a:rPr lang="ru-RU" dirty="0" smtClean="0"/>
              <a:t>. В последствии выяснилось, что это был остров из </a:t>
            </a:r>
            <a:r>
              <a:rPr lang="ru-RU" dirty="0" err="1" smtClean="0"/>
              <a:t>Новогебридской</a:t>
            </a:r>
            <a:r>
              <a:rPr lang="ru-RU" dirty="0" smtClean="0"/>
              <a:t>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Виллем</a:t>
            </a:r>
            <a:r>
              <a:rPr lang="ru-RU" dirty="0" smtClean="0"/>
              <a:t> </a:t>
            </a:r>
            <a:r>
              <a:rPr lang="ru-RU" dirty="0" err="1" smtClean="0"/>
              <a:t>Янсзон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1916832"/>
            <a:ext cx="4673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17 в. до европейцев доходили разрозненные сведения об Австралии и Новой Гвинее от португальских мореплавателей. Годом открытия Австралии считается 1606 г., когда голландский мореплаватель </a:t>
            </a:r>
            <a:r>
              <a:rPr lang="ru-RU" dirty="0" err="1" smtClean="0"/>
              <a:t>Виллем</a:t>
            </a:r>
            <a:r>
              <a:rPr lang="ru-RU" dirty="0" smtClean="0"/>
              <a:t> </a:t>
            </a:r>
            <a:r>
              <a:rPr lang="ru-RU" dirty="0" err="1" smtClean="0"/>
              <a:t>Янсзон</a:t>
            </a:r>
            <a:r>
              <a:rPr lang="ru-RU" dirty="0" smtClean="0"/>
              <a:t> обследовал участок западного берега полуострова </a:t>
            </a:r>
          </a:p>
          <a:p>
            <a:r>
              <a:rPr lang="ru-RU" dirty="0" err="1" smtClean="0"/>
              <a:t>Кейп-Йорк</a:t>
            </a:r>
            <a:r>
              <a:rPr lang="ru-RU" dirty="0" smtClean="0"/>
              <a:t> на севере континента. </a:t>
            </a:r>
            <a:endParaRPr lang="ru-RU" dirty="0"/>
          </a:p>
        </p:txBody>
      </p:sp>
      <p:pic>
        <p:nvPicPr>
          <p:cNvPr id="18450" name="Picture 18" descr="http://www.archeonaut.nl/wp-content/uploads/2013/07/portret_W_Blae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556792"/>
            <a:ext cx="362902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Луис </a:t>
            </a:r>
            <a:r>
              <a:rPr lang="ru-RU" dirty="0" err="1" smtClean="0"/>
              <a:t>Ваэса</a:t>
            </a:r>
            <a:r>
              <a:rPr lang="ru-RU" dirty="0" smtClean="0"/>
              <a:t> </a:t>
            </a:r>
            <a:r>
              <a:rPr lang="ru-RU" dirty="0" err="1" smtClean="0"/>
              <a:t>Торрес</a:t>
            </a:r>
            <a:endParaRPr lang="ru-RU" dirty="0"/>
          </a:p>
        </p:txBody>
      </p:sp>
      <p:pic>
        <p:nvPicPr>
          <p:cNvPr id="29700" name="Picture 4" descr="http://player.myshared.ru/453768/data/images/img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268760"/>
            <a:ext cx="2943225" cy="4210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течение 17 в. основные открытия были сделаны голландскими путешественниками, за исключением испанской экспедиции 1606 г, в которой Л. </a:t>
            </a:r>
            <a:r>
              <a:rPr lang="ru-RU" dirty="0" err="1" smtClean="0"/>
              <a:t>Торрес</a:t>
            </a:r>
            <a:r>
              <a:rPr lang="ru-RU" dirty="0" smtClean="0"/>
              <a:t> открыл пролив между Новой Гвинеей и Австралией (в последствии названный его именем). Вследствие приоритета голландцев первоначально Австралия получила название Новая Голландия.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Абель Тасман</a:t>
            </a:r>
            <a:endParaRPr lang="ru-RU" dirty="0"/>
          </a:p>
        </p:txBody>
      </p:sp>
      <p:pic>
        <p:nvPicPr>
          <p:cNvPr id="28674" name="Picture 2" descr="http://img0.liveinternet.ru/images/attach/c/7/95/27/95027378_large_australia_html_m537895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88840"/>
            <a:ext cx="2800350" cy="3657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Два путешествия к Австралии совершил Тасман, первым обогнувший Австралию с юга и доказавший, что она представляет собой отдельный материк. В 1642 г его экспедиция открыла остров, названный им в честь голландского губернатора </a:t>
            </a:r>
            <a:r>
              <a:rPr lang="ru-RU" dirty="0" err="1" smtClean="0"/>
              <a:t>Ост-Индии</a:t>
            </a:r>
            <a:r>
              <a:rPr lang="ru-RU" dirty="0" smtClean="0"/>
              <a:t> землей </a:t>
            </a:r>
            <a:r>
              <a:rPr lang="ru-RU" dirty="0" err="1" smtClean="0"/>
              <a:t>Ван-Димена</a:t>
            </a:r>
            <a:r>
              <a:rPr lang="ru-RU" dirty="0" smtClean="0"/>
              <a:t> (затем этот остров был переименован в Тасманию) и остров «Земля штатов» (нынешняя Новая Зеландия). Во время второго путешествия в 1644 он изучил северный и северо-западные берега </a:t>
            </a:r>
            <a:r>
              <a:rPr lang="ru-RU" dirty="0"/>
              <a:t>А</a:t>
            </a:r>
            <a:r>
              <a:rPr lang="ru-RU" dirty="0" smtClean="0"/>
              <a:t>встралии.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1483</TotalTime>
  <Words>913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Географическое положение Австралии. История открытия. Рельеф и полезные ископаемые.</vt:lpstr>
      <vt:lpstr>Австралия – страна наоборот. Она располагается под нами. Там, очевидно, ходят вверх ногами, Там наизнанку вывернутый год. Там расцветают в октябре сады, Там в январе, а не в июле лето, Там протекают реки без воды (Они в пустыне пропадают где-то). Там в зарослях следы бескрылых птиц, Там кошкам в пищу достаются змеи, Рождаются зверята из яиц, И там собаки лаять не умеют. Деревья сами лезут из коры, Там кролики страшней, чем наводненье…</vt:lpstr>
      <vt:lpstr>Цель урока:</vt:lpstr>
      <vt:lpstr>План урока:</vt:lpstr>
      <vt:lpstr>История открытия </vt:lpstr>
      <vt:lpstr>Педро Фернандес де Кирос</vt:lpstr>
      <vt:lpstr>Виллем Янсзон</vt:lpstr>
      <vt:lpstr>Луис Ваэса Торрес</vt:lpstr>
      <vt:lpstr>Абель Тасман</vt:lpstr>
      <vt:lpstr>Джеймс Кук</vt:lpstr>
      <vt:lpstr>Метью Флиндерс</vt:lpstr>
      <vt:lpstr>Общие сведения</vt:lpstr>
      <vt:lpstr>Географическое положение</vt:lpstr>
      <vt:lpstr>Слайд 14</vt:lpstr>
      <vt:lpstr>Слайд 15</vt:lpstr>
      <vt:lpstr>Австралия располагается в 3 климатических поясах. Это самый засушливый материк. Он получает осадков в 5 раз меньше, чем Африка и в 8 раз меньше чем Южная Америка. Около полвины ее площади занимают пустыни и полупустыни.</vt:lpstr>
      <vt:lpstr>Австралия – материк реликтовых животных и растений, сохранившихся от прошлых геологических эпох. </vt:lpstr>
      <vt:lpstr>В Австралии рядышком живут собака Динго, утконос и страус Эму, бегающий быстрее лошади, а белые какаду здесь встречаются так же часто, как у нас голуби. </vt:lpstr>
      <vt:lpstr>Слайд 19</vt:lpstr>
      <vt:lpstr>Герб и флаг Австралии </vt:lpstr>
      <vt:lpstr>Домашнее задание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Австралии. История открытия. Рельеф и полезные ископаемые.</dc:title>
  <dc:creator>user</dc:creator>
  <cp:lastModifiedBy>user</cp:lastModifiedBy>
  <cp:revision>68</cp:revision>
  <dcterms:created xsi:type="dcterms:W3CDTF">2014-01-18T08:48:22Z</dcterms:created>
  <dcterms:modified xsi:type="dcterms:W3CDTF">2014-11-01T14:27:22Z</dcterms:modified>
</cp:coreProperties>
</file>