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6" r:id="rId3"/>
    <p:sldId id="257" r:id="rId4"/>
    <p:sldId id="264" r:id="rId5"/>
    <p:sldId id="263" r:id="rId6"/>
    <p:sldId id="262" r:id="rId7"/>
    <p:sldId id="261" r:id="rId8"/>
    <p:sldId id="260" r:id="rId9"/>
    <p:sldId id="258" r:id="rId10"/>
    <p:sldId id="259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8711-CF8B-4D9A-B6AB-EF323EDD3090}" type="datetimeFigureOut">
              <a:rPr lang="ru-RU" smtClean="0"/>
              <a:t>21.05.2013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FF84C-F219-45F5-A876-ADC860F738D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8711-CF8B-4D9A-B6AB-EF323EDD3090}" type="datetimeFigureOut">
              <a:rPr lang="ru-RU" smtClean="0"/>
              <a:t>21.05.2013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FF84C-F219-45F5-A876-ADC860F738D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8711-CF8B-4D9A-B6AB-EF323EDD3090}" type="datetimeFigureOut">
              <a:rPr lang="ru-RU" smtClean="0"/>
              <a:t>21.05.2013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FF84C-F219-45F5-A876-ADC860F738D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8711-CF8B-4D9A-B6AB-EF323EDD3090}" type="datetimeFigureOut">
              <a:rPr lang="ru-RU" smtClean="0"/>
              <a:t>21.05.2013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FF84C-F219-45F5-A876-ADC860F738D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8711-CF8B-4D9A-B6AB-EF323EDD3090}" type="datetimeFigureOut">
              <a:rPr lang="ru-RU" smtClean="0"/>
              <a:t>21.05.2013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76FF84C-F219-45F5-A876-ADC860F738D2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8711-CF8B-4D9A-B6AB-EF323EDD3090}" type="datetimeFigureOut">
              <a:rPr lang="ru-RU" smtClean="0"/>
              <a:t>21.05.2013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FF84C-F219-45F5-A876-ADC860F738D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8711-CF8B-4D9A-B6AB-EF323EDD3090}" type="datetimeFigureOut">
              <a:rPr lang="ru-RU" smtClean="0"/>
              <a:t>21.05.2013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FF84C-F219-45F5-A876-ADC860F738D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8711-CF8B-4D9A-B6AB-EF323EDD3090}" type="datetimeFigureOut">
              <a:rPr lang="ru-RU" smtClean="0"/>
              <a:t>21.05.2013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FF84C-F219-45F5-A876-ADC860F738D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8711-CF8B-4D9A-B6AB-EF323EDD3090}" type="datetimeFigureOut">
              <a:rPr lang="ru-RU" smtClean="0"/>
              <a:t>21.05.2013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FF84C-F219-45F5-A876-ADC860F738D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8711-CF8B-4D9A-B6AB-EF323EDD3090}" type="datetimeFigureOut">
              <a:rPr lang="ru-RU" smtClean="0"/>
              <a:t>21.05.2013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FF84C-F219-45F5-A876-ADC860F738D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8711-CF8B-4D9A-B6AB-EF323EDD3090}" type="datetimeFigureOut">
              <a:rPr lang="ru-RU" smtClean="0"/>
              <a:t>21.05.2013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FF84C-F219-45F5-A876-ADC860F738D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0DE8711-CF8B-4D9A-B6AB-EF323EDD3090}" type="datetimeFigureOut">
              <a:rPr lang="ru-RU" smtClean="0"/>
              <a:t>21.05.2013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76FF84C-F219-45F5-A876-ADC860F738D2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old.echo.msk.ru/images/2025_2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Перестройка в СССР </a:t>
            </a:r>
            <a:b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(1985-1991)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tx1"/>
                </a:solidFill>
              </a:rPr>
              <a:t>Политическая реформа 1988 года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651500" y="1600200"/>
            <a:ext cx="3035300" cy="499745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25 мая 1989г. Начал работать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съезде народных 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депутатов СССР.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Горбачев был избран сначала Председателем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ВС,а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затем-1-м Президентом СССР (март 1990г.)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628775"/>
            <a:ext cx="5256213" cy="3540125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990000"/>
                </a:solidFill>
              </a:rPr>
              <a:t>Возрождение многопартийности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42988" y="5734050"/>
            <a:ext cx="6851650" cy="75247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 </a:t>
            </a:r>
            <a:r>
              <a:rPr kumimoji="0" lang="en-US" sz="1800" b="1" i="1" u="none" strike="noStrike" kern="1200" cap="none" spc="0" normalizeH="0" baseline="0" noProof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III </a:t>
            </a:r>
            <a:r>
              <a:rPr kumimoji="0" lang="ru-RU" sz="1800" b="1" i="1" u="none" strike="noStrike" kern="1200" cap="none" spc="0" normalizeH="0" baseline="0" noProof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съезде Народных депутатов отменена 6-я статья Конституции СССР о руководящей роли КПСС</a:t>
            </a:r>
            <a:endParaRPr kumimoji="0" lang="ru-RU" sz="1800" b="1" i="1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700213"/>
            <a:ext cx="6551613" cy="400685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dirty="0"/>
              <a:t>Национальные движения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В н.1986 г.в Якутии студенты устроили демонстрацию под лозунгом «Якутия-для якутов».</a:t>
            </a:r>
          </a:p>
          <a:p>
            <a:pPr marL="548640" marR="0" lvl="0" indent="-41148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В декабре прошли массовые беспорядки в Казахстане вызванные заменой на посту 1 секретаря ЦК Д.Кунаева на Г.Колбина. </a:t>
            </a:r>
          </a:p>
          <a:p>
            <a:pPr marL="548640" marR="0" lvl="0" indent="-41148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Остро национальный вопрос встал в За-кавказье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331913" y="3573463"/>
            <a:ext cx="7777162" cy="3240087"/>
          </a:xfrm>
          <a:prstGeom prst="rect">
            <a:avLst/>
          </a:prstGeom>
          <a:gradFill rotWithShape="1">
            <a:gsLst>
              <a:gs pos="0">
                <a:srgbClr val="993366">
                  <a:gamma/>
                  <a:shade val="46275"/>
                  <a:invGamma/>
                </a:srgbClr>
              </a:gs>
              <a:gs pos="50000">
                <a:srgbClr val="993366"/>
              </a:gs>
              <a:gs pos="100000">
                <a:srgbClr val="993366">
                  <a:gamma/>
                  <a:shade val="46275"/>
                  <a:invGamma/>
                </a:srgbClr>
              </a:gs>
            </a:gsLst>
            <a:lin ang="5400000" scaled="1"/>
          </a:gradFill>
          <a:ln w="76200">
            <a:solidFill>
              <a:schemeClr val="bg1"/>
            </a:solidFill>
          </a:ln>
        </p:spPr>
        <p:txBody>
          <a:bodyPr/>
          <a:lstStyle/>
          <a:p>
            <a:pPr marL="548640" marR="0" lvl="0" indent="-41148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В 1987 г.армянское население Нагорного Карабаха потребовало передать эту АССР в состав Армении. Центр пообещал рассмотреть этот вопрос.В ответ начались расправы над армянами в Сумгаите(Азер байджан).М.Горбачев отдал приказ ввести в город войска и объявил там комендантский час.</a:t>
            </a:r>
          </a:p>
          <a:p>
            <a:pPr marL="548640" marR="0" lvl="0" indent="-41148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В 1988 г. В Прибалтике возникли Народные фронты. Сначала они поддерживали перестройку, но затем объявили о намерении выйти из состава СССР.</a:t>
            </a:r>
            <a:endParaRPr kumimoji="0" lang="ru-RU" sz="2400" b="1" i="0" u="none" strike="noStrike" kern="1200" cap="none" spc="0" normalizeH="0" baseline="0" noProof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368425" y="44450"/>
            <a:ext cx="7667625" cy="433388"/>
          </a:xfrm>
          <a:prstGeom prst="rect">
            <a:avLst/>
          </a:prstGeom>
          <a:solidFill>
            <a:srgbClr val="990033"/>
          </a:solidFill>
          <a:ln w="762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sz="3200" b="1" dirty="0">
                <a:solidFill>
                  <a:srgbClr val="FFCC00"/>
                </a:solidFill>
                <a:latin typeface="Monotype Corsiva" pitchFamily="66" charset="0"/>
              </a:rPr>
              <a:t>2.Межнациональные конфликты.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403350" y="1341438"/>
            <a:ext cx="2690813" cy="1387475"/>
          </a:xfrm>
          <a:prstGeom prst="rect">
            <a:avLst/>
          </a:prstGeom>
          <a:solidFill>
            <a:srgbClr val="FFCCFF"/>
          </a:solidFill>
          <a:ln w="762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solidFill>
                  <a:srgbClr val="990033"/>
                </a:solidFill>
              </a:rPr>
              <a:t>Раздача продуктов</a:t>
            </a:r>
          </a:p>
          <a:p>
            <a:pPr algn="ctr"/>
            <a:r>
              <a:rPr lang="ru-RU" sz="2000" b="1">
                <a:solidFill>
                  <a:srgbClr val="990033"/>
                </a:solidFill>
              </a:rPr>
              <a:t>питания беженцам</a:t>
            </a:r>
          </a:p>
          <a:p>
            <a:pPr algn="ctr"/>
            <a:r>
              <a:rPr lang="ru-RU" sz="2000" b="1">
                <a:solidFill>
                  <a:srgbClr val="990033"/>
                </a:solidFill>
              </a:rPr>
              <a:t>из Нагорного</a:t>
            </a:r>
          </a:p>
          <a:p>
            <a:pPr algn="ctr"/>
            <a:r>
              <a:rPr lang="ru-RU" sz="2000" b="1">
                <a:solidFill>
                  <a:srgbClr val="990033"/>
                </a:solidFill>
              </a:rPr>
              <a:t>Карабаха.</a:t>
            </a:r>
          </a:p>
        </p:txBody>
      </p:sp>
      <p:pic>
        <p:nvPicPr>
          <p:cNvPr id="7" name="Picture 7" descr="im_f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549275"/>
            <a:ext cx="4679950" cy="2967038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07950" y="3644900"/>
            <a:ext cx="1223963" cy="3003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Необходим</a:t>
            </a:r>
          </a:p>
          <a:p>
            <a:pPr algn="ctr"/>
            <a:r>
              <a:rPr lang="ru-RU"/>
              <a:t>Новый </a:t>
            </a:r>
          </a:p>
          <a:p>
            <a:pPr algn="ctr"/>
            <a:r>
              <a:rPr lang="ru-RU"/>
              <a:t>Союзный</a:t>
            </a:r>
          </a:p>
          <a:p>
            <a:pPr algn="ctr"/>
            <a:r>
              <a:rPr lang="ru-RU"/>
              <a:t>договор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00113" y="3789363"/>
            <a:ext cx="8243887" cy="306863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М. Горбачев попытался возобновить работу над Союзным договором, но лидеры России, Украины и Белоруссии за его спиной 8 декабря в Беловежской пуще подписали соглашение о денонсации Союзного договора 1922 г. 25 декабря 1991 г. М.Горбачев объявил о своей отставке</a:t>
            </a:r>
            <a:endParaRPr kumimoji="0" lang="ru-RU" sz="2800" b="0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  <a:ln/>
        </p:spPr>
        <p:txBody>
          <a:bodyPr/>
          <a:lstStyle/>
          <a:p>
            <a:pPr algn="l"/>
            <a:r>
              <a:rPr lang="ru-RU" b="1" dirty="0"/>
              <a:t>Распад СССР</a:t>
            </a:r>
          </a:p>
        </p:txBody>
      </p:sp>
      <p:pic>
        <p:nvPicPr>
          <p:cNvPr id="6" name="Picture 6" descr="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549275"/>
            <a:ext cx="4465637" cy="3040063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124075" y="1484313"/>
            <a:ext cx="1943100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/>
              <a:t>Л.Кравчук,</a:t>
            </a:r>
          </a:p>
          <a:p>
            <a:r>
              <a:rPr lang="ru-RU" b="1"/>
              <a:t>В.Шушкевич и</a:t>
            </a:r>
          </a:p>
          <a:p>
            <a:r>
              <a:rPr lang="ru-RU" b="1"/>
              <a:t>Б.Ельцин</a:t>
            </a:r>
          </a:p>
          <a:p>
            <a:r>
              <a:rPr lang="ru-RU" b="1"/>
              <a:t>после подписания</a:t>
            </a:r>
          </a:p>
          <a:p>
            <a:r>
              <a:rPr lang="ru-RU" b="1"/>
              <a:t>Беловежских</a:t>
            </a:r>
          </a:p>
          <a:p>
            <a:r>
              <a:rPr lang="ru-RU" b="1"/>
              <a:t>соглашений.</a:t>
            </a:r>
          </a:p>
        </p:txBody>
      </p:sp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2.Экономические реформы</a:t>
            </a:r>
            <a:br>
              <a:rPr lang="ru-RU" sz="4000" dirty="0"/>
            </a:br>
            <a:r>
              <a:rPr lang="ru-RU" sz="4000" dirty="0"/>
              <a:t>1985-1991 гг.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Политика «Ускорения » социально-экономического развития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Научно- технический прогресс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Техническое перевооружение машиностроения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Активизация «человеческого фактора»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Развитие  Соцсоревнования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1985г. –антиалкогольная компания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Картинка 6 из 240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557338"/>
            <a:ext cx="4286250" cy="3810000"/>
          </a:xfrm>
          <a:prstGeom prst="rect">
            <a:avLst/>
          </a:prstGeom>
          <a:noFill/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643438" y="2420938"/>
            <a:ext cx="424815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</a:rPr>
              <a:t>Н. Рыжков начал разработку новой экономической стратегии</a:t>
            </a:r>
            <a:r>
              <a:rPr lang="ru-RU" sz="4000" b="1" dirty="0">
                <a:solidFill>
                  <a:srgbClr val="FFFF99"/>
                </a:solidFill>
                <a:latin typeface="Times New Roman" pitchFamily="18" charset="0"/>
              </a:rPr>
              <a:t> .</a:t>
            </a:r>
            <a:br>
              <a:rPr lang="ru-RU" sz="4000" b="1" dirty="0">
                <a:solidFill>
                  <a:srgbClr val="FFFF99"/>
                </a:solidFill>
                <a:latin typeface="Times New Roman" pitchFamily="18" charset="0"/>
              </a:rPr>
            </a:br>
            <a:endParaRPr lang="ru-RU" sz="4000" b="1" dirty="0">
              <a:solidFill>
                <a:srgbClr val="FFFF99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>
                <a:solidFill>
                  <a:schemeClr val="tx1"/>
                </a:solidFill>
              </a:rPr>
              <a:t>Экономическая реформа 1987 г.</a:t>
            </a:r>
          </a:p>
        </p:txBody>
      </p:sp>
      <p:pic>
        <p:nvPicPr>
          <p:cNvPr id="5" name="Picture 4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484313"/>
            <a:ext cx="4038600" cy="2878137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4648200" y="1268413"/>
            <a:ext cx="4038600" cy="5256212"/>
          </a:xfrm>
          <a:prstGeom prst="rect">
            <a:avLst/>
          </a:prstGeom>
        </p:spPr>
        <p:txBody>
          <a:bodyPr/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Расширение самостоятельности на принципах хозрасчета и самофинансирования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Возрождение частного сектора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Сокращение числа министерств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Признание фермерства на селе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Отказ от монополии внешней торговли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ru-RU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95288" y="4652963"/>
            <a:ext cx="3240087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>
                <a:solidFill>
                  <a:srgbClr val="990033"/>
                </a:solidFill>
              </a:rPr>
              <a:t>Авторы  реформы</a:t>
            </a:r>
          </a:p>
          <a:p>
            <a:r>
              <a:rPr lang="ru-RU" b="1">
                <a:solidFill>
                  <a:srgbClr val="990033"/>
                </a:solidFill>
              </a:rPr>
              <a:t>1987 г.</a:t>
            </a:r>
          </a:p>
          <a:p>
            <a:r>
              <a:rPr lang="ru-RU" b="1">
                <a:solidFill>
                  <a:srgbClr val="990033"/>
                </a:solidFill>
              </a:rPr>
              <a:t>Л.Абалкин,</a:t>
            </a:r>
          </a:p>
          <a:p>
            <a:r>
              <a:rPr lang="ru-RU" b="1">
                <a:solidFill>
                  <a:srgbClr val="990033"/>
                </a:solidFill>
              </a:rPr>
              <a:t>Т.Заславская,</a:t>
            </a:r>
          </a:p>
          <a:p>
            <a:r>
              <a:rPr lang="ru-RU" b="1">
                <a:solidFill>
                  <a:srgbClr val="990033"/>
                </a:solidFill>
              </a:rPr>
              <a:t>А.Аганбегян,</a:t>
            </a:r>
          </a:p>
          <a:p>
            <a:r>
              <a:rPr lang="ru-RU" b="1">
                <a:solidFill>
                  <a:srgbClr val="990033"/>
                </a:solidFill>
              </a:rPr>
              <a:t>П.Бунич.</a:t>
            </a:r>
          </a:p>
        </p:txBody>
      </p:sp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221163"/>
            <a:ext cx="3898900" cy="1143000"/>
          </a:xfrm>
        </p:spPr>
        <p:txBody>
          <a:bodyPr>
            <a:normAutofit fontScale="90000"/>
          </a:bodyPr>
          <a:lstStyle/>
          <a:p>
            <a:r>
              <a:rPr lang="ru-RU" sz="2400" b="1">
                <a:solidFill>
                  <a:schemeClr val="tx1"/>
                </a:solidFill>
              </a:rPr>
              <a:t/>
            </a:r>
            <a:br>
              <a:rPr lang="ru-RU" sz="2400" b="1">
                <a:solidFill>
                  <a:schemeClr val="tx1"/>
                </a:solidFill>
              </a:rPr>
            </a:br>
            <a:r>
              <a:rPr lang="ru-RU" sz="2400" b="1">
                <a:solidFill>
                  <a:schemeClr val="tx1"/>
                </a:solidFill>
              </a:rPr>
              <a:t>«Закон о</a:t>
            </a:r>
            <a:br>
              <a:rPr lang="ru-RU" sz="2400" b="1">
                <a:solidFill>
                  <a:schemeClr val="tx1"/>
                </a:solidFill>
              </a:rPr>
            </a:br>
            <a:r>
              <a:rPr lang="ru-RU" sz="2400" b="1">
                <a:solidFill>
                  <a:schemeClr val="tx1"/>
                </a:solidFill>
              </a:rPr>
              <a:t>государственном</a:t>
            </a:r>
            <a:br>
              <a:rPr lang="ru-RU" sz="2400" b="1">
                <a:solidFill>
                  <a:schemeClr val="tx1"/>
                </a:solidFill>
              </a:rPr>
            </a:br>
            <a:r>
              <a:rPr lang="ru-RU" sz="2400" b="1">
                <a:solidFill>
                  <a:schemeClr val="tx1"/>
                </a:solidFill>
              </a:rPr>
              <a:t>предприятии».</a:t>
            </a:r>
            <a:r>
              <a:rPr lang="ru-RU" sz="4000" b="1">
                <a:solidFill>
                  <a:srgbClr val="990033"/>
                </a:solidFill>
              </a:rPr>
              <a:t/>
            </a:r>
            <a:br>
              <a:rPr lang="ru-RU" sz="4000" b="1">
                <a:solidFill>
                  <a:srgbClr val="990033"/>
                </a:solidFill>
              </a:rPr>
            </a:br>
            <a:endParaRPr lang="ru-RU" sz="4000" b="1">
              <a:solidFill>
                <a:srgbClr val="990033"/>
              </a:solidFill>
            </a:endParaRPr>
          </a:p>
        </p:txBody>
      </p:sp>
      <p:pic>
        <p:nvPicPr>
          <p:cNvPr id="5" name="Picture 4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95288" y="620713"/>
            <a:ext cx="4038600" cy="3076575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4648200" y="1989138"/>
            <a:ext cx="4038600" cy="4137025"/>
          </a:xfrm>
          <a:prstGeom prst="rect">
            <a:avLst/>
          </a:prstGeom>
        </p:spPr>
        <p:txBody>
          <a:bodyPr/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О самостоятельной</a:t>
            </a: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экономической деятельности</a:t>
            </a:r>
            <a:endParaRPr kumimoji="0" lang="ru-RU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dirty="0"/>
              <a:t>Итоги экономических реформ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Углубился экономический кризис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 1988 г. началось сокращение производства  в сельском хозяйстве, а с 1990 г. – в промышленности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Вводились талоны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Началась инфляция (рост цен)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Упал уровень жизни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 1989 г. начались забастовки.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all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План:</a:t>
            </a:r>
            <a:endParaRPr kumimoji="0" lang="ru-RU" sz="4800" b="1" i="0" u="none" strike="noStrike" kern="1200" cap="all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09600" marR="0" lvl="0" indent="-6096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Tx/>
              <a:buAutoNum type="arabicPeriod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Реформа политической системы</a:t>
            </a:r>
          </a:p>
          <a:p>
            <a:pPr marL="609600" marR="0" lvl="0" indent="-6096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Tx/>
              <a:buAutoNum type="arabicPeriod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Tx/>
              <a:buAutoNum type="arabicPeriod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Экономические реформы</a:t>
            </a:r>
          </a:p>
          <a:p>
            <a:pPr marL="609600" marR="0" lvl="0" indent="-6096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Tx/>
              <a:buAutoNum type="arabicPeriod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Tx/>
              <a:buAutoNum type="arabicPeriod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Политика гласности</a:t>
            </a:r>
          </a:p>
          <a:p>
            <a:pPr marL="609600" marR="0" lvl="0" indent="-6096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Tx/>
              <a:buAutoNum type="arabicPeriod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Tx/>
              <a:buAutoNum type="arabicPeriod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Новое мышление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84213" y="1412875"/>
            <a:ext cx="2181225" cy="2924175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Приватизация частной собственности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Урезать власть центра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Перейти к свободе хозяйственной деятельности, т. е. </a:t>
            </a:r>
            <a:r>
              <a:rPr kumimoji="0" lang="ru-RU" sz="3200" b="1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рынку</a:t>
            </a:r>
            <a:endParaRPr kumimoji="0" lang="ru-RU" sz="3200" b="1" i="0" u="sng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55650" y="4652963"/>
            <a:ext cx="2232025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 Г. Явлинский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979613" y="5589588"/>
            <a:ext cx="2232025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С. Шаталин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dirty="0"/>
              <a:t>Программа  «500 дней»</a:t>
            </a:r>
          </a:p>
        </p:txBody>
      </p:sp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dirty="0"/>
              <a:t>3.Политика гласности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Гласность в отличие от свободы слова подразумевала, что власти разрешают говорить, то что сами хотят слышать.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Гласность признана формировать «Социализм с человеческим лицом».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Tx/>
              <a:buNone/>
              <a:tabLst/>
              <a:defRPr/>
            </a:pPr>
            <a:r>
              <a:rPr kumimoji="0" lang="ru-RU" sz="2800" b="1" i="1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Итог: </a:t>
            </a:r>
            <a:r>
              <a:rPr kumimoji="0" lang="ru-RU" sz="2800" b="1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Гласность привела к крушению монополии КПСС на информацию.</a:t>
            </a:r>
            <a:endParaRPr kumimoji="0" lang="ru-RU" sz="28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68313" y="333375"/>
            <a:ext cx="8229600" cy="638175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sng" strike="noStrike" kern="1200" cap="none" spc="0" normalizeH="0" baseline="0" noProof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Итог:</a:t>
            </a:r>
            <a:r>
              <a:rPr kumimoji="0" lang="ru-RU" sz="2800" b="1" i="0" u="sng" strike="noStrike" kern="1200" cap="none" spc="0" normalizeH="0" baseline="0" noProof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.</a:t>
            </a:r>
            <a:endParaRPr kumimoji="0" lang="ru-RU" sz="2800" b="1" i="0" u="sng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95536" y="1196752"/>
            <a:ext cx="9144247" cy="496788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Гласность привела к крушению монополии КПСС на информацию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При Политбюро была создана комиссия по реабилитации жертв политических репрессий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Были реабилитированы и восстановлены в партии главные противники Сталина - Н.Бухарин, Л.Каменев, Г.Зиновьев и др.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6" name="Picture 4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3789363"/>
            <a:ext cx="3455987" cy="2784475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990033"/>
                </a:solidFill>
              </a:rPr>
              <a:t>Писатели  высланные из</a:t>
            </a:r>
            <a:br>
              <a:rPr lang="ru-RU" sz="4000" b="1" dirty="0">
                <a:solidFill>
                  <a:srgbClr val="990033"/>
                </a:solidFill>
              </a:rPr>
            </a:br>
            <a:r>
              <a:rPr lang="ru-RU" sz="4000" b="1" dirty="0">
                <a:solidFill>
                  <a:srgbClr val="990033"/>
                </a:solidFill>
              </a:rPr>
              <a:t>СССР в 60-70-е </a:t>
            </a:r>
            <a:r>
              <a:rPr lang="ru-RU" sz="4000" b="1" dirty="0" err="1">
                <a:solidFill>
                  <a:srgbClr val="990033"/>
                </a:solidFill>
              </a:rPr>
              <a:t>гг</a:t>
            </a:r>
            <a:endParaRPr lang="ru-RU" sz="4000" b="1" dirty="0">
              <a:solidFill>
                <a:srgbClr val="990033"/>
              </a:solidFill>
            </a:endParaRPr>
          </a:p>
        </p:txBody>
      </p:sp>
      <p:pic>
        <p:nvPicPr>
          <p:cNvPr id="5" name="Picture 4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187450" y="2205038"/>
            <a:ext cx="3733800" cy="318135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5105400" y="1600200"/>
            <a:ext cx="4038600" cy="506888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сняты запреты на публикацию целого ряда произведений Е.Замятина, 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Б. Пильняка, А.Платонова, А.Солженицина, Д. Гранина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читатели познакомились с произведениями философов Н.Бердяева, В.Соловьева, В.Лосского. Н.Карамзина,В.Ключевс-кого,С.Соловьева.Увидели свет запрещенные ра-нее работы Д.Оруэлла,Р.Конквеста,Ж.Желева и др</a:t>
            </a:r>
            <a:endParaRPr kumimoji="0" lang="ru-RU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68313" y="333375"/>
            <a:ext cx="2703512" cy="3887788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sp>
        <p:nvSpPr>
          <p:cNvPr id="5" name="Rectangle 6"/>
          <p:cNvSpPr>
            <a:spLocks noGrp="1" noChangeArrowheads="1"/>
          </p:cNvSpPr>
          <p:nvPr>
            <p:ph type="title"/>
          </p:nvPr>
        </p:nvSpPr>
        <p:spPr>
          <a:xfrm>
            <a:off x="3635375" y="274638"/>
            <a:ext cx="5051425" cy="5675312"/>
          </a:xfrm>
        </p:spPr>
        <p:txBody>
          <a:bodyPr/>
          <a:lstStyle/>
          <a:p>
            <a:r>
              <a:rPr lang="ru-RU" sz="3600" b="1">
                <a:solidFill>
                  <a:schemeClr val="tx1"/>
                </a:solidFill>
                <a:latin typeface="Times New Roman" pitchFamily="18" charset="0"/>
              </a:rPr>
              <a:t>Огромную роль в развитии гласности сыграло теле-видение.В его практику вошли прямые трансляции, телемосты, появились новые телепередачи-»Взгляд», «12 этаж», «5 колесо» и др.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79388" y="4797425"/>
            <a:ext cx="3240087" cy="172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990033"/>
                </a:solidFill>
              </a:rPr>
              <a:t>Шарж на ведущих</a:t>
            </a:r>
          </a:p>
          <a:p>
            <a:pPr algn="ctr"/>
            <a:r>
              <a:rPr lang="ru-RU" sz="2400" b="1">
                <a:solidFill>
                  <a:srgbClr val="990033"/>
                </a:solidFill>
              </a:rPr>
              <a:t>Программы «Взгляд».</a:t>
            </a:r>
          </a:p>
        </p:txBody>
      </p:sp>
    </p:spTree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marL="838200" indent="-838200"/>
            <a:r>
              <a:rPr lang="ru-RU" sz="4000"/>
              <a:t>4.Новое политическое мышление</a:t>
            </a:r>
            <a:br>
              <a:rPr lang="ru-RU" sz="4000"/>
            </a:br>
            <a:endParaRPr lang="ru-RU" sz="400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836613"/>
            <a:ext cx="8229600" cy="583247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Tx/>
              <a:buChar char="-"/>
              <a:tabLst/>
              <a:defRPr/>
            </a:pP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это курс нормализация отношений с западом, о приоритете общечеловеческих ценностей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6" name="Picture 4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349500"/>
            <a:ext cx="6480175" cy="4246563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8013700" cy="1871662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>
                <a:solidFill>
                  <a:schemeClr val="tx1"/>
                </a:solidFill>
                <a:latin typeface="Times New Roman" pitchFamily="18" charset="0"/>
              </a:rPr>
              <a:t>Эти идеи были сформулированы в книге М.С.Горбачева «Перестройка и новое мышление для нашей страны и для всего мира».</a:t>
            </a:r>
            <a:br>
              <a:rPr lang="ru-RU" sz="2800" b="1">
                <a:solidFill>
                  <a:schemeClr val="tx1"/>
                </a:solidFill>
                <a:latin typeface="Times New Roman" pitchFamily="18" charset="0"/>
              </a:rPr>
            </a:br>
            <a:endParaRPr lang="ru-RU" sz="2800" b="1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3" name="Picture 7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84213" y="2060575"/>
            <a:ext cx="4306887" cy="446405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5111750" y="3068638"/>
            <a:ext cx="40322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990033"/>
                </a:solidFill>
              </a:rPr>
              <a:t>Министр иностранных дел</a:t>
            </a:r>
          </a:p>
          <a:p>
            <a:r>
              <a:rPr lang="ru-RU" sz="2800" b="1">
                <a:solidFill>
                  <a:srgbClr val="990033"/>
                </a:solidFill>
              </a:rPr>
              <a:t>СССР Э.А.Шеварнадзе.</a:t>
            </a:r>
          </a:p>
        </p:txBody>
      </p:sp>
    </p:spTree>
  </p:cSld>
  <p:clrMapOvr>
    <a:masterClrMapping/>
  </p:clrMapOvr>
  <p:transition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tx1"/>
                </a:solidFill>
              </a:rPr>
              <a:t>Советско-американские отношения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В ноябре 1985 г. Состоялась первая встреча М.Горбачева с Р.Рейганом</a:t>
            </a: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4" name="Picture 4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852738"/>
            <a:ext cx="4752975" cy="36068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508625" y="2833688"/>
            <a:ext cx="331152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990033"/>
                </a:solidFill>
              </a:rPr>
              <a:t>Советско-американская</a:t>
            </a:r>
          </a:p>
          <a:p>
            <a:r>
              <a:rPr lang="ru-RU" sz="2400" b="1">
                <a:solidFill>
                  <a:srgbClr val="990033"/>
                </a:solidFill>
              </a:rPr>
              <a:t>встреча на</a:t>
            </a:r>
          </a:p>
          <a:p>
            <a:r>
              <a:rPr lang="ru-RU" sz="2400" b="1">
                <a:solidFill>
                  <a:srgbClr val="990033"/>
                </a:solidFill>
              </a:rPr>
              <a:t>высшем уровне.</a:t>
            </a:r>
          </a:p>
          <a:p>
            <a:r>
              <a:rPr lang="ru-RU" sz="2400" b="1">
                <a:solidFill>
                  <a:srgbClr val="990033"/>
                </a:solidFill>
              </a:rPr>
              <a:t>Москва 1988 г.</a:t>
            </a:r>
          </a:p>
        </p:txBody>
      </p:sp>
    </p:spTree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tx1"/>
                </a:solidFill>
              </a:rPr>
              <a:t>Отношения со странами «третьего мира».</a:t>
            </a:r>
          </a:p>
        </p:txBody>
      </p:sp>
      <p:pic>
        <p:nvPicPr>
          <p:cNvPr id="3" name="Picture 4" descr="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916113"/>
            <a:ext cx="2898775" cy="3522662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779838" y="1989138"/>
            <a:ext cx="424815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sz="2400" b="1"/>
              <a:t>15февраля1989г.</a:t>
            </a:r>
          </a:p>
          <a:p>
            <a:r>
              <a:rPr lang="ru-RU" sz="2400" b="1"/>
              <a:t>последние советские части покинули Афганистан. </a:t>
            </a:r>
          </a:p>
          <a:p>
            <a:r>
              <a:rPr lang="ru-RU" sz="2400" b="1"/>
              <a:t>Наши потери составили 14,5 тыс. человек убитыми, 54 тыс ранеными.</a:t>
            </a:r>
          </a:p>
          <a:p>
            <a:pPr>
              <a:buFontTx/>
              <a:buChar char="•"/>
            </a:pPr>
            <a:r>
              <a:rPr lang="ru-RU" sz="2400" b="1"/>
              <a:t> Прекратилось советское военное присутствие в Эфиопии, Мозамбике, Никарагуа</a:t>
            </a:r>
          </a:p>
        </p:txBody>
      </p:sp>
    </p:spTree>
  </p:cSld>
  <p:clrMapOvr>
    <a:masterClrMapping/>
  </p:clrMapOvr>
  <p:transition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3313112"/>
          </a:xfrm>
        </p:spPr>
        <p:txBody>
          <a:bodyPr/>
          <a:lstStyle/>
          <a:p>
            <a:pPr algn="l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</a:rPr>
              <a:t>    При содействии СССР выли выведены вьетнамские войска из Кампучии и кубинские из Анголы.</a:t>
            </a:r>
            <a:br>
              <a:rPr lang="ru-RU" sz="2400" b="1" dirty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</a:rPr>
              <a:t>    В 1989 г.состоялся визит М.Горбачева в  Китай</a:t>
            </a:r>
            <a:br>
              <a:rPr lang="ru-RU" sz="2400" b="1" dirty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</a:rPr>
              <a:t>    В 1986-89 г.СССР сократил объемы безвозмездной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</a:rPr>
              <a:t>по-мощи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</a:rPr>
              <a:t> союзным режимам.</a:t>
            </a:r>
            <a:br>
              <a:rPr lang="ru-RU" sz="2400" b="1" dirty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</a:rPr>
              <a:t>    В этот период были восстановлены дипломатические отношения с ЮАР, Ю.Кореей, Тайванем, Израилем.</a:t>
            </a:r>
          </a:p>
        </p:txBody>
      </p:sp>
      <p:pic>
        <p:nvPicPr>
          <p:cNvPr id="5" name="Picture 4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924300" y="3284538"/>
            <a:ext cx="4800600" cy="3325812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anchor="ctr">
            <a:normAutofit fontScale="925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838200" marR="0" lvl="0" indent="-8382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Реформа политической системы</a:t>
            </a:r>
            <a:br>
              <a:rPr kumimoji="0" lang="ru-RU" sz="40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0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6" descr="Брежнев 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420938"/>
            <a:ext cx="2743200" cy="3838575"/>
          </a:xfrm>
          <a:prstGeom prst="rect">
            <a:avLst/>
          </a:prstGeom>
          <a:noFill/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50825" y="1844675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Tx/>
              <a:buNone/>
              <a:tabLst/>
              <a:defRPr/>
            </a:pPr>
            <a:r>
              <a:rPr kumimoji="0" lang="ru-RU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Предыстория перестройки</a:t>
            </a:r>
            <a:endParaRPr kumimoji="0" lang="ru-RU" sz="28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859338" y="2924175"/>
            <a:ext cx="3241675" cy="27876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dirty="0"/>
              <a:t>Л.И.Брежнев </a:t>
            </a:r>
          </a:p>
          <a:p>
            <a:pPr algn="ctr"/>
            <a:r>
              <a:rPr lang="ru-RU" sz="2800" dirty="0"/>
              <a:t>1964-1982г ноябрь</a:t>
            </a:r>
          </a:p>
        </p:txBody>
      </p:sp>
    </p:spTree>
  </p:cSld>
  <p:clrMapOvr>
    <a:masterClrMapping/>
  </p:clrMapOvr>
  <p:transition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z="3200" b="1" dirty="0">
                <a:solidFill>
                  <a:schemeClr val="tx1"/>
                </a:solidFill>
              </a:rPr>
              <a:t>Результаты политики «нового мышления».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341438"/>
            <a:ext cx="8229600" cy="518318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Tx/>
              <a:buNone/>
              <a:tabLst/>
              <a:defRPr/>
            </a:pPr>
            <a:r>
              <a:rPr kumimoji="0" lang="ru-RU" sz="2800" b="1" i="1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Противоречия: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С одной стороны ослабла угроза мировой ракетно-ядерной войны, начался процесс сокращения и уничтожения ядерного оружия. «Холодная война» сходила на нет.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С другой стороны утвердилась главенствующая роль США на международной арене.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Андропов Ю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620713"/>
            <a:ext cx="2465388" cy="3816350"/>
          </a:xfrm>
          <a:prstGeom prst="rect">
            <a:avLst/>
          </a:prstGeom>
          <a:noFill/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339975" y="2997200"/>
            <a:ext cx="2592388" cy="177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dirty="0"/>
              <a:t>Андропов Ю.В.</a:t>
            </a:r>
          </a:p>
          <a:p>
            <a:pPr algn="ctr"/>
            <a:r>
              <a:rPr lang="ru-RU" sz="2800" dirty="0"/>
              <a:t>1982-1984 гг.</a:t>
            </a:r>
          </a:p>
        </p:txBody>
      </p:sp>
      <p:pic>
        <p:nvPicPr>
          <p:cNvPr id="6" name="Picture 7" descr="Черненко 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3357563"/>
            <a:ext cx="2381250" cy="3152775"/>
          </a:xfrm>
          <a:prstGeom prst="rect">
            <a:avLst/>
          </a:prstGeom>
          <a:noFill/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995738" y="4941888"/>
            <a:ext cx="2592387" cy="177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dirty="0"/>
              <a:t>Черненко К.У.</a:t>
            </a:r>
          </a:p>
          <a:p>
            <a:pPr algn="ctr"/>
            <a:r>
              <a:rPr lang="ru-RU" sz="2800" dirty="0"/>
              <a:t>1984-1985 гг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title"/>
          </p:nvPr>
        </p:nvSpPr>
        <p:spPr>
          <a:xfrm>
            <a:off x="4802188" y="2492375"/>
            <a:ext cx="4017962" cy="2808288"/>
          </a:xfrm>
        </p:spPr>
        <p:txBody>
          <a:bodyPr/>
          <a:lstStyle/>
          <a:p>
            <a:r>
              <a:rPr lang="ru-RU" sz="4000" dirty="0"/>
              <a:t>Горбачев М.С.</a:t>
            </a:r>
            <a:br>
              <a:rPr lang="ru-RU" sz="4000" dirty="0"/>
            </a:br>
            <a:r>
              <a:rPr lang="ru-RU" sz="4000" dirty="0"/>
              <a:t>1985-1991 гг.</a:t>
            </a:r>
            <a:br>
              <a:rPr lang="ru-RU" sz="4000" dirty="0"/>
            </a:br>
            <a:r>
              <a:rPr lang="ru-RU" sz="3200" dirty="0"/>
              <a:t>Генеральный секретарь ЦК КПСС)</a:t>
            </a:r>
          </a:p>
        </p:txBody>
      </p:sp>
      <p:pic>
        <p:nvPicPr>
          <p:cNvPr id="5" name="Picture 8" descr="Горбачев 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692150"/>
            <a:ext cx="3810000" cy="43815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Основные направления политической системы: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«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Перестройки»всех сфер жизни общества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Кадровые изменения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Реформа 1988г о соединении «социалистических ценностей с политической доктриной  либерализма.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z="3200" dirty="0"/>
              <a:t>Провозглашен курс на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Создание правового государства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Разделение властей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Создание советского парламентаризма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4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3429000"/>
            <a:ext cx="4752975" cy="30734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tx1"/>
                </a:solidFill>
              </a:rPr>
              <a:t>1.Политическая реформа 1988 года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68313" y="1773238"/>
            <a:ext cx="226853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990033"/>
                </a:solidFill>
              </a:rPr>
              <a:t>Решения </a:t>
            </a:r>
            <a:r>
              <a:rPr lang="en-US" b="1" dirty="0">
                <a:solidFill>
                  <a:srgbClr val="990033"/>
                </a:solidFill>
              </a:rPr>
              <a:t>XVIII</a:t>
            </a:r>
            <a:endParaRPr lang="ru-RU" b="1" dirty="0">
              <a:solidFill>
                <a:srgbClr val="990033"/>
              </a:solidFill>
            </a:endParaRPr>
          </a:p>
          <a:p>
            <a:r>
              <a:rPr lang="ru-RU" b="1" dirty="0">
                <a:solidFill>
                  <a:srgbClr val="990033"/>
                </a:solidFill>
              </a:rPr>
              <a:t>партийной</a:t>
            </a:r>
          </a:p>
          <a:p>
            <a:r>
              <a:rPr lang="ru-RU" b="1" dirty="0">
                <a:solidFill>
                  <a:srgbClr val="990033"/>
                </a:solidFill>
              </a:rPr>
              <a:t>Конференции</a:t>
            </a:r>
          </a:p>
        </p:txBody>
      </p:sp>
      <p:pic>
        <p:nvPicPr>
          <p:cNvPr id="6" name="Picture 6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1628775"/>
            <a:ext cx="6264275" cy="4386263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229600" cy="566738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Органы государственной власти перестройки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35150" y="1052513"/>
            <a:ext cx="4968875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/>
              <a:t>Съезд народных депутатов-</a:t>
            </a:r>
          </a:p>
          <a:p>
            <a:pPr algn="ctr"/>
            <a:r>
              <a:rPr lang="ru-RU" dirty="0"/>
              <a:t>Высший орган власти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051050" y="3644900"/>
            <a:ext cx="4319588" cy="14398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/>
              <a:t>Верховный Совет-</a:t>
            </a:r>
          </a:p>
          <a:p>
            <a:pPr algn="ctr"/>
            <a:r>
              <a:rPr lang="ru-RU" dirty="0"/>
              <a:t>Законодательный, </a:t>
            </a:r>
          </a:p>
          <a:p>
            <a:pPr algn="ctr"/>
            <a:r>
              <a:rPr lang="ru-RU" dirty="0"/>
              <a:t>распорядительный  и контрольный</a:t>
            </a:r>
          </a:p>
          <a:p>
            <a:pPr algn="ctr"/>
            <a:r>
              <a:rPr lang="ru-RU" dirty="0"/>
              <a:t>орган</a:t>
            </a:r>
          </a:p>
          <a:p>
            <a:pPr algn="ctr"/>
            <a:endParaRPr lang="ru-RU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484438" y="2420938"/>
            <a:ext cx="3384550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 dirty="0"/>
              <a:t>Председатель</a:t>
            </a:r>
            <a:r>
              <a:rPr lang="ru-RU" dirty="0"/>
              <a:t> Верховного</a:t>
            </a:r>
          </a:p>
          <a:p>
            <a:pPr algn="ctr"/>
            <a:r>
              <a:rPr lang="ru-RU" dirty="0"/>
              <a:t>Совета СССР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051050" y="5084763"/>
            <a:ext cx="2160588" cy="10080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 dirty="0"/>
              <a:t>Совет Союза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211638" y="5084763"/>
            <a:ext cx="2162175" cy="10080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/>
              <a:t>Совет</a:t>
            </a:r>
          </a:p>
          <a:p>
            <a:pPr algn="ctr"/>
            <a:r>
              <a:rPr lang="ru-RU" b="1" dirty="0"/>
              <a:t> Национальностей</a:t>
            </a: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3995738" y="1989138"/>
            <a:ext cx="485775" cy="36036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3995738" y="3213100"/>
            <a:ext cx="485775" cy="36036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35</TotalTime>
  <Words>808</Words>
  <Application>Microsoft Office PowerPoint</Application>
  <PresentationFormat>Экран (4:3)</PresentationFormat>
  <Paragraphs>142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Апекс</vt:lpstr>
      <vt:lpstr>Слайд 1</vt:lpstr>
      <vt:lpstr>Слайд 2</vt:lpstr>
      <vt:lpstr>Слайд 3</vt:lpstr>
      <vt:lpstr>Слайд 4</vt:lpstr>
      <vt:lpstr>Горбачев М.С. 1985-1991 гг. Генеральный секретарь ЦК КПСС)</vt:lpstr>
      <vt:lpstr>Основные направления политической системы:</vt:lpstr>
      <vt:lpstr>Провозглашен курс на</vt:lpstr>
      <vt:lpstr>1.Политическая реформа 1988 года</vt:lpstr>
      <vt:lpstr>Органы государственной власти перестройки</vt:lpstr>
      <vt:lpstr>Политическая реформа 1988 года</vt:lpstr>
      <vt:lpstr>Возрождение многопартийности</vt:lpstr>
      <vt:lpstr>Национальные движения</vt:lpstr>
      <vt:lpstr>Слайд 13</vt:lpstr>
      <vt:lpstr>Распад СССР</vt:lpstr>
      <vt:lpstr>2.Экономические реформы 1985-1991 гг.</vt:lpstr>
      <vt:lpstr>Н. Рыжков начал разработку новой экономической стратегии . </vt:lpstr>
      <vt:lpstr>Экономическая реформа 1987 г.</vt:lpstr>
      <vt:lpstr> «Закон о государственном предприятии». </vt:lpstr>
      <vt:lpstr>Итоги экономических реформ</vt:lpstr>
      <vt:lpstr>Программа  «500 дней»</vt:lpstr>
      <vt:lpstr>3.Политика гласности </vt:lpstr>
      <vt:lpstr>Слайд 22</vt:lpstr>
      <vt:lpstr>Писатели  высланные из СССР в 60-70-е гг</vt:lpstr>
      <vt:lpstr>Огромную роль в развитии гласности сыграло теле-видение.В его практику вошли прямые трансляции, телемосты, появились новые телепередачи-»Взгляд», «12 этаж», «5 колесо» и др.</vt:lpstr>
      <vt:lpstr>4.Новое политическое мышление </vt:lpstr>
      <vt:lpstr>Эти идеи были сформулированы в книге М.С.Горбачева «Перестройка и новое мышление для нашей страны и для всего мира». </vt:lpstr>
      <vt:lpstr>Советско-американские отношения</vt:lpstr>
      <vt:lpstr>Отношения со странами «третьего мира».</vt:lpstr>
      <vt:lpstr>    При содействии СССР выли выведены вьетнамские войска из Кампучии и кубинские из Анголы.     В 1989 г.состоялся визит М.Горбачева в  Китай     В 1986-89 г.СССР сократил объемы безвозмездной по-мощи союзным режимам.     В этот период были восстановлены дипломатические отношения с ЮАР, Ю.Кореей, Тайванем, Израилем.</vt:lpstr>
      <vt:lpstr>Результаты политики «нового мышления».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Hp</cp:lastModifiedBy>
  <cp:revision>4</cp:revision>
  <dcterms:created xsi:type="dcterms:W3CDTF">2013-05-21T18:56:31Z</dcterms:created>
  <dcterms:modified xsi:type="dcterms:W3CDTF">2013-05-21T19:32:13Z</dcterms:modified>
</cp:coreProperties>
</file>