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0" r:id="rId4"/>
    <p:sldId id="277" r:id="rId5"/>
    <p:sldId id="265" r:id="rId6"/>
    <p:sldId id="278" r:id="rId7"/>
    <p:sldId id="268" r:id="rId8"/>
    <p:sldId id="269" r:id="rId9"/>
    <p:sldId id="271" r:id="rId10"/>
    <p:sldId id="272" r:id="rId11"/>
    <p:sldId id="273" r:id="rId12"/>
    <p:sldId id="274" r:id="rId13"/>
    <p:sldId id="27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1" d="100"/>
          <a:sy n="51" d="100"/>
        </p:scale>
        <p:origin x="-1243"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BE39C-9FE4-42B9-8E0C-1A47078F4AE6}" type="datetimeFigureOut">
              <a:rPr lang="ru-RU" smtClean="0"/>
              <a:pPr/>
              <a:t>26.10.2014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DCA80-6475-4B31-B5B9-D39F54975C6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49A8601-C004-4522-A7E4-C33D43713BC8}" type="datetimeFigureOut">
              <a:rPr lang="ru-RU" smtClean="0"/>
              <a:pPr/>
              <a:t>26.10.2014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9059ACB-91F0-4EF6-B46E-B41B5F254EF9}"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9A8601-C004-4522-A7E4-C33D43713BC8}" type="datetimeFigureOut">
              <a:rPr lang="ru-RU" smtClean="0"/>
              <a:pPr/>
              <a:t>26.10.2014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059ACB-91F0-4EF6-B46E-B41B5F254EF9}"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9A8601-C004-4522-A7E4-C33D43713BC8}" type="datetimeFigureOut">
              <a:rPr lang="ru-RU" smtClean="0"/>
              <a:pPr/>
              <a:t>26.10.2014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059ACB-91F0-4EF6-B46E-B41B5F254EF9}"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9A8601-C004-4522-A7E4-C33D43713BC8}" type="datetimeFigureOut">
              <a:rPr lang="ru-RU" smtClean="0"/>
              <a:pPr/>
              <a:t>26.10.2014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059ACB-91F0-4EF6-B46E-B41B5F254EF9}"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49A8601-C004-4522-A7E4-C33D43713BC8}" type="datetimeFigureOut">
              <a:rPr lang="ru-RU" smtClean="0"/>
              <a:pPr/>
              <a:t>26.10.2014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9059ACB-91F0-4EF6-B46E-B41B5F254EF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49A8601-C004-4522-A7E4-C33D43713BC8}" type="datetimeFigureOut">
              <a:rPr lang="ru-RU" smtClean="0"/>
              <a:pPr/>
              <a:t>26.10.2014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059ACB-91F0-4EF6-B46E-B41B5F254EF9}"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49A8601-C004-4522-A7E4-C33D43713BC8}" type="datetimeFigureOut">
              <a:rPr lang="ru-RU" smtClean="0"/>
              <a:pPr/>
              <a:t>26.10.2014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9059ACB-91F0-4EF6-B46E-B41B5F254EF9}"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49A8601-C004-4522-A7E4-C33D43713BC8}" type="datetimeFigureOut">
              <a:rPr lang="ru-RU" smtClean="0"/>
              <a:pPr/>
              <a:t>26.10.2014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9059ACB-91F0-4EF6-B46E-B41B5F254EF9}"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9A8601-C004-4522-A7E4-C33D43713BC8}" type="datetimeFigureOut">
              <a:rPr lang="ru-RU" smtClean="0"/>
              <a:pPr/>
              <a:t>26.10.2014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9059ACB-91F0-4EF6-B46E-B41B5F254EF9}"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49A8601-C004-4522-A7E4-C33D43713BC8}" type="datetimeFigureOut">
              <a:rPr lang="ru-RU" smtClean="0"/>
              <a:pPr/>
              <a:t>26.10.2014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059ACB-91F0-4EF6-B46E-B41B5F254EF9}"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49A8601-C004-4522-A7E4-C33D43713BC8}" type="datetimeFigureOut">
              <a:rPr lang="ru-RU" smtClean="0"/>
              <a:pPr/>
              <a:t>26.10.2014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059ACB-91F0-4EF6-B46E-B41B5F254EF9}"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49A8601-C004-4522-A7E4-C33D43713BC8}" type="datetimeFigureOut">
              <a:rPr lang="ru-RU" smtClean="0"/>
              <a:pPr/>
              <a:t>26.10.2014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9059ACB-91F0-4EF6-B46E-B41B5F254EF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1371600"/>
            <a:ext cx="8229600" cy="1828800"/>
          </a:xfrm>
        </p:spPr>
        <p:txBody>
          <a:bodyPr>
            <a:normAutofit fontScale="90000"/>
          </a:bodyPr>
          <a:lstStyle/>
          <a:p>
            <a:r>
              <a:rPr lang="ru-RU" sz="8000" dirty="0" smtClean="0"/>
              <a:t/>
            </a:r>
            <a:br>
              <a:rPr lang="ru-RU" sz="8000" dirty="0" smtClean="0"/>
            </a:br>
            <a:r>
              <a:rPr lang="ru-RU" sz="8000" dirty="0" smtClean="0"/>
              <a:t>10 самых необычных кругосветных путешествий</a:t>
            </a:r>
            <a:br>
              <a:rPr lang="ru-RU" sz="8000" dirty="0" smtClean="0"/>
            </a:br>
            <a:endParaRPr lang="ru-RU" sz="8000" dirty="0"/>
          </a:p>
        </p:txBody>
      </p:sp>
      <p:sp>
        <p:nvSpPr>
          <p:cNvPr id="5" name="Прямоугольник 4"/>
          <p:cNvSpPr/>
          <p:nvPr/>
        </p:nvSpPr>
        <p:spPr>
          <a:xfrm>
            <a:off x="0" y="4795897"/>
            <a:ext cx="5857884" cy="2062103"/>
          </a:xfrm>
          <a:prstGeom prst="rect">
            <a:avLst/>
          </a:prstGeom>
        </p:spPr>
        <p:txBody>
          <a:bodyPr wrap="square">
            <a:spAutoFit/>
          </a:bodyPr>
          <a:lstStyle/>
          <a:p>
            <a:r>
              <a:rPr lang="ru-RU" sz="3200" dirty="0">
                <a:solidFill>
                  <a:prstClr val="white"/>
                </a:solidFill>
              </a:rPr>
              <a:t>Жизнь — это путь. У кого-то это путь до булочной и обратно, у кого-то — кругосветное путешествие. </a:t>
            </a:r>
            <a:r>
              <a:rPr lang="ru-RU" sz="3200" dirty="0" smtClean="0">
                <a:solidFill>
                  <a:prstClr val="white"/>
                </a:solidFill>
              </a:rPr>
              <a:t> </a:t>
            </a:r>
            <a:r>
              <a:rPr lang="ru-RU" sz="3200" dirty="0" err="1">
                <a:solidFill>
                  <a:prstClr val="white"/>
                </a:solidFill>
              </a:rPr>
              <a:t>Хабенский</a:t>
            </a:r>
            <a:r>
              <a:rPr lang="ru-RU" sz="3200" dirty="0">
                <a:solidFill>
                  <a:prstClr val="white"/>
                </a:solidFill>
              </a:rPr>
              <a:t> К.</a:t>
            </a:r>
            <a:endParaRPr lang="ru-RU" sz="3200"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Кругосветное путешествие на мотоцикле</a:t>
            </a:r>
            <a:br>
              <a:rPr lang="ru-RU" dirty="0" smtClean="0"/>
            </a:br>
            <a:r>
              <a:rPr lang="ru-RU" dirty="0" smtClean="0"/>
              <a:t/>
            </a:r>
            <a:br>
              <a:rPr lang="ru-RU" dirty="0" smtClean="0"/>
            </a:br>
            <a:endParaRPr lang="ru-RU" dirty="0"/>
          </a:p>
        </p:txBody>
      </p:sp>
      <p:pic>
        <p:nvPicPr>
          <p:cNvPr id="10242" name="Picture 2"/>
          <p:cNvPicPr>
            <a:picLocks noGrp="1" noChangeAspect="1" noChangeArrowheads="1"/>
          </p:cNvPicPr>
          <p:nvPr>
            <p:ph idx="1"/>
          </p:nvPr>
        </p:nvPicPr>
        <p:blipFill>
          <a:blip r:embed="rId2" cstate="print"/>
          <a:stretch>
            <a:fillRect/>
          </a:stretch>
        </p:blipFill>
        <p:spPr bwMode="auto">
          <a:xfrm>
            <a:off x="8208612" y="6643710"/>
            <a:ext cx="292478" cy="214290"/>
          </a:xfrm>
          <a:prstGeom prst="rect">
            <a:avLst/>
          </a:prstGeom>
          <a:noFill/>
          <a:ln w="9525">
            <a:noFill/>
            <a:miter lim="800000"/>
            <a:headEnd/>
            <a:tailEnd/>
          </a:ln>
          <a:effectLst/>
        </p:spPr>
      </p:pic>
      <p:sp>
        <p:nvSpPr>
          <p:cNvPr id="5" name="Прямоугольник 4"/>
          <p:cNvSpPr/>
          <p:nvPr/>
        </p:nvSpPr>
        <p:spPr>
          <a:xfrm>
            <a:off x="285720" y="1071546"/>
            <a:ext cx="8643998" cy="461665"/>
          </a:xfrm>
          <a:prstGeom prst="rect">
            <a:avLst/>
          </a:prstGeom>
        </p:spPr>
        <p:txBody>
          <a:bodyPr wrap="square">
            <a:spAutoFit/>
          </a:bodyPr>
          <a:lstStyle/>
          <a:p>
            <a:r>
              <a:rPr lang="ru-RU" sz="2400" dirty="0" err="1" smtClean="0"/>
              <a:t>Джефф</a:t>
            </a:r>
            <a:r>
              <a:rPr lang="ru-RU" sz="2400" dirty="0" smtClean="0"/>
              <a:t> Хилл и </a:t>
            </a:r>
            <a:r>
              <a:rPr lang="ru-RU" sz="2400" dirty="0" err="1" smtClean="0"/>
              <a:t>Гери</a:t>
            </a:r>
            <a:r>
              <a:rPr lang="ru-RU" sz="2400" dirty="0" smtClean="0"/>
              <a:t> </a:t>
            </a:r>
            <a:r>
              <a:rPr lang="ru-RU" sz="2400" dirty="0" err="1" smtClean="0"/>
              <a:t>Волкер</a:t>
            </a:r>
            <a:r>
              <a:rPr lang="ru-RU" sz="2400" dirty="0" smtClean="0"/>
              <a:t> .2013г.</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28596" y="357166"/>
            <a:ext cx="8215370" cy="5786478"/>
          </a:xfrm>
        </p:spPr>
        <p:txBody>
          <a:bodyPr>
            <a:normAutofit fontScale="92500"/>
          </a:bodyPr>
          <a:lstStyle/>
          <a:p>
            <a:r>
              <a:rPr lang="ru-RU" dirty="0" smtClean="0"/>
              <a:t>В марте 2013 году два британца - эксперт путешествий </a:t>
            </a:r>
            <a:r>
              <a:rPr lang="ru-RU" dirty="0" err="1" smtClean="0"/>
              <a:t>Belfast</a:t>
            </a:r>
            <a:r>
              <a:rPr lang="ru-RU" dirty="0" smtClean="0"/>
              <a:t> </a:t>
            </a:r>
            <a:r>
              <a:rPr lang="ru-RU" dirty="0" err="1" smtClean="0"/>
              <a:t>Telegraph</a:t>
            </a:r>
            <a:r>
              <a:rPr lang="ru-RU" dirty="0" smtClean="0"/>
              <a:t> </a:t>
            </a:r>
            <a:r>
              <a:rPr lang="ru-RU" dirty="0" err="1" smtClean="0"/>
              <a:t>Джефф</a:t>
            </a:r>
            <a:r>
              <a:rPr lang="ru-RU" dirty="0" smtClean="0"/>
              <a:t> Хилл и бывший автогонщик </a:t>
            </a:r>
            <a:r>
              <a:rPr lang="ru-RU" dirty="0" err="1" smtClean="0"/>
              <a:t>Гери</a:t>
            </a:r>
            <a:r>
              <a:rPr lang="ru-RU" dirty="0" smtClean="0"/>
              <a:t> </a:t>
            </a:r>
            <a:r>
              <a:rPr lang="ru-RU" dirty="0" err="1" smtClean="0"/>
              <a:t>Волкер</a:t>
            </a:r>
            <a:r>
              <a:rPr lang="ru-RU" dirty="0" smtClean="0"/>
              <a:t> – выехали из Лондона, чтобы воссоздать кругосветное путешествие, которое 100 лет назад совершил на мотоцикле </a:t>
            </a:r>
            <a:r>
              <a:rPr lang="ru-RU" dirty="0" err="1" smtClean="0"/>
              <a:t>Henderson</a:t>
            </a:r>
            <a:r>
              <a:rPr lang="ru-RU" dirty="0" smtClean="0"/>
              <a:t> американец Карл </a:t>
            </a:r>
            <a:r>
              <a:rPr lang="ru-RU" dirty="0" err="1" smtClean="0"/>
              <a:t>Клэнси</a:t>
            </a:r>
            <a:r>
              <a:rPr lang="ru-RU" dirty="0" smtClean="0"/>
              <a:t>. В октябре 1912 года </a:t>
            </a:r>
            <a:r>
              <a:rPr lang="ru-RU" dirty="0" err="1" smtClean="0"/>
              <a:t>Клэнси</a:t>
            </a:r>
            <a:r>
              <a:rPr lang="ru-RU" dirty="0" smtClean="0"/>
              <a:t> выехал из Дублина с попутчиком, которого оставил в Париже, а сам продолжил путь на  юг Испании, через Северную Африку, Азию, а в заключении тура проехал через всю Америку. Путешествие Карла </a:t>
            </a:r>
            <a:r>
              <a:rPr lang="ru-RU" dirty="0" err="1" smtClean="0"/>
              <a:t>Клэнси</a:t>
            </a:r>
            <a:r>
              <a:rPr lang="ru-RU" dirty="0" smtClean="0"/>
              <a:t> длилось 10 месяцев и современники называли эту кругосветку «самым длинным, самым трудным и самым опасным путешествием на мотоцикле».</a:t>
            </a:r>
          </a:p>
          <a:p>
            <a:endParaRPr lang="ru-RU" dirty="0" smtClean="0"/>
          </a:p>
          <a:p>
            <a:endParaRPr lang="ru-RU"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8229600" cy="1143000"/>
          </a:xfrm>
        </p:spPr>
        <p:txBody>
          <a:bodyPr>
            <a:normAutofit fontScale="90000"/>
          </a:bodyPr>
          <a:lstStyle/>
          <a:p>
            <a:r>
              <a:rPr lang="ru-RU" dirty="0" smtClean="0"/>
              <a:t/>
            </a:r>
            <a:br>
              <a:rPr lang="ru-RU" dirty="0" smtClean="0"/>
            </a:br>
            <a:r>
              <a:rPr lang="ru-RU" dirty="0" smtClean="0"/>
              <a:t>Одиночное кругосветное плавание нон-стоп</a:t>
            </a:r>
            <a:br>
              <a:rPr lang="ru-RU" dirty="0" smtClean="0"/>
            </a:br>
            <a:r>
              <a:rPr lang="ru-RU" dirty="0" smtClean="0"/>
              <a:t/>
            </a:r>
            <a:br>
              <a:rPr lang="ru-RU" dirty="0" smtClean="0"/>
            </a:br>
            <a:endParaRPr lang="ru-RU" dirty="0"/>
          </a:p>
        </p:txBody>
      </p:sp>
      <p:pic>
        <p:nvPicPr>
          <p:cNvPr id="11266" name="Picture 2"/>
          <p:cNvPicPr>
            <a:picLocks noGrp="1" noChangeAspect="1" noChangeArrowheads="1"/>
          </p:cNvPicPr>
          <p:nvPr>
            <p:ph idx="1"/>
          </p:nvPr>
        </p:nvPicPr>
        <p:blipFill>
          <a:blip r:embed="rId2" cstate="print"/>
          <a:stretch>
            <a:fillRect/>
          </a:stretch>
        </p:blipFill>
        <p:spPr bwMode="auto">
          <a:xfrm>
            <a:off x="8715404" y="6598586"/>
            <a:ext cx="428596" cy="259413"/>
          </a:xfrm>
          <a:prstGeom prst="rect">
            <a:avLst/>
          </a:prstGeom>
          <a:noFill/>
          <a:ln w="9525">
            <a:noFill/>
            <a:miter lim="800000"/>
            <a:headEnd/>
            <a:tailEnd/>
          </a:ln>
          <a:effectLst/>
        </p:spPr>
      </p:pic>
      <p:sp>
        <p:nvSpPr>
          <p:cNvPr id="5" name="Прямоугольник 4"/>
          <p:cNvSpPr/>
          <p:nvPr/>
        </p:nvSpPr>
        <p:spPr>
          <a:xfrm>
            <a:off x="1785918" y="1000108"/>
            <a:ext cx="5214958" cy="1384995"/>
          </a:xfrm>
          <a:prstGeom prst="rect">
            <a:avLst/>
          </a:prstGeom>
        </p:spPr>
        <p:txBody>
          <a:bodyPr wrap="square">
            <a:spAutoFit/>
          </a:bodyPr>
          <a:lstStyle/>
          <a:p>
            <a:r>
              <a:rPr lang="ru-RU" sz="2400" dirty="0" smtClean="0"/>
              <a:t>Федор Конюхов в одиночной кругосветке.</a:t>
            </a:r>
          </a:p>
          <a:p>
            <a:endParaRPr lang="ru-RU" dirty="0" smtClean="0"/>
          </a:p>
          <a:p>
            <a:r>
              <a:rPr lang="ru-RU" dirty="0" smtClean="0"/>
              <a:t>  </a:t>
            </a:r>
            <a:endParaRPr lang="ru-RU"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4282" y="0"/>
            <a:ext cx="8729698" cy="6094435"/>
          </a:xfrm>
        </p:spPr>
        <p:txBody>
          <a:bodyPr>
            <a:normAutofit/>
          </a:bodyPr>
          <a:lstStyle/>
          <a:p>
            <a:endParaRPr lang="ru-RU" sz="3200" dirty="0" smtClean="0"/>
          </a:p>
          <a:p>
            <a:endParaRPr lang="ru-RU" sz="3200" dirty="0" smtClean="0"/>
          </a:p>
          <a:p>
            <a:r>
              <a:rPr lang="ru-RU" sz="3200" dirty="0" smtClean="0"/>
              <a:t>Федор Конюхов – человек, совершивший первое в истории России, одиночное кругосветное плавание нон-стоп. На яхте «</a:t>
            </a:r>
            <a:r>
              <a:rPr lang="ru-RU" sz="3200" dirty="0" err="1" smtClean="0"/>
              <a:t>Караана</a:t>
            </a:r>
            <a:r>
              <a:rPr lang="ru-RU" sz="3200" dirty="0" smtClean="0"/>
              <a:t>» длиной 36 фунтов он прошёл по маршруту Сидней – Мыс Горн – Экватор – Сидней. На это ему потребовалось 224 дня. Началась кругосветка Конюхова осенью 1990 года, а закончилась весной 1991 года.</a:t>
            </a:r>
          </a:p>
          <a:p>
            <a:endParaRPr lang="ru-RU" dirty="0" smtClean="0"/>
          </a:p>
          <a:p>
            <a:endParaRPr lang="ru-RU"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214313"/>
            <a:ext cx="8229600" cy="4525962"/>
          </a:xfrm>
        </p:spPr>
        <p:txBody>
          <a:bodyPr>
            <a:normAutofit/>
          </a:bodyPr>
          <a:lstStyle/>
          <a:p>
            <a:r>
              <a:rPr lang="ru-RU" sz="3200" b="1" dirty="0" smtClean="0"/>
              <a:t>7 января 1887 года Томас </a:t>
            </a:r>
            <a:r>
              <a:rPr lang="ru-RU" sz="3200" b="1" dirty="0" err="1" smtClean="0"/>
              <a:t>Стивенс</a:t>
            </a:r>
            <a:r>
              <a:rPr lang="ru-RU" sz="3200" b="1" dirty="0" smtClean="0"/>
              <a:t> из Сан-Франциско завершил первое кругосветное путешествие на велосипеде. За три года путешественнику удалось преодолеть 13500 миль и открыть новую страницу в истории кругосветных путешествий. </a:t>
            </a:r>
          </a:p>
          <a:p>
            <a:endParaRPr lang="ru-RU" dirty="0" smtClean="0"/>
          </a:p>
          <a:p>
            <a:endParaRPr lang="ru-RU" dirty="0"/>
          </a:p>
        </p:txBody>
      </p:sp>
      <p:pic>
        <p:nvPicPr>
          <p:cNvPr id="2051" name="Picture 3"/>
          <p:cNvPicPr>
            <a:picLocks noChangeAspect="1" noChangeArrowheads="1"/>
          </p:cNvPicPr>
          <p:nvPr/>
        </p:nvPicPr>
        <p:blipFill>
          <a:blip r:embed="rId2" cstate="print"/>
          <a:srcRect/>
          <a:stretch>
            <a:fillRect/>
          </a:stretch>
        </p:blipFill>
        <p:spPr bwMode="auto">
          <a:xfrm flipH="1">
            <a:off x="8958571" y="6286520"/>
            <a:ext cx="185429" cy="35716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Кругосветное путешествие на джипе-амфибии</a:t>
            </a:r>
            <a:br>
              <a:rPr lang="ru-RU" dirty="0" smtClean="0"/>
            </a:br>
            <a:r>
              <a:rPr lang="ru-RU" dirty="0" smtClean="0"/>
              <a:t/>
            </a:r>
            <a:br>
              <a:rPr lang="ru-RU" dirty="0" smtClean="0"/>
            </a:br>
            <a:r>
              <a:rPr lang="ru-RU" dirty="0" smtClean="0"/>
              <a:t>  </a:t>
            </a:r>
            <a:endParaRPr lang="ru-RU" dirty="0"/>
          </a:p>
        </p:txBody>
      </p:sp>
      <p:sp>
        <p:nvSpPr>
          <p:cNvPr id="3" name="Содержимое 2"/>
          <p:cNvSpPr>
            <a:spLocks noGrp="1"/>
          </p:cNvSpPr>
          <p:nvPr>
            <p:ph idx="1"/>
          </p:nvPr>
        </p:nvSpPr>
        <p:spPr>
          <a:xfrm>
            <a:off x="0" y="1142984"/>
            <a:ext cx="9144000" cy="5286412"/>
          </a:xfrm>
        </p:spPr>
        <p:txBody>
          <a:bodyPr>
            <a:normAutofit/>
          </a:bodyPr>
          <a:lstStyle/>
          <a:p>
            <a:r>
              <a:rPr lang="ru-RU" sz="3200" b="1" dirty="0" smtClean="0"/>
              <a:t>В 1950 году австралиец Бен </a:t>
            </a:r>
            <a:r>
              <a:rPr lang="ru-RU" sz="3200" b="1" dirty="0" err="1" smtClean="0"/>
              <a:t>Карлин</a:t>
            </a:r>
            <a:r>
              <a:rPr lang="ru-RU" sz="3200" b="1" dirty="0" smtClean="0"/>
              <a:t> принял решение совершить кругосветное путешествие на своем модернизированном джипе-амфибии. Три четверти маршрута с ним прошла его жена. В Индии она сошла на берег, а сам Бен </a:t>
            </a:r>
            <a:r>
              <a:rPr lang="ru-RU" sz="3200" b="1" dirty="0" err="1" smtClean="0"/>
              <a:t>Карлин</a:t>
            </a:r>
            <a:r>
              <a:rPr lang="ru-RU" sz="3200" b="1" dirty="0" smtClean="0"/>
              <a:t> завершил своё путешествие в 1958 году, преодолев 17 тыс. км по воде и 62 тыс. км по суше.</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00042"/>
            <a:ext cx="9144000" cy="5808683"/>
          </a:xfrm>
        </p:spPr>
        <p:txBody>
          <a:bodyPr>
            <a:normAutofit/>
          </a:bodyPr>
          <a:lstStyle/>
          <a:p>
            <a:r>
              <a:rPr lang="ru-RU" sz="3200" dirty="0" smtClean="0"/>
              <a:t>Кругосветное путешествие на воздушном шаре</a:t>
            </a:r>
          </a:p>
          <a:p>
            <a:r>
              <a:rPr lang="ru-RU" sz="3200" dirty="0" smtClean="0"/>
              <a:t>В 2002 году американец Стив </a:t>
            </a:r>
            <a:r>
              <a:rPr lang="ru-RU" sz="3200" dirty="0" err="1" smtClean="0"/>
              <a:t>Фоссетт,совладелец</a:t>
            </a:r>
            <a:r>
              <a:rPr lang="ru-RU" sz="3200" dirty="0" smtClean="0"/>
              <a:t> фирмы </a:t>
            </a:r>
            <a:r>
              <a:rPr lang="ru-RU" sz="3200" dirty="0" err="1" smtClean="0"/>
              <a:t>Scaled</a:t>
            </a:r>
            <a:r>
              <a:rPr lang="ru-RU" sz="3200" dirty="0" smtClean="0"/>
              <a:t> </a:t>
            </a:r>
            <a:r>
              <a:rPr lang="ru-RU" sz="3200" dirty="0" err="1" smtClean="0"/>
              <a:t>Composites</a:t>
            </a:r>
            <a:r>
              <a:rPr lang="ru-RU" sz="3200" dirty="0" smtClean="0"/>
              <a:t>, который к тому времени уже успел заслужить славу лётчика-авантюриста, облетел вокруг Земли на воздушном шаре. Сделать он это стремился не один год и добился цели с шестой попытки. Полёт </a:t>
            </a:r>
            <a:r>
              <a:rPr lang="ru-RU" sz="3200" dirty="0" err="1" smtClean="0"/>
              <a:t>Фоссетта</a:t>
            </a:r>
            <a:r>
              <a:rPr lang="ru-RU" sz="3200" dirty="0" smtClean="0"/>
              <a:t> стал первым в истории кругосветным одиночным перелётом без дозаправки и остановки.</a:t>
            </a:r>
          </a:p>
          <a:p>
            <a:endParaRPr lang="ru-RU" dirty="0" smtClean="0"/>
          </a:p>
          <a:p>
            <a:pPr>
              <a:buNone/>
            </a:pPr>
            <a:endParaRPr lang="ru-RU" dirty="0"/>
          </a:p>
        </p:txBody>
      </p:sp>
      <p:pic>
        <p:nvPicPr>
          <p:cNvPr id="4" name="Picture 2"/>
          <p:cNvPicPr>
            <a:picLocks noChangeAspect="1" noChangeArrowheads="1"/>
          </p:cNvPicPr>
          <p:nvPr/>
        </p:nvPicPr>
        <p:blipFill>
          <a:blip r:embed="rId2" cstate="print"/>
          <a:stretch>
            <a:fillRect/>
          </a:stretch>
        </p:blipFill>
        <p:spPr bwMode="auto">
          <a:xfrm>
            <a:off x="8322030" y="6215082"/>
            <a:ext cx="821970" cy="29003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Кругосветное путешествие на древнеегипетской камышовой лодке</a:t>
            </a:r>
            <a:br>
              <a:rPr lang="ru-RU" sz="2000" dirty="0" smtClean="0"/>
            </a:br>
            <a:r>
              <a:rPr lang="ru-RU" sz="2000" dirty="0" smtClean="0"/>
              <a:t>22 мая 1969г. на лодке «Ра» </a:t>
            </a:r>
            <a:endParaRPr lang="ru-RU" sz="2000" dirty="0"/>
          </a:p>
        </p:txBody>
      </p:sp>
      <p:sp>
        <p:nvSpPr>
          <p:cNvPr id="3" name="Содержимое 2"/>
          <p:cNvSpPr>
            <a:spLocks noGrp="1"/>
          </p:cNvSpPr>
          <p:nvPr>
            <p:ph idx="1"/>
          </p:nvPr>
        </p:nvSpPr>
        <p:spPr/>
        <p:txBody>
          <a:bodyPr>
            <a:normAutofit fontScale="92500" lnSpcReduction="20000"/>
          </a:bodyPr>
          <a:lstStyle/>
          <a:p>
            <a:r>
              <a:rPr lang="ru-RU" dirty="0" smtClean="0"/>
              <a:t>Норвежец Тур Хейердал совершил трансатлантический переход на легкой камышовой лодке, построенной макету древних египтян. На своей лодке «Ра» ему удалось достичь берега Барбадоса, доказав, что древние мореплаватели могли совершать трансатлантические переходы. Стоит отметить, что это была вторая попытка Хейердала. За год до этого он и его команда чуть не утонули, поскольку судно из-за конструктивных недостатков по прошествии нескольких дней после старта начало сгибаться и разломилось на части. В команде норвежца был и известный советский тележурналист и путешественник Юрий Сенкевич.</a:t>
            </a:r>
          </a:p>
          <a:p>
            <a:endParaRPr lang="ru-RU" dirty="0" smtClean="0"/>
          </a:p>
          <a:p>
            <a:endParaRPr lang="ru-RU"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Кругосветное путешествие трусцой</a:t>
            </a:r>
            <a:br>
              <a:rPr lang="ru-RU" dirty="0" smtClean="0"/>
            </a:br>
            <a:r>
              <a:rPr lang="ru-RU" dirty="0" smtClean="0"/>
              <a:t/>
            </a:r>
            <a:br>
              <a:rPr lang="ru-RU" dirty="0" smtClean="0"/>
            </a:br>
            <a:endParaRPr lang="ru-RU" dirty="0"/>
          </a:p>
        </p:txBody>
      </p:sp>
      <p:pic>
        <p:nvPicPr>
          <p:cNvPr id="9218" name="Picture 2"/>
          <p:cNvPicPr>
            <a:picLocks noGrp="1" noChangeAspect="1" noChangeArrowheads="1"/>
          </p:cNvPicPr>
          <p:nvPr>
            <p:ph idx="1"/>
          </p:nvPr>
        </p:nvPicPr>
        <p:blipFill>
          <a:blip r:embed="rId2" cstate="print"/>
          <a:stretch>
            <a:fillRect/>
          </a:stretch>
        </p:blipFill>
        <p:spPr bwMode="auto">
          <a:xfrm>
            <a:off x="8336504" y="6643710"/>
            <a:ext cx="307461" cy="214290"/>
          </a:xfrm>
          <a:prstGeom prst="rect">
            <a:avLst/>
          </a:prstGeom>
          <a:noFill/>
          <a:ln w="9525">
            <a:noFill/>
            <a:miter lim="800000"/>
            <a:headEnd/>
            <a:tailEnd/>
          </a:ln>
          <a:effectLst/>
        </p:spPr>
      </p:pic>
      <p:sp>
        <p:nvSpPr>
          <p:cNvPr id="5" name="Прямоугольник 4"/>
          <p:cNvSpPr/>
          <p:nvPr/>
        </p:nvSpPr>
        <p:spPr>
          <a:xfrm>
            <a:off x="1428728" y="1500174"/>
            <a:ext cx="4572000" cy="1015663"/>
          </a:xfrm>
          <a:prstGeom prst="rect">
            <a:avLst/>
          </a:prstGeom>
        </p:spPr>
        <p:txBody>
          <a:bodyPr>
            <a:spAutoFit/>
          </a:bodyPr>
          <a:lstStyle/>
          <a:p>
            <a:r>
              <a:rPr lang="ru-RU" sz="2400" dirty="0" smtClean="0"/>
              <a:t>Бегущий Человек Роберт </a:t>
            </a:r>
            <a:r>
              <a:rPr lang="ru-RU" sz="2400" dirty="0" err="1" smtClean="0"/>
              <a:t>Гарсайд</a:t>
            </a:r>
            <a:endParaRPr lang="ru-RU" sz="2400" dirty="0" smtClean="0"/>
          </a:p>
          <a:p>
            <a:endParaRPr lang="ru-RU" dirty="0" smtClean="0"/>
          </a:p>
          <a:p>
            <a:r>
              <a:rPr lang="ru-RU" dirty="0" smtClean="0"/>
              <a:t> </a:t>
            </a:r>
            <a:endParaRPr lang="ru-RU"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14290"/>
            <a:ext cx="8229600" cy="1143000"/>
          </a:xfrm>
        </p:spPr>
        <p:txBody>
          <a:bodyPr>
            <a:normAutofit fontScale="90000"/>
          </a:bodyPr>
          <a:lstStyle/>
          <a:p>
            <a:r>
              <a:rPr lang="ru-RU" dirty="0" smtClean="0"/>
              <a:t/>
            </a:r>
            <a:br>
              <a:rPr lang="ru-RU" dirty="0" smtClean="0"/>
            </a:br>
            <a:r>
              <a:rPr lang="ru-RU" dirty="0" smtClean="0"/>
              <a:t>Кругосветное путешествие миллионера на велосипеде</a:t>
            </a:r>
            <a:br>
              <a:rPr lang="ru-RU" dirty="0" smtClean="0"/>
            </a:br>
            <a:r>
              <a:rPr lang="ru-RU" dirty="0" smtClean="0"/>
              <a:t/>
            </a:r>
            <a:br>
              <a:rPr lang="ru-RU" dirty="0" smtClean="0"/>
            </a:br>
            <a:r>
              <a:rPr lang="ru-RU" dirty="0" smtClean="0"/>
              <a:t> </a:t>
            </a:r>
            <a:endParaRPr lang="ru-RU" dirty="0"/>
          </a:p>
        </p:txBody>
      </p:sp>
      <p:pic>
        <p:nvPicPr>
          <p:cNvPr id="8194" name="Picture 2"/>
          <p:cNvPicPr>
            <a:picLocks noGrp="1" noChangeAspect="1" noChangeArrowheads="1"/>
          </p:cNvPicPr>
          <p:nvPr>
            <p:ph idx="1"/>
          </p:nvPr>
        </p:nvPicPr>
        <p:blipFill>
          <a:blip r:embed="rId2" cstate="print"/>
          <a:stretch>
            <a:fillRect/>
          </a:stretch>
        </p:blipFill>
        <p:spPr bwMode="auto">
          <a:xfrm>
            <a:off x="8286776" y="6620932"/>
            <a:ext cx="357190" cy="237067"/>
          </a:xfrm>
          <a:prstGeom prst="rect">
            <a:avLst/>
          </a:prstGeom>
          <a:noFill/>
          <a:ln w="9525">
            <a:noFill/>
            <a:miter lim="800000"/>
            <a:headEnd/>
            <a:tailEnd/>
          </a:ln>
          <a:effectLst/>
        </p:spPr>
      </p:pic>
      <p:sp>
        <p:nvSpPr>
          <p:cNvPr id="5" name="Прямоугольник 4"/>
          <p:cNvSpPr/>
          <p:nvPr/>
        </p:nvSpPr>
        <p:spPr>
          <a:xfrm>
            <a:off x="1214414" y="1000108"/>
            <a:ext cx="5357834" cy="1384995"/>
          </a:xfrm>
          <a:prstGeom prst="rect">
            <a:avLst/>
          </a:prstGeom>
        </p:spPr>
        <p:txBody>
          <a:bodyPr wrap="square">
            <a:spAutoFit/>
          </a:bodyPr>
          <a:lstStyle/>
          <a:p>
            <a:r>
              <a:rPr lang="ru-RU" sz="2400" dirty="0" smtClean="0"/>
              <a:t>Путешественник </a:t>
            </a:r>
            <a:r>
              <a:rPr lang="ru-RU" sz="2400" dirty="0" err="1" smtClean="0"/>
              <a:t>Януш</a:t>
            </a:r>
            <a:r>
              <a:rPr lang="ru-RU" sz="2400" dirty="0" smtClean="0"/>
              <a:t> </a:t>
            </a:r>
            <a:r>
              <a:rPr lang="ru-RU" sz="2400" dirty="0" err="1" smtClean="0"/>
              <a:t>Ривер</a:t>
            </a:r>
            <a:r>
              <a:rPr lang="ru-RU" sz="2400" dirty="0" smtClean="0"/>
              <a:t>(75 лет) во Владивостоке</a:t>
            </a:r>
          </a:p>
          <a:p>
            <a:endParaRPr lang="ru-RU" dirty="0" smtClean="0"/>
          </a:p>
          <a:p>
            <a:r>
              <a:rPr lang="ru-RU" dirty="0" smtClean="0"/>
              <a:t> </a:t>
            </a:r>
            <a:endParaRPr lang="ru-RU" dirty="0"/>
          </a:p>
        </p:txBody>
      </p:sp>
      <p:pic>
        <p:nvPicPr>
          <p:cNvPr id="6" name="Picture 2"/>
          <p:cNvPicPr>
            <a:picLocks noChangeAspect="1" noChangeArrowheads="1"/>
          </p:cNvPicPr>
          <p:nvPr/>
        </p:nvPicPr>
        <p:blipFill>
          <a:blip r:embed="rId2" cstate="print"/>
          <a:stretch>
            <a:fillRect/>
          </a:stretch>
        </p:blipFill>
        <p:spPr bwMode="auto">
          <a:xfrm>
            <a:off x="8286776" y="6620933"/>
            <a:ext cx="357190" cy="23706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57158" y="714356"/>
            <a:ext cx="8572560" cy="6143644"/>
          </a:xfrm>
        </p:spPr>
        <p:txBody>
          <a:bodyPr>
            <a:normAutofit lnSpcReduction="10000"/>
          </a:bodyPr>
          <a:lstStyle/>
          <a:p>
            <a:r>
              <a:rPr lang="ru-RU" sz="3200" dirty="0" smtClean="0"/>
              <a:t>75-летний миллионер, бывший продюсер эстрадных звезд и футбольных команд </a:t>
            </a:r>
            <a:r>
              <a:rPr lang="ru-RU" sz="3200" dirty="0" err="1" smtClean="0"/>
              <a:t>Януш</a:t>
            </a:r>
            <a:r>
              <a:rPr lang="ru-RU" sz="3200" dirty="0" smtClean="0"/>
              <a:t> </a:t>
            </a:r>
            <a:r>
              <a:rPr lang="ru-RU" sz="3200" dirty="0" err="1" smtClean="0"/>
              <a:t>Ривер</a:t>
            </a:r>
            <a:r>
              <a:rPr lang="ru-RU" sz="3200" dirty="0" smtClean="0"/>
              <a:t> повторил опыт Томаса </a:t>
            </a:r>
            <a:r>
              <a:rPr lang="ru-RU" sz="3200" dirty="0" err="1" smtClean="0"/>
              <a:t>Стивенса</a:t>
            </a:r>
            <a:r>
              <a:rPr lang="ru-RU" sz="3200" dirty="0" smtClean="0"/>
              <a:t>. Он круто изменил свою жизнь, когда в 2000 году купил за $50 долларов горный велосипед и отправился в путь. С того времени </a:t>
            </a:r>
            <a:r>
              <a:rPr lang="ru-RU" sz="3200" dirty="0" err="1" smtClean="0"/>
              <a:t>Ривер</a:t>
            </a:r>
            <a:r>
              <a:rPr lang="ru-RU" sz="3200" dirty="0" smtClean="0"/>
              <a:t>, который, кстати, являясь русским по матери, прекрасно говорит на русском языке, побывал в 135 странах и проехал более 145 тыс.км. Он выучил десяток иностранных языков и успел 20 раз побывать в плену у боевиков. Не жизнь, а сплошное приключение.</a:t>
            </a:r>
          </a:p>
          <a:p>
            <a:endParaRPr lang="ru-RU" dirty="0" smtClean="0"/>
          </a:p>
          <a:p>
            <a:pPr>
              <a:buNone/>
            </a:pPr>
            <a:endParaRPr lang="ru-RU" dirty="0"/>
          </a:p>
        </p:txBody>
      </p:sp>
      <p:sp>
        <p:nvSpPr>
          <p:cNvPr id="4" name="Прямоугольник 3"/>
          <p:cNvSpPr/>
          <p:nvPr/>
        </p:nvSpPr>
        <p:spPr>
          <a:xfrm>
            <a:off x="1500166" y="0"/>
            <a:ext cx="7643834" cy="461665"/>
          </a:xfrm>
          <a:prstGeom prst="rect">
            <a:avLst/>
          </a:prstGeom>
        </p:spPr>
        <p:txBody>
          <a:bodyPr wrap="square">
            <a:spAutoFit/>
          </a:bodyPr>
          <a:lstStyle/>
          <a:p>
            <a:r>
              <a:rPr lang="ru-RU" sz="2400" dirty="0" smtClean="0"/>
              <a:t>Кругосветное путешествие миллионера на велосипеде</a:t>
            </a:r>
            <a:endParaRPr lang="ru-RU" sz="2400"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9144000" cy="6858000"/>
          </a:xfrm>
        </p:spPr>
        <p:txBody>
          <a:bodyPr>
            <a:normAutofit fontScale="92500"/>
          </a:bodyPr>
          <a:lstStyle/>
          <a:p>
            <a:pPr algn="ctr">
              <a:buNone/>
            </a:pPr>
            <a:r>
              <a:rPr lang="ru-RU" sz="3500" dirty="0" smtClean="0"/>
              <a:t>Кругосветное путешествие трусцой</a:t>
            </a:r>
            <a:r>
              <a:rPr lang="ru-RU" dirty="0" smtClean="0"/>
              <a:t/>
            </a:r>
            <a:br>
              <a:rPr lang="ru-RU" dirty="0" smtClean="0"/>
            </a:br>
            <a:endParaRPr lang="ru-RU" dirty="0" smtClean="0"/>
          </a:p>
          <a:p>
            <a:pPr>
              <a:buNone/>
            </a:pPr>
            <a:r>
              <a:rPr lang="ru-RU" dirty="0" smtClean="0"/>
              <a:t>Британец Роберт </a:t>
            </a:r>
            <a:r>
              <a:rPr lang="ru-RU" dirty="0" err="1" smtClean="0"/>
              <a:t>Гарсайд</a:t>
            </a:r>
            <a:r>
              <a:rPr lang="ru-RU" dirty="0" smtClean="0"/>
              <a:t> носит титул «Бегущий Человек». Он первый, кто совершил кругосветное путешествие бегом. Его рекорд попал в Книгу рекордов Гиннеса. </a:t>
            </a:r>
          </a:p>
          <a:p>
            <a:pPr>
              <a:buNone/>
            </a:pPr>
            <a:r>
              <a:rPr lang="ru-RU" dirty="0" smtClean="0"/>
              <a:t>У Роберта было несколько неудачных попыток совершить забег-кругосветку. А 20 октября 1997 года он успешно стартовал из </a:t>
            </a:r>
            <a:r>
              <a:rPr lang="ru-RU" dirty="0" err="1" smtClean="0"/>
              <a:t>Нью-Дели</a:t>
            </a:r>
            <a:r>
              <a:rPr lang="ru-RU" dirty="0" smtClean="0"/>
              <a:t> (Индия) и закончил свой забег, протяжённость которого составила 56 тыс.км, на том же месте 13 июня 2003 года, почти через 5 лет. Представители Книги рекордов скрупулёзно и долго проверяли его рекорд, и свидетельство Роберт смог получить только через несколько лет. В пути он описывал всё происходящее с ним при помощи своего карманного компьютера, а все неравнодушные могли познакомиться с информацией на его персональном сайте. </a:t>
            </a:r>
          </a:p>
          <a:p>
            <a:pPr>
              <a:buNone/>
            </a:pPr>
            <a:endParaRPr lang="ru-RU" dirty="0" smtClean="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219</TotalTime>
  <Words>557</Words>
  <Application>Microsoft Office PowerPoint</Application>
  <PresentationFormat>Экран (4:3)</PresentationFormat>
  <Paragraphs>32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 10 самых необычных кругосветных путешествий </vt:lpstr>
      <vt:lpstr>Слайд 2</vt:lpstr>
      <vt:lpstr> Кругосветное путешествие на джипе-амфибии    </vt:lpstr>
      <vt:lpstr>Слайд 4</vt:lpstr>
      <vt:lpstr>Кругосветное путешествие на древнеегипетской камышовой лодке 22 мая 1969г. на лодке «Ра» </vt:lpstr>
      <vt:lpstr>  Кругосветное путешествие трусцой  </vt:lpstr>
      <vt:lpstr> Кругосветное путешествие миллионера на велосипеде   </vt:lpstr>
      <vt:lpstr>Слайд 8</vt:lpstr>
      <vt:lpstr>Слайд 9</vt:lpstr>
      <vt:lpstr> Кругосветное путешествие на мотоцикле  </vt:lpstr>
      <vt:lpstr>Слайд 11</vt:lpstr>
      <vt:lpstr> Одиночное кругосветное плавание нон-стоп  </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самых необычных кругосветных путешествий   </dc:title>
  <dc:creator>Admin</dc:creator>
  <cp:lastModifiedBy>Admin</cp:lastModifiedBy>
  <cp:revision>27</cp:revision>
  <dcterms:created xsi:type="dcterms:W3CDTF">2014-10-25T03:43:49Z</dcterms:created>
  <dcterms:modified xsi:type="dcterms:W3CDTF">2014-10-26T10:23:06Z</dcterms:modified>
</cp:coreProperties>
</file>