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Default Extension="bin" ContentType="application/vnd.ms-office.vbaPro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tags/tag3.xml" ContentType="application/vnd.openxmlformats-officedocument.presentationml.tags+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24"/>
  </p:notesMasterIdLst>
  <p:sldIdLst>
    <p:sldId id="256" r:id="rId2"/>
    <p:sldId id="277" r:id="rId3"/>
    <p:sldId id="268" r:id="rId4"/>
    <p:sldId id="267" r:id="rId5"/>
    <p:sldId id="279" r:id="rId6"/>
    <p:sldId id="275" r:id="rId7"/>
    <p:sldId id="270" r:id="rId8"/>
    <p:sldId id="278" r:id="rId9"/>
    <p:sldId id="272" r:id="rId10"/>
    <p:sldId id="269" r:id="rId11"/>
    <p:sldId id="282" r:id="rId12"/>
    <p:sldId id="286" r:id="rId13"/>
    <p:sldId id="271" r:id="rId14"/>
    <p:sldId id="281" r:id="rId15"/>
    <p:sldId id="274" r:id="rId16"/>
    <p:sldId id="284" r:id="rId17"/>
    <p:sldId id="276" r:id="rId18"/>
    <p:sldId id="273" r:id="rId19"/>
    <p:sldId id="285" r:id="rId20"/>
    <p:sldId id="280" r:id="rId21"/>
    <p:sldId id="283" r:id="rId22"/>
    <p:sldId id="25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41" autoAdjust="0"/>
    <p:restoredTop sz="94660"/>
  </p:normalViewPr>
  <p:slideViewPr>
    <p:cSldViewPr>
      <p:cViewPr varScale="1">
        <p:scale>
          <a:sx n="70" d="100"/>
          <a:sy n="70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06/relationships/vbaProject" Target="vbaProject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16777215"/>
  <ax:ocxPr ax:name="Size" ax:value="8202;794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DD22A-0AA9-4CF5-9010-F4F19F86E8A8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8681-29FD-449C-94B3-EDED9152E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2077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Версия </a:t>
            </a:r>
            <a:r>
              <a:rPr lang="ru-RU" smtClean="0"/>
              <a:t>от 30.01.2012 </a:t>
            </a:r>
            <a:r>
              <a:rPr lang="ru-RU" dirty="0" smtClean="0"/>
              <a:t>г. Последнюю версию конструктора смотрите на сайте «Тестирование в </a:t>
            </a:r>
            <a:r>
              <a:rPr lang="en-US" dirty="0" smtClean="0"/>
              <a:t>MS PowerPoint</a:t>
            </a:r>
            <a:r>
              <a:rPr lang="ru-RU" dirty="0" smtClean="0"/>
              <a:t>» http://www.rosinka.vrn.ru/pp/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3742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 конструкторе использована идея перемещения объектов в режиме просмотра демонстрации, предложенная Гансом </a:t>
            </a:r>
            <a:r>
              <a:rPr lang="ru-RU" dirty="0" err="1" smtClean="0"/>
              <a:t>Хофманом</a:t>
            </a:r>
            <a:r>
              <a:rPr lang="ru-RU" dirty="0" smtClean="0"/>
              <a:t> (</a:t>
            </a:r>
            <a:r>
              <a:rPr lang="ru-RU" dirty="0" err="1" smtClean="0"/>
              <a:t>Hans</a:t>
            </a:r>
            <a:r>
              <a:rPr lang="ru-RU" dirty="0" smtClean="0"/>
              <a:t> </a:t>
            </a:r>
            <a:r>
              <a:rPr lang="ru-RU" dirty="0" err="1" smtClean="0"/>
              <a:t>Werner</a:t>
            </a:r>
            <a:r>
              <a:rPr lang="ru-RU" dirty="0" smtClean="0"/>
              <a:t> </a:t>
            </a:r>
            <a:r>
              <a:rPr lang="ru-RU" dirty="0" err="1" smtClean="0"/>
              <a:t>Hofmann</a:t>
            </a:r>
            <a:r>
              <a:rPr lang="ru-RU" dirty="0" smtClean="0"/>
              <a:t> </a:t>
            </a:r>
            <a:r>
              <a:rPr lang="en-US" dirty="0" smtClean="0"/>
              <a:t>hw@lemitec.de</a:t>
            </a:r>
            <a:r>
              <a:rPr lang="ru-RU" smtClean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544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0131662-8875-4E84-BC6B-F057167AD8AA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11560" y="3212976"/>
            <a:ext cx="6400800" cy="648072"/>
          </a:xfrm>
        </p:spPr>
        <p:txBody>
          <a:bodyPr/>
          <a:lstStyle>
            <a:lvl1pPr marL="342900" indent="-342900" algn="ctr">
              <a:spcBef>
                <a:spcPct val="20000"/>
              </a:spcBef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по предмету, теме</a:t>
            </a:r>
            <a:endParaRPr lang="ru-RU" sz="3200" dirty="0">
              <a:latin typeface="Arial" charset="0"/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дание и отве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276672" y="198120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1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Содержимое 2"/>
          <p:cNvSpPr>
            <a:spLocks noGrp="1"/>
          </p:cNvSpPr>
          <p:nvPr>
            <p:ph idx="13" hasCustomPrompt="1"/>
          </p:nvPr>
        </p:nvSpPr>
        <p:spPr>
          <a:xfrm>
            <a:off x="1276672" y="2615164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2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4" hasCustomPrompt="1"/>
          </p:nvPr>
        </p:nvSpPr>
        <p:spPr>
          <a:xfrm>
            <a:off x="1276672" y="3249128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3</a:t>
            </a:r>
          </a:p>
        </p:txBody>
      </p:sp>
      <p:sp>
        <p:nvSpPr>
          <p:cNvPr id="9" name="Содержимое 2"/>
          <p:cNvSpPr>
            <a:spLocks noGrp="1"/>
          </p:cNvSpPr>
          <p:nvPr>
            <p:ph idx="15" hasCustomPrompt="1"/>
          </p:nvPr>
        </p:nvSpPr>
        <p:spPr>
          <a:xfrm>
            <a:off x="1276672" y="3883092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4</a:t>
            </a:r>
          </a:p>
        </p:txBody>
      </p:sp>
      <p:sp>
        <p:nvSpPr>
          <p:cNvPr id="10" name="Содержимое 2"/>
          <p:cNvSpPr>
            <a:spLocks noGrp="1"/>
          </p:cNvSpPr>
          <p:nvPr>
            <p:ph idx="16" hasCustomPrompt="1"/>
          </p:nvPr>
        </p:nvSpPr>
        <p:spPr>
          <a:xfrm>
            <a:off x="1276672" y="4517056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5</a:t>
            </a:r>
          </a:p>
        </p:txBody>
      </p:sp>
      <p:sp>
        <p:nvSpPr>
          <p:cNvPr id="11" name="Содержимое 2"/>
          <p:cNvSpPr>
            <a:spLocks noGrp="1"/>
          </p:cNvSpPr>
          <p:nvPr>
            <p:ph idx="17" hasCustomPrompt="1"/>
          </p:nvPr>
        </p:nvSpPr>
        <p:spPr>
          <a:xfrm>
            <a:off x="1276672" y="515102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0131662-8875-4E84-BC6B-F057167AD8AA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0131662-8875-4E84-BC6B-F057167AD8AA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0131662-8875-4E84-BC6B-F057167AD8AA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0131662-8875-4E84-BC6B-F057167AD8AA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0131662-8875-4E84-BC6B-F057167AD8AA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0131662-8875-4E84-BC6B-F057167AD8AA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Fi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312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Tx_min"/>
          <p:cNvSpPr txBox="1">
            <a:spLocks noChangeArrowheads="1"/>
          </p:cNvSpPr>
          <p:nvPr/>
        </p:nvSpPr>
        <p:spPr bwMode="auto">
          <a:xfrm>
            <a:off x="8629650" y="6441306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мин.</a:t>
            </a:r>
          </a:p>
        </p:txBody>
      </p:sp>
      <p:sp>
        <p:nvSpPr>
          <p:cNvPr id="4" name="Out_Tim"/>
          <p:cNvSpPr txBox="1">
            <a:spLocks noChangeArrowheads="1"/>
          </p:cNvSpPr>
          <p:nvPr/>
        </p:nvSpPr>
        <p:spPr bwMode="auto">
          <a:xfrm>
            <a:off x="8053388" y="638574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chemeClr val="hlink"/>
                </a:solidFill>
                <a:latin typeface="Arial" charset="0"/>
              </a:rPr>
              <a:t>15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5" name="Tx_Tim"/>
          <p:cNvSpPr txBox="1">
            <a:spLocks noChangeArrowheads="1"/>
          </p:cNvSpPr>
          <p:nvPr/>
        </p:nvSpPr>
        <p:spPr bwMode="auto">
          <a:xfrm>
            <a:off x="6227763" y="6441306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6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378600"/>
            <a:ext cx="2159000" cy="338137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  <p:sp>
        <p:nvSpPr>
          <p:cNvPr id="7" name="Out_Zd"/>
          <p:cNvSpPr txBox="1">
            <a:spLocks noChangeArrowheads="1"/>
          </p:cNvSpPr>
          <p:nvPr/>
        </p:nvSpPr>
        <p:spPr bwMode="auto">
          <a:xfrm>
            <a:off x="1835150" y="6385743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20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8" name="Tx_Zd"/>
          <p:cNvSpPr txBox="1">
            <a:spLocks noChangeArrowheads="1"/>
          </p:cNvSpPr>
          <p:nvPr/>
        </p:nvSpPr>
        <p:spPr bwMode="auto">
          <a:xfrm>
            <a:off x="539750" y="6441306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9" name="Text FI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latin typeface="Arial" charset="0"/>
              </a:rPr>
              <a:t>Введите фамилию и имя</a:t>
            </a:r>
          </a:p>
        </p:txBody>
      </p:sp>
      <p:grpSp>
        <p:nvGrpSpPr>
          <p:cNvPr id="10" name="Logo"/>
          <p:cNvGrpSpPr>
            <a:grpSpLocks/>
          </p:cNvGrpSpPr>
          <p:nvPr/>
        </p:nvGrpSpPr>
        <p:grpSpPr bwMode="auto">
          <a:xfrm>
            <a:off x="227013" y="908050"/>
            <a:ext cx="463550" cy="369888"/>
            <a:chOff x="143" y="794"/>
            <a:chExt cx="292" cy="233"/>
          </a:xfrm>
        </p:grpSpPr>
        <p:grpSp>
          <p:nvGrpSpPr>
            <p:cNvPr id="11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21" name="Frfm 14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fm 1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fm 1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fm 11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fm 10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fm 9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fm 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14" name="Frfm 7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fm 6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fm 5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fm 4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fm 3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fm 2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fm 1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" name="Rect1">
              <a:hlinkClick r:id="" action="ppaction://macro?name=AddCmdBar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" name="Headline"/>
          <p:cNvSpPr/>
          <p:nvPr/>
        </p:nvSpPr>
        <p:spPr>
          <a:xfrm>
            <a:off x="3300413" y="1772816"/>
            <a:ext cx="2497800" cy="1323439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80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Тест</a:t>
            </a:r>
            <a:endParaRPr lang="ru-RU" sz="8000" b="1" cap="none" spc="0" dirty="0">
              <a:ln w="17780" cmpd="sng">
                <a:noFill/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9" name="Подзаголовок 2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Базы данных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1857356" y="4000504"/>
            <a:ext cx="564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Тест состоит из 20 вопросов </a:t>
            </a:r>
            <a:endParaRPr lang="ru-RU" dirty="0"/>
          </a:p>
        </p:txBody>
      </p:sp>
    </p:spTree>
    <p:custDataLst>
      <p:tags r:id="rId2"/>
    </p:custDataLst>
    <p:controls>
      <p:control spid="1090" name="TextBox1" r:id="rId3" imgW="2952720" imgH="285840"/>
    </p:controls>
    <p:extLst>
      <p:ext uri="{BB962C8B-B14F-4D97-AF65-F5344CB8AC3E}">
        <p14:creationId xmlns="" xmlns:p14="http://schemas.microsoft.com/office/powerpoint/2010/main" val="21041193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9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Наиболее точным аналогом реляционной БД может служить</a:t>
            </a:r>
            <a:endParaRPr lang="ru-RU" sz="3200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Неупорядоченное множество данных</a:t>
            </a:r>
          </a:p>
          <a:p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Вектор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Генеалогическое дерево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Двумерная таблица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10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Содержит ли какую-либо информацию таблица, в которой нет полей:</a:t>
            </a:r>
            <a:endParaRPr lang="ru-RU" sz="3200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Содержит информацию о структуре БД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Не содержит никакой информации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Таблица без полей существовать не может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Содержит информацию о будущих записях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11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KAN 5"/>
          <p:cNvGrpSpPr/>
          <p:nvPr/>
        </p:nvGrpSpPr>
        <p:grpSpPr>
          <a:xfrm>
            <a:off x="444500" y="4572000"/>
            <a:ext cx="647700" cy="397510"/>
            <a:chOff x="444500" y="2032000"/>
            <a:chExt cx="647700" cy="397510"/>
          </a:xfrm>
        </p:grpSpPr>
        <p:sp>
          <p:nvSpPr>
            <p:cNvPr id="37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5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8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3" name="Заголовок 4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Ключами поиска в системах управления  БД (СУБД) называются:</a:t>
            </a:r>
            <a:endParaRPr lang="ru-RU" sz="3200" dirty="0"/>
          </a:p>
        </p:txBody>
      </p:sp>
      <p:sp>
        <p:nvSpPr>
          <p:cNvPr id="44" name="Содержимое 43"/>
          <p:cNvSpPr>
            <a:spLocks noGrp="1"/>
          </p:cNvSpPr>
          <p:nvPr>
            <p:ph idx="1"/>
          </p:nvPr>
        </p:nvSpPr>
        <p:spPr>
          <a:xfrm>
            <a:off x="1142976" y="1857364"/>
            <a:ext cx="7543800" cy="511696"/>
          </a:xfrm>
        </p:spPr>
        <p:txBody>
          <a:bodyPr>
            <a:normAutofit fontScale="92500"/>
          </a:bodyPr>
          <a:lstStyle/>
          <a:p>
            <a:r>
              <a:rPr lang="ru-RU" sz="2000" dirty="0" smtClean="0"/>
              <a:t> Диапазон записей файла БД, в котором осуществляется поиск</a:t>
            </a:r>
            <a:endParaRPr lang="ru-RU" sz="2000" dirty="0"/>
          </a:p>
        </p:txBody>
      </p:sp>
      <p:sp>
        <p:nvSpPr>
          <p:cNvPr id="45" name="Содержимое 4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sz="2000" dirty="0" smtClean="0"/>
              <a:t>Логические выражения,  определяющие условия поиска</a:t>
            </a:r>
            <a:endParaRPr lang="ru-RU" sz="2000" dirty="0"/>
          </a:p>
        </p:txBody>
      </p:sp>
      <p:sp>
        <p:nvSpPr>
          <p:cNvPr id="46" name="Содержимое 45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sz="2000" dirty="0" smtClean="0"/>
              <a:t>Поля, по значению которых осуществляется поиск</a:t>
            </a:r>
            <a:endParaRPr lang="ru-RU" sz="2000" dirty="0"/>
          </a:p>
        </p:txBody>
      </p:sp>
      <p:sp>
        <p:nvSpPr>
          <p:cNvPr id="47" name="Содержимое 46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sz="2000" dirty="0" smtClean="0"/>
              <a:t>Номера записей, удовлетворяющих условиям поиска</a:t>
            </a:r>
            <a:endParaRPr lang="ru-RU" sz="2000" dirty="0"/>
          </a:p>
        </p:txBody>
      </p:sp>
      <p:sp>
        <p:nvSpPr>
          <p:cNvPr id="48" name="Содержимое 47"/>
          <p:cNvSpPr>
            <a:spLocks noGrp="1"/>
          </p:cNvSpPr>
          <p:nvPr>
            <p:ph idx="16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000" dirty="0" smtClean="0"/>
              <a:t>Номер первой по порядку записи, удовлетворяющей условиям поиска</a:t>
            </a:r>
            <a:endParaRPr lang="ru-RU" sz="2000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12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KAN 5"/>
          <p:cNvGrpSpPr/>
          <p:nvPr/>
        </p:nvGrpSpPr>
        <p:grpSpPr>
          <a:xfrm>
            <a:off x="444500" y="4572000"/>
            <a:ext cx="647700" cy="397510"/>
            <a:chOff x="444500" y="2032000"/>
            <a:chExt cx="647700" cy="397510"/>
          </a:xfrm>
        </p:grpSpPr>
        <p:sp>
          <p:nvSpPr>
            <p:cNvPr id="37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5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8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8" name="KAN 6"/>
          <p:cNvGrpSpPr/>
          <p:nvPr/>
        </p:nvGrpSpPr>
        <p:grpSpPr>
          <a:xfrm>
            <a:off x="444500" y="5207000"/>
            <a:ext cx="647700" cy="397510"/>
            <a:chOff x="444500" y="2032000"/>
            <a:chExt cx="647700" cy="397510"/>
          </a:xfrm>
        </p:grpSpPr>
        <p:sp>
          <p:nvSpPr>
            <p:cNvPr id="4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6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4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9" name="Заголовок 4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Что из перечисленного не является объектом </a:t>
            </a:r>
            <a:r>
              <a:rPr lang="en-US" sz="3200" dirty="0" smtClean="0"/>
              <a:t>Access</a:t>
            </a:r>
            <a:r>
              <a:rPr lang="ru-RU" sz="3200" dirty="0" smtClean="0"/>
              <a:t>:</a:t>
            </a:r>
            <a:endParaRPr lang="ru-RU" sz="3200" dirty="0"/>
          </a:p>
        </p:txBody>
      </p:sp>
      <p:sp>
        <p:nvSpPr>
          <p:cNvPr id="50" name="Содержимое 4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Модули</a:t>
            </a:r>
            <a:endParaRPr lang="ru-RU" dirty="0"/>
          </a:p>
        </p:txBody>
      </p:sp>
      <p:sp>
        <p:nvSpPr>
          <p:cNvPr id="51" name="Содержимое 50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Таблицы</a:t>
            </a:r>
            <a:endParaRPr lang="ru-RU" dirty="0"/>
          </a:p>
        </p:txBody>
      </p:sp>
      <p:sp>
        <p:nvSpPr>
          <p:cNvPr id="52" name="Содержимое 5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Макросы</a:t>
            </a:r>
            <a:endParaRPr lang="ru-RU" dirty="0"/>
          </a:p>
        </p:txBody>
      </p:sp>
      <p:sp>
        <p:nvSpPr>
          <p:cNvPr id="53" name="Содержимое 5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Ключи</a:t>
            </a:r>
            <a:endParaRPr lang="ru-RU" dirty="0"/>
          </a:p>
        </p:txBody>
      </p:sp>
      <p:sp>
        <p:nvSpPr>
          <p:cNvPr id="54" name="Содержимое 53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ru-RU" dirty="0" smtClean="0"/>
              <a:t>Формы</a:t>
            </a:r>
            <a:endParaRPr lang="ru-RU" dirty="0"/>
          </a:p>
        </p:txBody>
      </p:sp>
      <p:sp>
        <p:nvSpPr>
          <p:cNvPr id="55" name="Содержимое 54"/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r>
              <a:rPr lang="ru-RU" dirty="0" smtClean="0"/>
              <a:t>Отчёты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13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ysClr val="windowText" lastClr="000000"/>
                </a:solidFill>
              </a:rPr>
              <a:t>Содержит ли какую-либо информацию таблица, в которой нет полей:</a:t>
            </a:r>
            <a:endParaRPr lang="ru-RU" sz="3200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Таблица без полей существовать не может</a:t>
            </a:r>
          </a:p>
          <a:p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Пустая таблица содержит информацию о будущих записях</a:t>
            </a:r>
          </a:p>
          <a:p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Пустая таблица не содержит никакой информации</a:t>
            </a:r>
          </a:p>
          <a:p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Пустая таблица содержит информацию о </a:t>
            </a:r>
            <a:r>
              <a:rPr lang="ru-RU" dirty="0" err="1" smtClean="0"/>
              <a:t>стурктуре</a:t>
            </a:r>
            <a:r>
              <a:rPr lang="ru-RU" dirty="0" smtClean="0"/>
              <a:t> БД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14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KAN 5"/>
          <p:cNvGrpSpPr/>
          <p:nvPr/>
        </p:nvGrpSpPr>
        <p:grpSpPr>
          <a:xfrm>
            <a:off x="444500" y="4572000"/>
            <a:ext cx="647700" cy="397510"/>
            <a:chOff x="444500" y="2032000"/>
            <a:chExt cx="647700" cy="397510"/>
          </a:xfrm>
        </p:grpSpPr>
        <p:sp>
          <p:nvSpPr>
            <p:cNvPr id="37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5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8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3" name="Заголовок 4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чего предназначены модули:</a:t>
            </a:r>
            <a:endParaRPr lang="ru-RU" dirty="0"/>
          </a:p>
        </p:txBody>
      </p:sp>
      <p:sp>
        <p:nvSpPr>
          <p:cNvPr id="44" name="Содержимое 4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хранения данных базы</a:t>
            </a:r>
          </a:p>
          <a:p>
            <a:endParaRPr lang="ru-RU" dirty="0"/>
          </a:p>
        </p:txBody>
      </p:sp>
      <p:sp>
        <p:nvSpPr>
          <p:cNvPr id="45" name="Содержимое 4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Для отбора и обработки данных базы</a:t>
            </a:r>
          </a:p>
          <a:p>
            <a:endParaRPr lang="ru-RU" dirty="0"/>
          </a:p>
        </p:txBody>
      </p:sp>
      <p:sp>
        <p:nvSpPr>
          <p:cNvPr id="46" name="Содержимое 45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Для ввода данных базы и их просмотра</a:t>
            </a:r>
          </a:p>
          <a:p>
            <a:endParaRPr lang="ru-RU" dirty="0"/>
          </a:p>
        </p:txBody>
      </p:sp>
      <p:sp>
        <p:nvSpPr>
          <p:cNvPr id="47" name="Содержимое 46"/>
          <p:cNvSpPr>
            <a:spLocks noGrp="1"/>
          </p:cNvSpPr>
          <p:nvPr>
            <p:ph idx="15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Для автоматического выполнения группы команд</a:t>
            </a:r>
          </a:p>
          <a:p>
            <a:endParaRPr lang="ru-RU" dirty="0"/>
          </a:p>
        </p:txBody>
      </p:sp>
      <p:sp>
        <p:nvSpPr>
          <p:cNvPr id="48" name="Содержимое 47"/>
          <p:cNvSpPr>
            <a:spLocks noGrp="1"/>
          </p:cNvSpPr>
          <p:nvPr>
            <p:ph idx="16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Для выполнения сложных программных действий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15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KAN 5"/>
          <p:cNvGrpSpPr/>
          <p:nvPr/>
        </p:nvGrpSpPr>
        <p:grpSpPr>
          <a:xfrm>
            <a:off x="444500" y="4572000"/>
            <a:ext cx="647700" cy="397510"/>
            <a:chOff x="444500" y="2032000"/>
            <a:chExt cx="647700" cy="397510"/>
          </a:xfrm>
        </p:grpSpPr>
        <p:sp>
          <p:nvSpPr>
            <p:cNvPr id="37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5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8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3" name="Заголовок 4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чём состоит особенность поля «мемо»:</a:t>
            </a:r>
            <a:endParaRPr lang="ru-RU" dirty="0"/>
          </a:p>
        </p:txBody>
      </p:sp>
      <p:sp>
        <p:nvSpPr>
          <p:cNvPr id="44" name="Содержимое 4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Служит для ввода числовых данных</a:t>
            </a:r>
            <a:endParaRPr lang="ru-RU" dirty="0"/>
          </a:p>
        </p:txBody>
      </p:sp>
      <p:sp>
        <p:nvSpPr>
          <p:cNvPr id="45" name="Содержимое 4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Служит для ввода действительных чисел</a:t>
            </a:r>
            <a:endParaRPr lang="ru-RU" dirty="0"/>
          </a:p>
        </p:txBody>
      </p:sp>
      <p:sp>
        <p:nvSpPr>
          <p:cNvPr id="46" name="Содержимое 45"/>
          <p:cNvSpPr>
            <a:spLocks noGrp="1"/>
          </p:cNvSpPr>
          <p:nvPr>
            <p:ph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000" dirty="0" smtClean="0"/>
              <a:t>Данные хранятся не в поле, а в другом месте, а в полях хранится только указатель на то, где расположен текст</a:t>
            </a:r>
          </a:p>
          <a:p>
            <a:endParaRPr lang="ru-RU" dirty="0"/>
          </a:p>
        </p:txBody>
      </p:sp>
      <p:sp>
        <p:nvSpPr>
          <p:cNvPr id="47" name="Содержимое 46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Имеет ограниченный размер</a:t>
            </a:r>
            <a:endParaRPr lang="ru-RU" dirty="0"/>
          </a:p>
        </p:txBody>
      </p:sp>
      <p:sp>
        <p:nvSpPr>
          <p:cNvPr id="48" name="Содержимое 47"/>
          <p:cNvSpPr>
            <a:spLocks noGrp="1"/>
          </p:cNvSpPr>
          <p:nvPr>
            <p:ph idx="16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Имеет свойство для автоматического наращивания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16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каком режиме работает с БД пользователь:</a:t>
            </a:r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проектировочном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В любительском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В заданном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В </a:t>
            </a:r>
            <a:r>
              <a:rPr lang="ru-RU" dirty="0" err="1" smtClean="0"/>
              <a:t>эксплутационном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17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KAN 5"/>
          <p:cNvGrpSpPr/>
          <p:nvPr/>
        </p:nvGrpSpPr>
        <p:grpSpPr>
          <a:xfrm>
            <a:off x="444500" y="4572000"/>
            <a:ext cx="647700" cy="397510"/>
            <a:chOff x="444500" y="2032000"/>
            <a:chExt cx="647700" cy="397510"/>
          </a:xfrm>
        </p:grpSpPr>
        <p:sp>
          <p:nvSpPr>
            <p:cNvPr id="37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5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8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3" name="Заголовок 4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чего предназначены формы:</a:t>
            </a:r>
            <a:endParaRPr lang="ru-RU" dirty="0"/>
          </a:p>
        </p:txBody>
      </p:sp>
      <p:sp>
        <p:nvSpPr>
          <p:cNvPr id="44" name="Содержимое 4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хранения данных базы</a:t>
            </a:r>
          </a:p>
          <a:p>
            <a:endParaRPr lang="ru-RU" dirty="0"/>
          </a:p>
        </p:txBody>
      </p:sp>
      <p:sp>
        <p:nvSpPr>
          <p:cNvPr id="50" name="Содержимое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Для отбора и обработки данных базы</a:t>
            </a:r>
          </a:p>
          <a:p>
            <a:endParaRPr lang="ru-RU" dirty="0"/>
          </a:p>
        </p:txBody>
      </p:sp>
      <p:sp>
        <p:nvSpPr>
          <p:cNvPr id="46" name="Содержимое 45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Для ввода данных базы и их просмотра</a:t>
            </a:r>
          </a:p>
          <a:p>
            <a:endParaRPr lang="ru-RU" dirty="0"/>
          </a:p>
        </p:txBody>
      </p:sp>
      <p:sp>
        <p:nvSpPr>
          <p:cNvPr id="47" name="Содержимое 46"/>
          <p:cNvSpPr>
            <a:spLocks noGrp="1"/>
          </p:cNvSpPr>
          <p:nvPr>
            <p:ph idx="15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Для автоматического выполнения группы команд</a:t>
            </a:r>
          </a:p>
          <a:p>
            <a:endParaRPr lang="ru-RU" dirty="0"/>
          </a:p>
        </p:txBody>
      </p:sp>
      <p:sp>
        <p:nvSpPr>
          <p:cNvPr id="48" name="Содержимое 47"/>
          <p:cNvSpPr>
            <a:spLocks noGrp="1"/>
          </p:cNvSpPr>
          <p:nvPr>
            <p:ph idx="16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Для выполнения сложных программных действий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18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Какое поле можно считать уникальным:</a:t>
            </a:r>
            <a:endParaRPr lang="ru-RU" dirty="0"/>
          </a:p>
        </p:txBody>
      </p:sp>
      <p:sp>
        <p:nvSpPr>
          <p:cNvPr id="32" name="Содержимое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Поле, значения в котором не могут повторяться</a:t>
            </a:r>
            <a:endParaRPr lang="ru-RU" dirty="0"/>
          </a:p>
        </p:txBody>
      </p:sp>
      <p:sp>
        <p:nvSpPr>
          <p:cNvPr id="33" name="Содержимое 3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Поле, которое носит уникальное имя</a:t>
            </a:r>
            <a:endParaRPr lang="ru-RU" dirty="0"/>
          </a:p>
        </p:txBody>
      </p:sp>
      <p:sp>
        <p:nvSpPr>
          <p:cNvPr id="34" name="Содержимое 33"/>
          <p:cNvSpPr>
            <a:spLocks noGrp="1"/>
          </p:cNvSpPr>
          <p:nvPr>
            <p:ph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Поле, значения которого имеют свойство наращивания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В каком диалоговом окне создают связи между полями таблиц БД:</a:t>
            </a:r>
            <a:endParaRPr lang="ru-RU" sz="3200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Таблица связей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Схема связей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Схема данных 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Таблица данных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19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KAN 5"/>
          <p:cNvGrpSpPr/>
          <p:nvPr/>
        </p:nvGrpSpPr>
        <p:grpSpPr>
          <a:xfrm>
            <a:off x="444500" y="4572000"/>
            <a:ext cx="647700" cy="397510"/>
            <a:chOff x="444500" y="2032000"/>
            <a:chExt cx="647700" cy="397510"/>
          </a:xfrm>
        </p:grpSpPr>
        <p:sp>
          <p:nvSpPr>
            <p:cNvPr id="37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5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8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3" name="Заголовок 4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каких элементах таблицы хранятся данные базы:</a:t>
            </a:r>
            <a:endParaRPr lang="ru-RU" dirty="0"/>
          </a:p>
        </p:txBody>
      </p:sp>
      <p:sp>
        <p:nvSpPr>
          <p:cNvPr id="44" name="Содержимое 4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 полях</a:t>
            </a:r>
            <a:endParaRPr lang="ru-RU" dirty="0"/>
          </a:p>
        </p:txBody>
      </p:sp>
      <p:sp>
        <p:nvSpPr>
          <p:cNvPr id="45" name="Содержимое 4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В строках</a:t>
            </a:r>
            <a:endParaRPr lang="ru-RU" dirty="0"/>
          </a:p>
        </p:txBody>
      </p:sp>
      <p:sp>
        <p:nvSpPr>
          <p:cNvPr id="46" name="Содержимое 45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В столбцах</a:t>
            </a:r>
            <a:endParaRPr lang="ru-RU" dirty="0"/>
          </a:p>
        </p:txBody>
      </p:sp>
      <p:sp>
        <p:nvSpPr>
          <p:cNvPr id="47" name="Содержимое 46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В записях</a:t>
            </a:r>
            <a:endParaRPr lang="ru-RU" dirty="0"/>
          </a:p>
        </p:txBody>
      </p:sp>
      <p:sp>
        <p:nvSpPr>
          <p:cNvPr id="48" name="Содержимое 47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ru-RU" dirty="0" smtClean="0"/>
              <a:t>В ячейках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Итоги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20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KAN 5"/>
          <p:cNvGrpSpPr/>
          <p:nvPr/>
        </p:nvGrpSpPr>
        <p:grpSpPr>
          <a:xfrm>
            <a:off x="444500" y="4572000"/>
            <a:ext cx="647700" cy="397510"/>
            <a:chOff x="444500" y="2032000"/>
            <a:chExt cx="647700" cy="397510"/>
          </a:xfrm>
        </p:grpSpPr>
        <p:sp>
          <p:nvSpPr>
            <p:cNvPr id="37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5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8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3" name="Заголовок 4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чем состоит особенность поля «Счетчик»:</a:t>
            </a:r>
            <a:endParaRPr lang="ru-RU" dirty="0"/>
          </a:p>
        </p:txBody>
      </p:sp>
      <p:sp>
        <p:nvSpPr>
          <p:cNvPr id="44" name="Содержимое 4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Служит для ввода числовых данных</a:t>
            </a:r>
          </a:p>
          <a:p>
            <a:endParaRPr lang="ru-RU" dirty="0"/>
          </a:p>
        </p:txBody>
      </p:sp>
      <p:sp>
        <p:nvSpPr>
          <p:cNvPr id="45" name="Содержимое 4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sz="2000" dirty="0" smtClean="0"/>
              <a:t>Данные хранятся не в поле, а в другом месте, а в полях хранится только указатель на то, где расположен текст</a:t>
            </a:r>
          </a:p>
          <a:p>
            <a:endParaRPr lang="ru-RU" dirty="0"/>
          </a:p>
        </p:txBody>
      </p:sp>
      <p:sp>
        <p:nvSpPr>
          <p:cNvPr id="46" name="Содержимое 45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sz="2000" dirty="0" smtClean="0"/>
              <a:t>Имеет свойство автоматического наращивания</a:t>
            </a:r>
          </a:p>
          <a:p>
            <a:endParaRPr lang="ru-RU" dirty="0"/>
          </a:p>
        </p:txBody>
      </p:sp>
      <p:sp>
        <p:nvSpPr>
          <p:cNvPr id="47" name="Содержимое 46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sz="2000" dirty="0" smtClean="0"/>
              <a:t>Служит для ввода действительных чисел</a:t>
            </a:r>
          </a:p>
          <a:p>
            <a:endParaRPr lang="ru-RU" dirty="0"/>
          </a:p>
        </p:txBody>
      </p:sp>
      <p:sp>
        <p:nvSpPr>
          <p:cNvPr id="48" name="Содержимое 47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ru-RU" sz="2000" dirty="0" smtClean="0"/>
              <a:t>Имеет ограниченный размер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Out_Tim"/>
          <p:cNvSpPr txBox="1">
            <a:spLocks noChangeArrowheads="1"/>
          </p:cNvSpPr>
          <p:nvPr/>
        </p:nvSpPr>
        <p:spPr bwMode="auto">
          <a:xfrm>
            <a:off x="8101013" y="6436711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5" name="Exit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Выход</a:t>
            </a:r>
            <a:endParaRPr lang="ru-RU" sz="1400" b="1" dirty="0">
              <a:solidFill>
                <a:schemeClr val="tx2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6" name="Again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Снова</a:t>
            </a:r>
          </a:p>
        </p:txBody>
      </p:sp>
      <p:sp>
        <p:nvSpPr>
          <p:cNvPr id="7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smtClean="0">
                <a:solidFill>
                  <a:schemeClr val="tx2"/>
                </a:solidFill>
              </a:rPr>
              <a:t> бал.</a:t>
            </a:r>
            <a:endParaRPr lang="ru-RU" sz="1000">
              <a:solidFill>
                <a:schemeClr val="tx2"/>
              </a:solidFill>
            </a:endParaRPr>
          </a:p>
        </p:txBody>
      </p:sp>
      <p:sp>
        <p:nvSpPr>
          <p:cNvPr id="8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9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>
              <a:latin typeface="Arial" charset="0"/>
            </a:endParaRPr>
          </a:p>
        </p:txBody>
      </p:sp>
      <p:sp>
        <p:nvSpPr>
          <p:cNvPr id="11" name="T_osh"/>
          <p:cNvSpPr txBox="1">
            <a:spLocks noChangeArrowheads="1"/>
          </p:cNvSpPr>
          <p:nvPr/>
        </p:nvSpPr>
        <p:spPr bwMode="auto">
          <a:xfrm>
            <a:off x="1330325" y="467836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latin typeface="Arial" charset="0"/>
              </a:rPr>
              <a:t>Ошибки в выборе ответов на задания:</a:t>
            </a:r>
          </a:p>
        </p:txBody>
      </p:sp>
      <p:sp>
        <p:nvSpPr>
          <p:cNvPr id="12" name="Out_oc"/>
          <p:cNvSpPr txBox="1">
            <a:spLocks noChangeArrowheads="1"/>
          </p:cNvSpPr>
          <p:nvPr/>
        </p:nvSpPr>
        <p:spPr bwMode="auto">
          <a:xfrm>
            <a:off x="7020250" y="3101975"/>
            <a:ext cx="1584000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>
              <a:spcBef>
                <a:spcPct val="50000"/>
              </a:spcBef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" name="Out_prb"/>
          <p:cNvSpPr txBox="1">
            <a:spLocks noChangeArrowheads="1"/>
          </p:cNvSpPr>
          <p:nvPr/>
        </p:nvSpPr>
        <p:spPr bwMode="auto">
          <a:xfrm>
            <a:off x="6047744" y="381952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5" name="Out_proc"/>
          <p:cNvSpPr txBox="1">
            <a:spLocks noChangeArrowheads="1"/>
          </p:cNvSpPr>
          <p:nvPr/>
        </p:nvSpPr>
        <p:spPr bwMode="auto">
          <a:xfrm>
            <a:off x="6047744" y="31051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7" name="Tx_NabBall"/>
          <p:cNvSpPr>
            <a:spLocks noChangeArrowheads="1"/>
          </p:cNvSpPr>
          <p:nvPr/>
        </p:nvSpPr>
        <p:spPr bwMode="auto">
          <a:xfrm>
            <a:off x="788988" y="3773488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Набранных баллов</a:t>
            </a:r>
          </a:p>
        </p:txBody>
      </p:sp>
      <p:sp>
        <p:nvSpPr>
          <p:cNvPr id="18" name="Tx_PrOtv"/>
          <p:cNvSpPr>
            <a:spLocks noChangeArrowheads="1"/>
          </p:cNvSpPr>
          <p:nvPr/>
        </p:nvSpPr>
        <p:spPr bwMode="auto">
          <a:xfrm>
            <a:off x="788988" y="3052763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Правильных ответов</a:t>
            </a:r>
          </a:p>
        </p:txBody>
      </p:sp>
      <p:sp>
        <p:nvSpPr>
          <p:cNvPr id="19" name="Tx_Ocen"/>
          <p:cNvSpPr>
            <a:spLocks noChangeArrowheads="1"/>
          </p:cNvSpPr>
          <p:nvPr/>
        </p:nvSpPr>
        <p:spPr bwMode="auto">
          <a:xfrm>
            <a:off x="6964002" y="2518097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dirty="0">
                <a:solidFill>
                  <a:schemeClr val="tx2"/>
                </a:solidFill>
                <a:latin typeface="Arial" charset="0"/>
              </a:rPr>
              <a:t>Оценка</a:t>
            </a:r>
          </a:p>
        </p:txBody>
      </p:sp>
      <p:sp>
        <p:nvSpPr>
          <p:cNvPr id="20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/>
              <a:t>Подождите!</a:t>
            </a:r>
          </a:p>
          <a:p>
            <a:pPr algn="ctr">
              <a:defRPr/>
            </a:pPr>
            <a:r>
              <a:rPr lang="ru-RU"/>
              <a:t>Идет обработка данных</a:t>
            </a:r>
          </a:p>
        </p:txBody>
      </p:sp>
      <p:sp>
        <p:nvSpPr>
          <p:cNvPr id="21" name="RezTest"/>
          <p:cNvSpPr/>
          <p:nvPr/>
        </p:nvSpPr>
        <p:spPr>
          <a:xfrm>
            <a:off x="2146497" y="123181"/>
            <a:ext cx="485100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6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Результаты</a:t>
            </a:r>
            <a: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тестирования</a:t>
            </a:r>
            <a:endParaRPr lang="ru-RU" sz="36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254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37931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2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Наиболее распространенными в практике являются:</a:t>
            </a:r>
            <a:endParaRPr lang="ru-RU" sz="3200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Распределение БД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Иерархические БД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Сетевые БД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Реляционные БД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3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База данных - это</a:t>
            </a:r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>
          <a:xfrm>
            <a:off x="1276672" y="1643050"/>
            <a:ext cx="7543800" cy="849846"/>
          </a:xfrm>
        </p:spPr>
        <p:txBody>
          <a:bodyPr/>
          <a:lstStyle/>
          <a:p>
            <a:r>
              <a:rPr lang="ru-RU" dirty="0" smtClean="0"/>
              <a:t>Совокупность данных, организованных по определенны правилам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Совокупность программ для хранения и обработки больших массивов информации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Интерфейс, поддерживающий наполнение и манипулирование данными</a:t>
            </a:r>
          </a:p>
          <a:p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Определенная совокупность информации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4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KAN 5"/>
          <p:cNvGrpSpPr/>
          <p:nvPr/>
        </p:nvGrpSpPr>
        <p:grpSpPr>
          <a:xfrm>
            <a:off x="444500" y="4572000"/>
            <a:ext cx="647700" cy="397510"/>
            <a:chOff x="444500" y="2032000"/>
            <a:chExt cx="647700" cy="397510"/>
          </a:xfrm>
        </p:grpSpPr>
        <p:sp>
          <p:nvSpPr>
            <p:cNvPr id="37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5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8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8" name="KAN 6"/>
          <p:cNvGrpSpPr/>
          <p:nvPr/>
        </p:nvGrpSpPr>
        <p:grpSpPr>
          <a:xfrm>
            <a:off x="444500" y="5207000"/>
            <a:ext cx="647700" cy="397510"/>
            <a:chOff x="444500" y="2032000"/>
            <a:chExt cx="647700" cy="397510"/>
          </a:xfrm>
        </p:grpSpPr>
        <p:sp>
          <p:nvSpPr>
            <p:cNvPr id="4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6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4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9" name="Заголовок 4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Без каких объектов не может существовать БД:</a:t>
            </a:r>
            <a:endParaRPr lang="ru-RU" dirty="0"/>
          </a:p>
        </p:txBody>
      </p:sp>
      <p:sp>
        <p:nvSpPr>
          <p:cNvPr id="50" name="Содержимое 4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Без модулей</a:t>
            </a:r>
            <a:endParaRPr lang="ru-RU" dirty="0"/>
          </a:p>
        </p:txBody>
      </p:sp>
      <p:sp>
        <p:nvSpPr>
          <p:cNvPr id="51" name="Содержимое 50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Без отчётов</a:t>
            </a:r>
            <a:endParaRPr lang="ru-RU" dirty="0"/>
          </a:p>
        </p:txBody>
      </p:sp>
      <p:sp>
        <p:nvSpPr>
          <p:cNvPr id="52" name="Содержимое 5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Без таблиц</a:t>
            </a:r>
            <a:endParaRPr lang="ru-RU" dirty="0"/>
          </a:p>
        </p:txBody>
      </p:sp>
      <p:sp>
        <p:nvSpPr>
          <p:cNvPr id="53" name="Содержимое 5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Без форм</a:t>
            </a:r>
            <a:endParaRPr lang="ru-RU" dirty="0"/>
          </a:p>
        </p:txBody>
      </p:sp>
      <p:sp>
        <p:nvSpPr>
          <p:cNvPr id="54" name="Содержимое 53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ru-RU" dirty="0" smtClean="0"/>
              <a:t>Без макросов</a:t>
            </a:r>
            <a:endParaRPr lang="ru-RU" dirty="0"/>
          </a:p>
        </p:txBody>
      </p:sp>
      <p:sp>
        <p:nvSpPr>
          <p:cNvPr id="55" name="Содержимое 54"/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r>
              <a:rPr lang="ru-RU" dirty="0" smtClean="0"/>
              <a:t>Без запросов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5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KAN 5"/>
          <p:cNvGrpSpPr/>
          <p:nvPr/>
        </p:nvGrpSpPr>
        <p:grpSpPr>
          <a:xfrm>
            <a:off x="444500" y="4572000"/>
            <a:ext cx="647700" cy="397510"/>
            <a:chOff x="444500" y="2032000"/>
            <a:chExt cx="647700" cy="397510"/>
          </a:xfrm>
        </p:grpSpPr>
        <p:sp>
          <p:nvSpPr>
            <p:cNvPr id="37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5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8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3" name="Заголовок 4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чего предназначены макросы</a:t>
            </a:r>
            <a:endParaRPr lang="ru-RU" dirty="0"/>
          </a:p>
        </p:txBody>
      </p:sp>
      <p:sp>
        <p:nvSpPr>
          <p:cNvPr id="44" name="Содержимое 4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хранения данных базы</a:t>
            </a:r>
          </a:p>
        </p:txBody>
      </p:sp>
      <p:sp>
        <p:nvSpPr>
          <p:cNvPr id="45" name="Содержимое 4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Для отбора и обработки данных базы</a:t>
            </a:r>
          </a:p>
        </p:txBody>
      </p:sp>
      <p:sp>
        <p:nvSpPr>
          <p:cNvPr id="46" name="Содержимое 45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Для ввода данных базы и их просмотра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7" name="Содержимое 46"/>
          <p:cNvSpPr>
            <a:spLocks noGrp="1"/>
          </p:cNvSpPr>
          <p:nvPr>
            <p:ph idx="15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Для автоматического выполнения группы команд</a:t>
            </a:r>
          </a:p>
          <a:p>
            <a:endParaRPr lang="ru-RU" dirty="0"/>
          </a:p>
        </p:txBody>
      </p:sp>
      <p:sp>
        <p:nvSpPr>
          <p:cNvPr id="48" name="Содержимое 47"/>
          <p:cNvSpPr>
            <a:spLocks noGrp="1"/>
          </p:cNvSpPr>
          <p:nvPr>
            <p:ph idx="16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Для выполнения сложных программных действий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6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KAN 5"/>
          <p:cNvGrpSpPr/>
          <p:nvPr/>
        </p:nvGrpSpPr>
        <p:grpSpPr>
          <a:xfrm>
            <a:off x="444500" y="4572000"/>
            <a:ext cx="647700" cy="397510"/>
            <a:chOff x="444500" y="2032000"/>
            <a:chExt cx="647700" cy="397510"/>
          </a:xfrm>
        </p:grpSpPr>
        <p:sp>
          <p:nvSpPr>
            <p:cNvPr id="37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5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8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3" name="Заголовок 4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Таблицы в БД предназначены для</a:t>
            </a:r>
            <a:endParaRPr lang="ru-RU" dirty="0"/>
          </a:p>
        </p:txBody>
      </p:sp>
      <p:sp>
        <p:nvSpPr>
          <p:cNvPr id="44" name="Содержимое 4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хранения данных базы</a:t>
            </a:r>
          </a:p>
          <a:p>
            <a:endParaRPr lang="ru-RU" dirty="0"/>
          </a:p>
        </p:txBody>
      </p:sp>
      <p:sp>
        <p:nvSpPr>
          <p:cNvPr id="45" name="Содержимое 44"/>
          <p:cNvSpPr>
            <a:spLocks noGrp="1"/>
          </p:cNvSpPr>
          <p:nvPr>
            <p:ph idx="13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Для автоматического выполнения группы команд</a:t>
            </a:r>
          </a:p>
          <a:p>
            <a:endParaRPr lang="ru-RU" dirty="0"/>
          </a:p>
        </p:txBody>
      </p:sp>
      <p:sp>
        <p:nvSpPr>
          <p:cNvPr id="46" name="Содержимое 45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Для ввода данных базы и их просмотра</a:t>
            </a:r>
          </a:p>
          <a:p>
            <a:endParaRPr lang="ru-RU" dirty="0"/>
          </a:p>
        </p:txBody>
      </p:sp>
      <p:sp>
        <p:nvSpPr>
          <p:cNvPr id="47" name="Содержимое 46"/>
          <p:cNvSpPr>
            <a:spLocks noGrp="1"/>
          </p:cNvSpPr>
          <p:nvPr>
            <p:ph idx="15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Для выполнения сложных программных действий</a:t>
            </a:r>
          </a:p>
          <a:p>
            <a:endParaRPr lang="ru-RU" dirty="0"/>
          </a:p>
        </p:txBody>
      </p:sp>
      <p:sp>
        <p:nvSpPr>
          <p:cNvPr id="48" name="Содержимое 47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ru-RU" dirty="0" smtClean="0"/>
              <a:t>Для отбора и обработки данных базы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7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Почему при закрытии таблицы программа </a:t>
            </a:r>
            <a:r>
              <a:rPr lang="en-US" sz="2800" dirty="0" smtClean="0"/>
              <a:t>Access</a:t>
            </a:r>
            <a:r>
              <a:rPr lang="ru-RU" sz="2800" dirty="0" smtClean="0"/>
              <a:t> не предлагает выполнить сохранение внесённых данных:</a:t>
            </a:r>
            <a:endParaRPr lang="ru-RU" sz="2800" dirty="0"/>
          </a:p>
        </p:txBody>
      </p:sp>
      <p:sp>
        <p:nvSpPr>
          <p:cNvPr id="32" name="Содержимое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Недоработка программы</a:t>
            </a:r>
          </a:p>
          <a:p>
            <a:endParaRPr lang="ru-RU" dirty="0"/>
          </a:p>
        </p:txBody>
      </p:sp>
      <p:sp>
        <p:nvSpPr>
          <p:cNvPr id="33" name="Содержимое 32"/>
          <p:cNvSpPr>
            <a:spLocks noGrp="1"/>
          </p:cNvSpPr>
          <p:nvPr>
            <p:ph idx="13"/>
          </p:nvPr>
        </p:nvSpPr>
        <p:spPr/>
        <p:txBody>
          <a:bodyPr>
            <a:normAutofit fontScale="92500"/>
          </a:bodyPr>
          <a:lstStyle/>
          <a:p>
            <a:r>
              <a:rPr lang="ru-RU" sz="2000" dirty="0" smtClean="0"/>
              <a:t>Потому что данные сохраняются сразу после ввода в таблицу</a:t>
            </a:r>
          </a:p>
          <a:p>
            <a:endParaRPr lang="ru-RU" dirty="0"/>
          </a:p>
        </p:txBody>
      </p:sp>
      <p:sp>
        <p:nvSpPr>
          <p:cNvPr id="34" name="Содержимое 33"/>
          <p:cNvSpPr>
            <a:spLocks noGrp="1"/>
          </p:cNvSpPr>
          <p:nvPr>
            <p:ph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000" dirty="0" smtClean="0"/>
              <a:t>Потому что данные сохраняются только после закрытия всей базы данных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8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KAN 5"/>
          <p:cNvGrpSpPr/>
          <p:nvPr/>
        </p:nvGrpSpPr>
        <p:grpSpPr>
          <a:xfrm>
            <a:off x="444500" y="4572000"/>
            <a:ext cx="647700" cy="397510"/>
            <a:chOff x="444500" y="2032000"/>
            <a:chExt cx="647700" cy="397510"/>
          </a:xfrm>
        </p:grpSpPr>
        <p:sp>
          <p:nvSpPr>
            <p:cNvPr id="37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5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8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8" name="KAN 6"/>
          <p:cNvGrpSpPr/>
          <p:nvPr/>
        </p:nvGrpSpPr>
        <p:grpSpPr>
          <a:xfrm>
            <a:off x="444500" y="5207000"/>
            <a:ext cx="647700" cy="397510"/>
            <a:chOff x="444500" y="2032000"/>
            <a:chExt cx="647700" cy="397510"/>
          </a:xfrm>
        </p:grpSpPr>
        <p:sp>
          <p:nvSpPr>
            <p:cNvPr id="4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6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4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9" name="Заголовок 4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Для чего </a:t>
            </a:r>
            <a:r>
              <a:rPr lang="ru-RU" sz="3200" smtClean="0"/>
              <a:t>предназначены запросы:</a:t>
            </a:r>
            <a:endParaRPr lang="ru-RU" sz="3200"/>
          </a:p>
        </p:txBody>
      </p:sp>
      <p:sp>
        <p:nvSpPr>
          <p:cNvPr id="50" name="Содержимое 4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хранения данных базы</a:t>
            </a:r>
          </a:p>
          <a:p>
            <a:endParaRPr lang="ru-RU" dirty="0"/>
          </a:p>
        </p:txBody>
      </p:sp>
      <p:sp>
        <p:nvSpPr>
          <p:cNvPr id="51" name="Содержимое 50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Для отбора и обработки данных базы</a:t>
            </a:r>
          </a:p>
          <a:p>
            <a:endParaRPr lang="ru-RU" dirty="0"/>
          </a:p>
        </p:txBody>
      </p:sp>
      <p:sp>
        <p:nvSpPr>
          <p:cNvPr id="52" name="Содержимое 5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Для ввода данных базы и их просмотра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3" name="Содержимое 52"/>
          <p:cNvSpPr>
            <a:spLocks noGrp="1"/>
          </p:cNvSpPr>
          <p:nvPr>
            <p:ph idx="15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Для автоматического выполнения группы команд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4" name="Содержимое 53"/>
          <p:cNvSpPr>
            <a:spLocks noGrp="1"/>
          </p:cNvSpPr>
          <p:nvPr>
            <p:ph idx="16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Для выполнения сложных программных действий</a:t>
            </a:r>
          </a:p>
          <a:p>
            <a:endParaRPr lang="ru-RU" dirty="0"/>
          </a:p>
        </p:txBody>
      </p:sp>
      <p:sp>
        <p:nvSpPr>
          <p:cNvPr id="55" name="Содержимое 54"/>
          <p:cNvSpPr>
            <a:spLocks noGrp="1"/>
          </p:cNvSpPr>
          <p:nvPr>
            <p:ph idx="17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Для вывода обработанных данных базы на принтер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O" val="True"/>
  <p:tag name="TFS" val="False"/>
  <p:tag name="TK" val="0.9"/>
  <p:tag name="TFM" val="True"/>
  <p:tag name="TSB" val="5"/>
  <p:tag name="TFO" val="False"/>
  <p:tag name="TFF" val="True"/>
  <p:tag name="TFC" val="True"/>
  <p:tag name="TFT" val="True"/>
  <p:tag name="TTIM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5"/>
  <p:tag name="KP" val="0"/>
  <p:tag name="V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6"/>
  <p:tag name="KP" val="0"/>
  <p:tag name="V" val="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5"/>
  <p:tag name="KP" val="0"/>
  <p:tag name="V" val="1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5"/>
  <p:tag name="KP" val="0"/>
  <p:tag name="V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5"/>
  <p:tag name="KP" val="0"/>
  <p:tag name="V" val="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5"/>
  <p:tag name="KP" val="0"/>
  <p:tag name="V" val="1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5"/>
  <p:tag name="KP" val="0"/>
  <p:tag name="V" val="1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6"/>
  <p:tag name="KP" val="0"/>
  <p:tag name="V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5"/>
  <p:tag name="KP" val="0"/>
  <p:tag name="V" val="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5"/>
  <p:tag name="KP" val="0"/>
  <p:tag name="V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6"/>
  <p:tag name="KP" val="0"/>
  <p:tag name="V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4.0. XML Code produced on 2011.08.13-->
<customUI xmlns="http://schemas.microsoft.com/office/2006/01/customui">
  <ribbon>
    <tabs>
      <tab id="TabTest" insertBeforeMso="TabDesign" label="Тестирование" visible="true">
        <!--Osnovnye nastroiki testa-->
        <!--Vstavka slaydov razlichnyh tipov-->
        <group id="Group2" label="Вставка слайдов">
          <menu id="Menu1" imageMso="ActiveXRadioButton" label="Единственный выбор" supertip="Вставка слайда с переключателями для задания с выбором единственного правильного ответа">
            <button id="Button1" label="2 ответа" onAction="IS120"/>
            <button id="Button2" label="3 ответа" onAction="IS130"/>
            <button id="Button3" label="4 ответа" onAction="IS140"/>
            <button id="Button4" label="5 ответов" onAction="IS150"/>
            <button id="Button5" label="6 ответов" onAction="IS160"/>
          </menu>
          <menu id="Menu2" imageMso="SourceControlOptions" label="Множественный выбор" supertip="Вставка слайда с флажками для задания с выбором нескольких правильных ответов">
            <button id="Button7" label="2 ответа" onAction="IS220"/>
            <button id="Button8" label="3 ответа" onAction="IS230"/>
            <button id="Button9" label="4 ответа" onAction="IS240"/>
            <button id="Button10" label="5 ответов" onAction="IS250"/>
            <button id="Button11" label="6 ответов" onAction="IS260"/>
          </menu>
          <menu id="Menu3" imageMso="ReplicationRecoverDesignMaster" label="Соответствие" supertip="Вставка слайда с перемещаемыми объектами и объектами конечных позиций для заданий на установление соответствия и упорядочение">
            <menu id="Menu4" label="1 объект">
              <button id="Button13" label="1 позиция" onAction="IS311"/>
              <button id="Button14" label="2 позиции" onAction="IS312"/>
              <button id="Button15" label="3 позиции" onAction="IS313"/>
              <button id="Button16" label="4 позиции" onAction="IS314"/>
              <button id="Button17" label="5 позиций" onAction="IS315"/>
              <button id="Button18" label="6 позиций" onAction="IS316"/>
              <button id="Button19" label="7 позиций" onAction="IS317"/>
              <button id="Button20" label="8 позиций" onAction="IS318"/>
              <button id="Button21" label="9 позиций" onAction="IS319"/>
              <button id="Button22" label="10 позиций" onAction="IS310"/>
            </menu>
            <menu id="Menu6" label="2 объекта">
              <button id="Button23" label="1 позиция" onAction="IS321"/>
              <button id="Button24" label="2 позиции" onAction="IS322"/>
              <button id="Button25" label="3 позиции" onAction="IS323"/>
              <button id="Button26" label="4 позиции" onAction="IS324"/>
              <button id="Button27" label="5 позиций" onAction="IS325"/>
              <button id="Button28" label="6 позиций" onAction="IS326"/>
              <button id="Button29" label="7 позиций" onAction="IS327"/>
              <button id="Button30" label="8 позиций" onAction="IS328"/>
              <button id="Button31" label="9 позиций" onAction="IS329"/>
              <button id="Button32" label="10 позиций" onAction="IS320"/>
            </menu>
            <menu id="Menu7" label="3 объекта">
              <button id="Button33" label="1 позиция" onAction="IS331"/>
              <button id="Button34" label="2 позиции" onAction="IS332"/>
              <button id="Button35" label="3 позиции" onAction="IS333"/>
              <button id="Button36" label="4 позиции" onAction="IS334"/>
              <button id="Button37" label="5 позиций" onAction="IS335"/>
              <button id="Button38" label="6 позиций" onAction="IS336"/>
              <button id="Button39" label="7 позиций" onAction="IS337"/>
              <button id="Button40" label="8 позиций" onAction="IS338"/>
              <button id="Button41" label="9 позиций" onAction="IS339"/>
              <button id="Button42" label="10 позиций" onAction="IS330"/>
            </menu>
            <menu id="Menu8" label="4 объекта">
              <button id="Button43" label="1 позиция" onAction="IS341"/>
              <button id="Button44" label="2 позиции" onAction="IS342"/>
              <button id="Button45" label="3 позиции" onAction="IS342"/>
              <button id="Button46" label="4 позиции" onAction="IS344"/>
              <button id="Button47" label="5 позиций" onAction="IS345"/>
              <button id="Button48" label="6 позиций" onAction="IS346"/>
              <button id="Button49" label="7 позиций" onAction="IS347"/>
              <button id="Button50" label="8 позиций" onAction="IS348"/>
              <button id="Button51" label="9 позиций" onAction="IS349"/>
              <button id="Button52" label="10 позиций" onAction="IS340"/>
            </menu>
            <menu id="Menu9" label="5 объектов">
              <button id="Button53" label="1 позиция" onAction="IS351"/>
              <button id="Button54" label="2 позиции" onAction="IS352"/>
              <button id="Button55" label="3 позиции" onAction="IS353"/>
              <button id="Button56" label="4 позиции" onAction="IS354"/>
              <button id="Button57" label="5 позиций" onAction="IS355"/>
              <button id="Button58" label="6 позиций" onAction="IS356"/>
              <button id="Button59" label="7 позиций" onAction="IS357"/>
              <button id="Button60" label="8 позиций" onAction="IS358"/>
              <button id="Button61" label="9 позиций" onAction="IS359"/>
              <button id="Button62" label="10 позиций" onAction="IS350"/>
            </menu>
            <menu id="Menu10" label="6 объектов">
              <button id="Button63" label="1 позиция" onAction="IS361"/>
              <button id="Button64" label="2 позиции" onAction="IS362"/>
              <button id="Button65" label="3 позиции" onAction="IS363"/>
              <button id="Button66" label="4 позиции" onAction="IS364"/>
              <button id="Button67" label="5 позиций" onAction="IS365"/>
              <button id="Button68" label="6 позиций" onAction="IS366"/>
              <button id="Button69" label="7 позиций" onAction="IS367"/>
              <button id="Button70" label="8 позиций" onAction="IS368"/>
              <button id="Button71" label="9 позиций" onAction="IS369"/>
              <button id="Button72" label="10 позиций" onAction="IS360"/>
            </menu>
            <menu id="Menu12" label="7 объектов">
              <button id="Button73" label="1 позиция" onAction="IS371"/>
              <button id="Button74" label="2 позиции" onAction="IS372"/>
              <button id="Button75" label="3 позиции" onAction="IS373"/>
              <button id="Button76" label="4 позиции" onAction="IS374"/>
              <button id="Button77" label="5 позиций" onAction="IS375"/>
              <button id="Button78" label="6 позиций" onAction="IS376"/>
              <button id="Button79" label="7 позиций" onAction="IS377"/>
              <button id="Button80" label="8 позиций" onAction="IS378"/>
              <button id="Button81" label="9 позиций" onAction="IS379"/>
              <button id="Button82" label="10 позиций" onAction="IS370"/>
            </menu>
            <menu id="Menu13" label="8 объектов">
              <button id="Button83" label="1 позиция" onAction="IS381"/>
              <button id="Button84" label="2 позиции" onAction="IS382"/>
              <button id="Button85" label="3 позиции" onAction="IS383"/>
              <button id="Button86" label="4 позиции" onAction="IS384"/>
              <button id="Button87" label="5 позиций" onAction="IS385"/>
              <button id="Button88" label="6 позиций" onAction="IS386"/>
              <button id="Button89" label="7 позиций" onAction="IS387"/>
              <button id="Button90" label="8 позиций" onAction="IS388"/>
              <button id="Button91" label="9 позиций" onAction="IS389"/>
              <button id="Button92" label="10 позиций" onAction="IS380"/>
            </menu>
            <menu id="Menu14" label="9 объектов">
              <button id="Button93" label="1 позиция" onAction="IS391"/>
              <button id="Button94" label="2 позиции" onAction="IS392"/>
              <button id="Button95" label="3 позиции" onAction="IS393"/>
              <button id="Button96" label="4 позиции" onAction="IS394"/>
              <button id="Button97" label="5 позиций" onAction="IS395"/>
              <button id="Button98" label="6 позиций" onAction="IS396"/>
              <button id="Button99" label="7 позиций" onAction="IS397"/>
              <button id="Button100" label="8 позиций" onAction="IS398"/>
              <button id="Button101" label="9 позиций" onAction="IS399"/>
              <button id="Button102" label="10 позиций" onAction="IS390"/>
            </menu>
            <menu id="Menu15" label="10 объектов">
              <button id="Button103" label="1 позиция" onAction="IS301"/>
              <button id="Button104" label="2 позиции" onAction="IS302"/>
              <button id="Button105" label="3 позиции" onAction="IS303"/>
              <button id="Button106" label="4 позиции" onAction="IS304"/>
              <button id="Button107" label="5 позиций" onAction="IS305"/>
              <button id="Button108" label="6 позиций" onAction="IS306"/>
              <button id="Button109" label="7 позиций" onAction="IS307"/>
              <button id="Button110" label="8 позиций" onAction="IS308"/>
              <button id="Button111" label="9 позиций" onAction="IS309"/>
              <button id="Button112" label="10 позиций" onAction="IS300"/>
            </menu>
          </menu>
          <button id="Button122" imageMso="ActiveXTextBox" label="Ввод ответа" supertip="Вставка слайда с заданием, в котором надо ввести ответ в текстовой форме" onAction="IS410"/>
          <button id="Button123" imageMso="NewContact" label="Информация" supertip="Вставка слайда для дополнительной информации или задания, не требующего ответа" onAction="IS500"/>
          <button id="RndSlide" imageMso="SmartArtRightToLeft" label="Перемешать" supertip="Перемешать слайды заданий в произвольном порядке" onAction="Tasovat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bjeck" label="Объекты" visible="true">
          <button enabled="true" id="BtName" image="NewName_png" label="Именовать" showImage="true" showLabel="true" size="large" supertip="Именование перемещаемых объектов, объектов конечных позиций и прочих объектов" visible="true" onAction="NewName"/>
          <button enabled="true" id="BtFix" image="fix3_png" label="Фиксировать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  <button enabled="true" id="BtFlagPerekl" image="Vosst_png" label="Обновить" showImage="true" showLabel="true" size="large" supertip="Обновление внешнего вида флажков или переключателей после преобразования одного из них" visible="true" onAction="ReconFP"/>
        </group>
        <group id="GrDelMac" label="Макросы" visible="true">
          <button enabled="true" id="BtDelMac" image="Delmac_png" label="Выключить Включить" showImage="true" showLabel="true" size="large" supertip="Отключение и включение макросов Office 2007-2010, несовместимых с Office 2003, для обеспечения работоспособности теста при сохранении в формате pps или ppt" visible="true" onAction="DelMacros"/>
        </group>
        <group id="GrOutRez" label="Результаты" visible="true">
          <checkBox description="description" enabled="true" id="ChOutFile" label="Результаты в файл" supertip="Выводить результаты тестирования в текстовый файл" visible="true" getPressed="ChOutFile_getPressed" onAction="ChB_RezTx"/>
          <checkBox enabled="true" id="ChUchetOshibok" label="Отчет об ошибках" supertip="Выводить отчет об ошибках на последний слайд" visible="true" getPressed="ChUchetOshibok_getPressed" onAction="ChB_OtOsh"/>
          <labelControl id="labC1" label="Ввывод результатов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1294</TotalTime>
  <Words>891</Words>
  <Application>Microsoft Office PowerPoint</Application>
  <PresentationFormat>Экран (4:3)</PresentationFormat>
  <Paragraphs>310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Эркер</vt:lpstr>
      <vt:lpstr>Слайд 1</vt:lpstr>
      <vt:lpstr>В каком диалоговом окне создают связи между полями таблиц БД:</vt:lpstr>
      <vt:lpstr>Наиболее распространенными в практике являются:</vt:lpstr>
      <vt:lpstr>База данных - это</vt:lpstr>
      <vt:lpstr>Без каких объектов не может существовать БД:</vt:lpstr>
      <vt:lpstr>Для чего предназначены макросы</vt:lpstr>
      <vt:lpstr>Таблицы в БД предназначены для</vt:lpstr>
      <vt:lpstr>Почему при закрытии таблицы программа Access не предлагает выполнить сохранение внесённых данных:</vt:lpstr>
      <vt:lpstr>Для чего предназначены запросы:</vt:lpstr>
      <vt:lpstr>Наиболее точным аналогом реляционной БД может служить</vt:lpstr>
      <vt:lpstr>Содержит ли какую-либо информацию таблица, в которой нет полей:</vt:lpstr>
      <vt:lpstr>Ключами поиска в системах управления  БД (СУБД) называются:</vt:lpstr>
      <vt:lpstr>Что из перечисленного не является объектом Access:</vt:lpstr>
      <vt:lpstr>Содержит ли какую-либо информацию таблица, в которой нет полей:</vt:lpstr>
      <vt:lpstr>Для чего предназначены модули:</vt:lpstr>
      <vt:lpstr>В чём состоит особенность поля «мемо»:</vt:lpstr>
      <vt:lpstr>В каком режиме работает с БД пользователь:</vt:lpstr>
      <vt:lpstr>Для чего предназначены формы:</vt:lpstr>
      <vt:lpstr>Какое поле можно считать уникальным:</vt:lpstr>
      <vt:lpstr>В каких элементах таблицы хранятся данные базы:</vt:lpstr>
      <vt:lpstr>В чем состоит особенность поля «Счетчик»:</vt:lpstr>
      <vt:lpstr>Слайд 22</vt:lpstr>
    </vt:vector>
  </TitlesOfParts>
  <Company>Россошанская школа-интернат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Конструктор тестовPowerPoint</dc:title>
  <dc:creator>Комаровский Анатолий Николаевич</dc:creator>
  <dc:description>В  конструкторе использована идея перемещения объектов в режиме демонстрации, предложенная Гансом Хофманом (Hans Werner Hofmann hw@lemitec.de) </dc:description>
  <cp:lastModifiedBy>Администратор</cp:lastModifiedBy>
  <cp:revision>171</cp:revision>
  <dcterms:created xsi:type="dcterms:W3CDTF">2011-08-18T05:12:14Z</dcterms:created>
  <dcterms:modified xsi:type="dcterms:W3CDTF">2013-02-24T05:43:53Z</dcterms:modified>
</cp:coreProperties>
</file>