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4" r:id="rId5"/>
    <p:sldId id="266" r:id="rId6"/>
    <p:sldId id="267" r:id="rId7"/>
    <p:sldId id="290" r:id="rId8"/>
    <p:sldId id="269" r:id="rId9"/>
    <p:sldId id="286" r:id="rId10"/>
    <p:sldId id="288" r:id="rId11"/>
    <p:sldId id="287" r:id="rId12"/>
    <p:sldId id="270" r:id="rId13"/>
    <p:sldId id="281" r:id="rId14"/>
    <p:sldId id="282" r:id="rId15"/>
    <p:sldId id="283" r:id="rId16"/>
    <p:sldId id="271" r:id="rId17"/>
    <p:sldId id="275" r:id="rId18"/>
    <p:sldId id="276" r:id="rId19"/>
    <p:sldId id="277" r:id="rId20"/>
    <p:sldId id="285" r:id="rId21"/>
    <p:sldId id="291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polyathlon-russia.com/wp-content/uploads/2014/07/GTO_znak_2014.jpg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polyathlon-russia.com/wp-content/uploads/2014/07/GTO_znak_2014.jpg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javascript:void(0);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polyathlon-russia.com/wp-content/uploads/2014/07/GTO_znak_2014.jpg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izvestia.ru/news/573333" TargetMode="External"/><Relationship Id="rId3" Type="http://schemas.openxmlformats.org/officeDocument/2006/relationships/hyperlink" Target="http://timuriego.com/gto.html" TargetMode="External"/><Relationship Id="rId7" Type="http://schemas.openxmlformats.org/officeDocument/2006/relationships/hyperlink" Target="http://kakzdorovo.ru/library/esli_hochesh_byt_zdorovym/48/890.html" TargetMode="External"/><Relationship Id="rId2" Type="http://schemas.openxmlformats.org/officeDocument/2006/relationships/hyperlink" Target="http://timuriego.com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kakzdorovo.ru/" TargetMode="External"/><Relationship Id="rId5" Type="http://schemas.openxmlformats.org/officeDocument/2006/relationships/hyperlink" Target="http://museumsport.ru/wheelofhistory/gto/" TargetMode="External"/><Relationship Id="rId4" Type="http://schemas.openxmlformats.org/officeDocument/2006/relationships/hyperlink" Target="http://museumsport.r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javascript:void(0);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javascript:void(0);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6477000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ВСЕСОЮЗНЫЙ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ФИЗКУЛЬТУРНО-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СПОРТИВНЫЙ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ГТО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53000" y="5029200"/>
            <a:ext cx="3581400" cy="1143000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Ерёмкина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Н.И., учитель физической культуры МБОУ «СОШ с.Новое»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anchor="t">
            <a:normAutofit fontScale="90000"/>
          </a:bodyPr>
          <a:lstStyle/>
          <a:p>
            <a:r>
              <a:rPr lang="ru-RU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8800" dirty="0" smtClean="0"/>
              <a:t>XXI век </a:t>
            </a:r>
            <a:r>
              <a:rPr lang="ru-RU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ВОЗРОЖДЕНИЕ ТРАДИЦИЙ </a:t>
            </a:r>
            <a:b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7200" dirty="0"/>
          </a:p>
        </p:txBody>
      </p:sp>
      <p:pic>
        <p:nvPicPr>
          <p:cNvPr id="7" name="Содержимое 6" descr="значок гто 2014 новый дизайн правительство рф определилось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124200" y="1676400"/>
            <a:ext cx="2619375" cy="2590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Правительство и  президент РФ</a:t>
            </a:r>
            <a:r>
              <a:rPr lang="ru-RU" sz="6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>приняли решение </a:t>
            </a:r>
            <a:br>
              <a:rPr lang="ru-RU" sz="6600" dirty="0" smtClean="0"/>
            </a:br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воссоздать  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ВФСК </a:t>
            </a: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«ГТО»</a:t>
            </a:r>
            <a:r>
              <a:rPr lang="ru-RU" sz="6600" dirty="0" smtClean="0"/>
              <a:t/>
            </a:r>
            <a:br>
              <a:rPr lang="ru-RU" sz="6600" dirty="0" smtClean="0"/>
            </a:b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 президента РФ</a:t>
            </a:r>
            <a:r>
              <a:rPr lang="ru-RU" sz="6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</a:t>
            </a:r>
            <a:r>
              <a:rPr lang="ru-RU" sz="6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марта 2014 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>об утверждении положения о</a:t>
            </a:r>
            <a:br>
              <a:rPr lang="ru-RU" sz="6600" dirty="0" smtClean="0"/>
            </a:b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ВФСК «ГТО»</a:t>
            </a:r>
            <a:r>
              <a:rPr lang="ru-RU" sz="6600" dirty="0" smtClean="0"/>
              <a:t/>
            </a:r>
            <a:br>
              <a:rPr lang="ru-RU" sz="6600" dirty="0" smtClean="0"/>
            </a:b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278562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sz="6600" b="1" dirty="0" smtClean="0"/>
              <a:t/>
            </a:r>
            <a:br>
              <a:rPr lang="ru-RU" sz="6600" b="1" dirty="0" smtClean="0"/>
            </a:br>
            <a:r>
              <a:rPr lang="ru-RU" sz="6600" b="1" dirty="0" smtClean="0"/>
              <a:t>Цель </a:t>
            </a:r>
            <a:r>
              <a:rPr lang="ru-RU" sz="6600" b="1" dirty="0" smtClean="0">
                <a:solidFill>
                  <a:srgbClr val="FF0000"/>
                </a:solidFill>
              </a:rPr>
              <a:t>комплекса ГТО</a:t>
            </a:r>
            <a:r>
              <a:rPr lang="ru-RU" sz="6600" dirty="0" smtClean="0">
                <a:solidFill>
                  <a:srgbClr val="FF0000"/>
                </a:solidFill>
              </a:rPr>
              <a:t> </a:t>
            </a:r>
            <a:r>
              <a:rPr lang="ru-RU" sz="6600" dirty="0" smtClean="0"/>
              <a:t>– </a:t>
            </a:r>
            <a:r>
              <a:rPr lang="ru-RU" sz="5300" dirty="0" smtClean="0"/>
              <a:t>увеличение продолжительности жизни населения с помощью систематической физической подготовки</a:t>
            </a:r>
            <a:br>
              <a:rPr lang="ru-RU" sz="53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sz="6600" b="1" dirty="0" smtClean="0"/>
              <a:t/>
            </a:r>
            <a:br>
              <a:rPr lang="ru-RU" sz="6600" b="1" dirty="0" smtClean="0"/>
            </a:br>
            <a:r>
              <a:rPr lang="ru-RU" sz="6600" b="1" dirty="0" smtClean="0">
                <a:solidFill>
                  <a:srgbClr val="FF0000"/>
                </a:solidFill>
              </a:rPr>
              <a:t>Принципы</a:t>
            </a:r>
            <a:r>
              <a:rPr lang="ru-RU" sz="6600" dirty="0" smtClean="0">
                <a:solidFill>
                  <a:srgbClr val="FF0000"/>
                </a:solidFill>
              </a:rPr>
              <a:t> –</a:t>
            </a:r>
            <a:r>
              <a:rPr lang="ru-RU" sz="6600" dirty="0" smtClean="0">
                <a:solidFill>
                  <a:srgbClr val="C00000"/>
                </a:solidFill>
              </a:rPr>
              <a:t> </a:t>
            </a:r>
            <a:r>
              <a:rPr lang="ru-RU" sz="4900" dirty="0" smtClean="0"/>
              <a:t>добровольность и доступность системы подготовки для всех слоев населения, медицинский контроль, учет местных традиций и особенностей</a:t>
            </a:r>
            <a:r>
              <a:rPr lang="ru-RU" sz="6600" b="1" dirty="0" smtClean="0"/>
              <a:t/>
            </a:r>
            <a:br>
              <a:rPr lang="ru-RU" sz="6600" b="1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sz="6600" b="1" dirty="0" smtClean="0"/>
              <a:t/>
            </a:r>
            <a:br>
              <a:rPr lang="ru-RU" sz="6600" b="1" dirty="0" smtClean="0"/>
            </a:br>
            <a:r>
              <a:rPr lang="ru-RU" sz="6600" b="1" dirty="0" smtClean="0"/>
              <a:t/>
            </a:r>
            <a:br>
              <a:rPr lang="ru-RU" sz="6600" b="1" dirty="0" smtClean="0"/>
            </a:br>
            <a:r>
              <a:rPr lang="ru-RU" sz="6600" b="1" dirty="0" smtClean="0">
                <a:solidFill>
                  <a:srgbClr val="FF0000"/>
                </a:solidFill>
              </a:rPr>
              <a:t>Содержание комплекса</a:t>
            </a:r>
            <a:r>
              <a:rPr lang="ru-RU" sz="6600" dirty="0" smtClean="0">
                <a:solidFill>
                  <a:srgbClr val="FF0000"/>
                </a:solidFill>
              </a:rPr>
              <a:t> – </a:t>
            </a:r>
            <a:r>
              <a:rPr lang="ru-RU" sz="4900" dirty="0" smtClean="0"/>
              <a:t>нормативы ГТО и спортивных разрядов, система тестирования, рекомендации по особенностям двигательного режима для различных групп</a:t>
            </a:r>
            <a:br>
              <a:rPr lang="ru-RU" sz="49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ступеней </a:t>
            </a:r>
            <a:r>
              <a:rPr lang="ru-RU" sz="7200" dirty="0" smtClean="0"/>
              <a:t>входит в ВФСК ГТО</a:t>
            </a:r>
            <a:endParaRPr lang="ru-RU" sz="7200" dirty="0"/>
          </a:p>
        </p:txBody>
      </p:sp>
      <p:pic>
        <p:nvPicPr>
          <p:cNvPr id="6" name="Содержимое 6" descr="значок гто 2014 новый дизайн правительство рф определилось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77001" y="4419600"/>
            <a:ext cx="1828800" cy="1828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Ступени ГТО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I ступень </a:t>
            </a:r>
            <a:r>
              <a:rPr lang="ru-RU" sz="4400" dirty="0" smtClean="0">
                <a:solidFill>
                  <a:srgbClr val="FF0000"/>
                </a:solidFill>
              </a:rPr>
              <a:t>–</a:t>
            </a:r>
            <a:r>
              <a:rPr lang="ru-RU" sz="4400" dirty="0" smtClean="0"/>
              <a:t>для  мальчиков и девочек </a:t>
            </a:r>
          </a:p>
          <a:p>
            <a:pPr>
              <a:buNone/>
            </a:pPr>
            <a:r>
              <a:rPr lang="ru-RU" sz="4400" dirty="0" smtClean="0"/>
              <a:t>  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6-8</a:t>
            </a:r>
            <a:r>
              <a:rPr lang="ru-RU" sz="4800" dirty="0" smtClean="0"/>
              <a:t> лет</a:t>
            </a:r>
          </a:p>
          <a:p>
            <a:endParaRPr lang="ru-RU" sz="4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II ступень </a:t>
            </a:r>
            <a:r>
              <a:rPr lang="ru-RU" sz="4400" dirty="0" smtClean="0">
                <a:solidFill>
                  <a:srgbClr val="FF0000"/>
                </a:solidFill>
              </a:rPr>
              <a:t>–</a:t>
            </a:r>
            <a:r>
              <a:rPr lang="ru-RU" sz="4400" dirty="0" smtClean="0"/>
              <a:t>для  мальчиков и девочек </a:t>
            </a: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9-10</a:t>
            </a:r>
            <a:r>
              <a:rPr lang="ru-RU" sz="4800" dirty="0" smtClean="0"/>
              <a:t> лет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Ступени ГТО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III ступень 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ru-RU" sz="4400" dirty="0" smtClean="0"/>
              <a:t>для  мальчиков и девочек </a:t>
            </a:r>
          </a:p>
          <a:p>
            <a:pPr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11-12</a:t>
            </a:r>
            <a:r>
              <a:rPr lang="ru-RU" sz="4800" dirty="0" smtClean="0"/>
              <a:t> лет</a:t>
            </a:r>
          </a:p>
          <a:p>
            <a:endParaRPr lang="ru-RU" sz="4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IV ступень 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ru-RU" sz="4400" dirty="0" smtClean="0"/>
              <a:t>для  мальчиков и девочек </a:t>
            </a:r>
          </a:p>
          <a:p>
            <a:pPr>
              <a:buNone/>
            </a:pPr>
            <a:r>
              <a:rPr lang="ru-RU" sz="4400" dirty="0" smtClean="0"/>
              <a:t>  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13-15</a:t>
            </a:r>
            <a:r>
              <a:rPr lang="ru-RU" sz="4800" dirty="0" smtClean="0"/>
              <a:t> лет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Ступени ГТО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err="1" smtClean="0">
                <a:solidFill>
                  <a:srgbClr val="FF0000"/>
                </a:solidFill>
              </a:rPr>
              <a:t>Vступень</a:t>
            </a:r>
            <a:r>
              <a:rPr lang="ru-RU" sz="4400" b="1" dirty="0" smtClean="0">
                <a:solidFill>
                  <a:srgbClr val="FF0000"/>
                </a:solidFill>
              </a:rPr>
              <a:t> -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4400" dirty="0" smtClean="0"/>
              <a:t>для  юношей и девушек </a:t>
            </a:r>
          </a:p>
          <a:p>
            <a:pPr>
              <a:buNone/>
            </a:pPr>
            <a:r>
              <a:rPr lang="ru-RU" sz="4400" dirty="0" smtClean="0"/>
              <a:t>  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16-17</a:t>
            </a:r>
            <a:r>
              <a:rPr lang="ru-RU" sz="4800" dirty="0" smtClean="0"/>
              <a:t> лет</a:t>
            </a:r>
          </a:p>
          <a:p>
            <a:endParaRPr lang="ru-RU" sz="4400" dirty="0"/>
          </a:p>
        </p:txBody>
      </p:sp>
      <p:pic>
        <p:nvPicPr>
          <p:cNvPr id="6" name="Содержимое 3" descr="IMG_280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24400" y="2514600"/>
            <a:ext cx="4038600" cy="2819399"/>
          </a:xfrm>
          <a:ln w="38100">
            <a:solidFill>
              <a:schemeClr val="accent2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6248400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49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ru-RU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отов  к  </a:t>
            </a:r>
            <a:r>
              <a:rPr lang="ru-RU" sz="49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руду и  </a:t>
            </a:r>
            <a:r>
              <a:rPr lang="ru-RU" sz="49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бороне</a:t>
            </a:r>
            <a:br>
              <a:rPr lang="ru-RU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107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 Т 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3" name="Содержимое 12" descr="http://timuriego.com/plugins/content/multithumb/thumbs/b.200.200.16777215.0..idoblog.upload.62.6i7K3nsYd_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029200"/>
            <a:ext cx="1020684" cy="13255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4900" dirty="0" smtClean="0"/>
              <a:t>Сдача  нормативов соответствующей ступени дает право получения  </a:t>
            </a:r>
            <a:r>
              <a:rPr lang="ru-RU" sz="4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бронзового, серебряного или       	золотого знака!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> </a:t>
            </a:r>
            <a:endParaRPr lang="ru-RU" sz="7200" dirty="0"/>
          </a:p>
        </p:txBody>
      </p:sp>
      <p:pic>
        <p:nvPicPr>
          <p:cNvPr id="5" name="Содержимое 6" descr="значок гто 2014 новый дизайн правительство рф определилось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09600" y="4648200"/>
            <a:ext cx="1676400" cy="1600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anchor="t">
            <a:normAutofit fontScale="90000"/>
          </a:bodyPr>
          <a:lstStyle/>
          <a:p>
            <a:pPr algn="l"/>
            <a:r>
              <a:rPr lang="ru-RU" sz="3600" dirty="0" smtClean="0"/>
              <a:t>Источники:</a:t>
            </a:r>
            <a:br>
              <a:rPr lang="ru-RU" sz="3600" dirty="0" smtClean="0"/>
            </a:br>
            <a:r>
              <a:rPr lang="ru-RU" sz="2800" dirty="0" smtClean="0"/>
              <a:t>1</a:t>
            </a:r>
            <a:r>
              <a:rPr lang="ru-RU" sz="2700" dirty="0" smtClean="0"/>
              <a:t>. </a:t>
            </a:r>
            <a:r>
              <a:rPr lang="ru-RU" sz="2700" dirty="0" smtClean="0"/>
              <a:t>Указ президента РФ №172 от 24.03.2014г.</a:t>
            </a:r>
            <a:br>
              <a:rPr lang="ru-RU" sz="2700" dirty="0" smtClean="0"/>
            </a:br>
            <a:r>
              <a:rPr lang="ru-RU" sz="2700" dirty="0" smtClean="0"/>
              <a:t>2. Постановление правительства РФ №540 от 11.06.2014г.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3</a:t>
            </a:r>
            <a:r>
              <a:rPr lang="ru-RU" sz="2700" dirty="0" smtClean="0"/>
              <a:t>.</a:t>
            </a:r>
            <a:r>
              <a:rPr lang="ru-RU" sz="2700" dirty="0" smtClean="0">
                <a:hlinkClick r:id="rId2"/>
              </a:rPr>
              <a:t>timuriego.com</a:t>
            </a:r>
            <a:r>
              <a:rPr lang="ru-RU" sz="2700" dirty="0" smtClean="0"/>
              <a:t>›</a:t>
            </a:r>
            <a:r>
              <a:rPr lang="ru-RU" sz="2700" b="1" dirty="0" err="1" smtClean="0">
                <a:hlinkClick r:id="rId3"/>
              </a:rPr>
              <a:t>gto</a:t>
            </a:r>
            <a:r>
              <a:rPr lang="ru-RU" sz="2700" dirty="0" err="1" smtClean="0">
                <a:hlinkClick r:id="rId3"/>
              </a:rPr>
              <a:t>.html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4.</a:t>
            </a:r>
            <a:r>
              <a:rPr lang="ru-RU" sz="2700" dirty="0" smtClean="0">
                <a:hlinkClick r:id="rId4"/>
              </a:rPr>
              <a:t>MuseumSport.ru</a:t>
            </a:r>
            <a:r>
              <a:rPr lang="ru-RU" sz="2700" dirty="0" smtClean="0"/>
              <a:t>›</a:t>
            </a:r>
            <a:r>
              <a:rPr lang="ru-RU" sz="2700" dirty="0" err="1" smtClean="0">
                <a:hlinkClick r:id="rId5"/>
              </a:rPr>
              <a:t>wheelof</a:t>
            </a:r>
            <a:r>
              <a:rPr lang="ru-RU" sz="2700" b="1" dirty="0" err="1" smtClean="0">
                <a:hlinkClick r:id="rId5"/>
              </a:rPr>
              <a:t>history</a:t>
            </a:r>
            <a:r>
              <a:rPr lang="ru-RU" sz="2700" dirty="0" smtClean="0">
                <a:hlinkClick r:id="rId5"/>
              </a:rPr>
              <a:t>/</a:t>
            </a:r>
            <a:r>
              <a:rPr lang="ru-RU" sz="2700" b="1" dirty="0" err="1" smtClean="0">
                <a:hlinkClick r:id="rId5"/>
              </a:rPr>
              <a:t>gto</a:t>
            </a:r>
            <a:r>
              <a:rPr lang="ru-RU" sz="2700" dirty="0" smtClean="0">
                <a:hlinkClick r:id="rId5"/>
              </a:rPr>
              <a:t>/</a:t>
            </a:r>
            <a:r>
              <a:rPr lang="ru-RU" sz="2700" dirty="0" smtClean="0"/>
              <a:t> 5.</a:t>
            </a:r>
            <a:r>
              <a:rPr lang="en-US" sz="2700" u="sng" dirty="0" err="1" smtClean="0">
                <a:hlinkClick r:id="rId6"/>
              </a:rPr>
              <a:t>KakZdorovo.ru</a:t>
            </a:r>
            <a:r>
              <a:rPr lang="en-US" sz="2700" dirty="0" err="1" smtClean="0"/>
              <a:t>›</a:t>
            </a:r>
            <a:r>
              <a:rPr lang="en-US" sz="2700" u="sng" dirty="0" err="1" smtClean="0">
                <a:hlinkClick r:id="rId7"/>
              </a:rPr>
              <a:t>library</a:t>
            </a:r>
            <a:r>
              <a:rPr lang="en-US" sz="2700" u="sng" dirty="0" smtClean="0">
                <a:hlinkClick r:id="rId7"/>
              </a:rPr>
              <a:t>/</a:t>
            </a:r>
            <a:r>
              <a:rPr lang="en-US" sz="2700" u="sng" dirty="0" err="1" smtClean="0">
                <a:hlinkClick r:id="rId7"/>
              </a:rPr>
              <a:t>esli_hochesh_byt_zdorovym</a:t>
            </a:r>
            <a:r>
              <a:rPr lang="en-US" sz="2700" u="sng" dirty="0" smtClean="0">
                <a:hlinkClick r:id="rId7"/>
              </a:rPr>
              <a:t>/…</a:t>
            </a:r>
            <a:r>
              <a:rPr lang="ru-RU" sz="2700" dirty="0" smtClean="0"/>
              <a:t> </a:t>
            </a:r>
            <a:br>
              <a:rPr lang="ru-RU" sz="2700" dirty="0" smtClean="0"/>
            </a:br>
            <a:r>
              <a:rPr lang="ru-RU" sz="2700" dirty="0" smtClean="0"/>
              <a:t>6</a:t>
            </a:r>
            <a:r>
              <a:rPr lang="ru-RU" sz="2700" dirty="0" smtClean="0"/>
              <a:t>.</a:t>
            </a:r>
            <a:r>
              <a:rPr lang="ru-RU" sz="2700" dirty="0" smtClean="0">
                <a:hlinkClick r:id="rId7"/>
              </a:rPr>
              <a:t> </a:t>
            </a:r>
            <a:r>
              <a:rPr lang="ru-RU" sz="2700" dirty="0" smtClean="0">
                <a:hlinkClick r:id="rId7"/>
              </a:rPr>
              <a:t>http://kakzdorovo.ru/library/esli_hochesh_byt_zdorovym/48/890.html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7</a:t>
            </a:r>
            <a:r>
              <a:rPr lang="ru-RU" sz="2700" dirty="0" smtClean="0"/>
              <a:t>.</a:t>
            </a:r>
            <a:r>
              <a:rPr lang="ru-RU" sz="2700" dirty="0" smtClean="0">
                <a:hlinkClick r:id="rId8"/>
              </a:rPr>
              <a:t> </a:t>
            </a:r>
            <a:r>
              <a:rPr lang="ru-RU" sz="2700" dirty="0" smtClean="0">
                <a:hlinkClick r:id="rId8"/>
              </a:rPr>
              <a:t>http://izvestia.ru/news/573333#ixzz3Jr4338wh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anchor="t">
            <a:normAutofit/>
          </a:bodyPr>
          <a:lstStyle/>
          <a:p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>Основные вехи истории</a:t>
            </a:r>
            <a:br>
              <a:rPr lang="ru-RU" sz="7200" dirty="0" smtClean="0"/>
            </a:br>
            <a:r>
              <a:rPr lang="ru-RU" sz="7200" dirty="0" smtClean="0"/>
              <a:t>комплекса </a:t>
            </a:r>
            <a:br>
              <a:rPr lang="ru-RU" sz="7200" dirty="0" smtClean="0"/>
            </a:br>
            <a:r>
              <a:rPr lang="ru-RU" sz="7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ГТО</a:t>
            </a:r>
            <a:endParaRPr lang="ru-RU" sz="7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http://timuriego.com/plugins/content/multithumb/thumbs/b.200.200.16777215.0..idoblog.upload.62.6i7K3nsYd_.jpg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315200" y="4800600"/>
            <a:ext cx="1166805" cy="1524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7200" dirty="0" smtClean="0"/>
              <a:t>Комплекс </a:t>
            </a:r>
            <a:r>
              <a:rPr lang="ru-RU" sz="7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ГТО</a:t>
            </a:r>
            <a:r>
              <a:rPr lang="ru-RU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>введен в </a:t>
            </a:r>
            <a:r>
              <a:rPr lang="ru-RU" sz="7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1931</a:t>
            </a: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200" dirty="0" smtClean="0"/>
              <a:t>году</a:t>
            </a:r>
            <a:br>
              <a:rPr lang="ru-RU" sz="7200" dirty="0" smtClean="0"/>
            </a:br>
            <a:r>
              <a:rPr lang="ru-RU" sz="7200" dirty="0" smtClean="0"/>
              <a:t>в СССР</a:t>
            </a:r>
            <a:endParaRPr lang="ru-RU" sz="7200" dirty="0"/>
          </a:p>
        </p:txBody>
      </p:sp>
      <p:pic>
        <p:nvPicPr>
          <p:cNvPr id="5" name="Содержимое 4" descr="http://timuriego.com/plugins/content/multithumb/thumbs/b.200.200.16777215.0..idoblog.upload.62.6i7K3nsYd_.jpg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315200" y="4800600"/>
            <a:ext cx="1166805" cy="1600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sz="7200" dirty="0" smtClean="0"/>
              <a:t>В </a:t>
            </a:r>
            <a:r>
              <a:rPr lang="ru-RU" sz="7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1934</a:t>
            </a:r>
            <a:r>
              <a:rPr lang="ru-RU" sz="7200" dirty="0" smtClean="0"/>
              <a:t> году введен комплекс </a:t>
            </a:r>
            <a:r>
              <a:rPr lang="ru-RU" sz="7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БГТО</a:t>
            </a:r>
            <a:r>
              <a:rPr lang="ru-RU" sz="7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7200" dirty="0" smtClean="0"/>
              <a:t>для подготовки </a:t>
            </a:r>
            <a:br>
              <a:rPr lang="ru-RU" sz="7200" dirty="0" smtClean="0"/>
            </a:br>
            <a:r>
              <a:rPr lang="ru-RU" sz="7200" dirty="0" smtClean="0"/>
              <a:t>  школьников </a:t>
            </a:r>
            <a:br>
              <a:rPr lang="ru-RU" sz="7200" dirty="0" smtClean="0"/>
            </a:br>
            <a:r>
              <a:rPr lang="ru-RU" sz="7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«Будь готов к труду и обороне» </a:t>
            </a:r>
            <a:endParaRPr lang="ru-RU" sz="7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60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БГТО</a:t>
            </a:r>
            <a:r>
              <a:rPr lang="ru-RU" sz="6000" dirty="0" err="1" smtClean="0"/>
              <a:t>-начальная</a:t>
            </a:r>
            <a:r>
              <a:rPr lang="ru-RU" sz="6000" dirty="0" smtClean="0"/>
              <a:t> ступень всестороннего физического развития молодежи в СССР </a:t>
            </a:r>
            <a:endParaRPr lang="ru-RU" sz="6000" dirty="0"/>
          </a:p>
        </p:txBody>
      </p:sp>
      <p:pic>
        <p:nvPicPr>
          <p:cNvPr id="5" name="Содержимое 4" descr="http://www.smsport.ru/image/gto/BGTO_1946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5181600"/>
            <a:ext cx="1066800" cy="13716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905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7200" dirty="0" smtClean="0"/>
              <a:t> </a:t>
            </a:r>
            <a:r>
              <a:rPr lang="ru-RU" sz="7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7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7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http://www.smsport.ru/image/gto/BGTO_1946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219200"/>
            <a:ext cx="3962400" cy="4343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7200" dirty="0" smtClean="0"/>
              <a:t> Новый </a:t>
            </a:r>
            <a:r>
              <a:rPr lang="ru-RU" sz="6600" dirty="0" smtClean="0"/>
              <a:t>комплекс 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ГТО СССР -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> с </a:t>
            </a:r>
            <a:r>
              <a:rPr lang="ru-RU" sz="7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1972 </a:t>
            </a:r>
            <a:r>
              <a:rPr lang="ru-RU" sz="7200" dirty="0" smtClean="0"/>
              <a:t>по</a:t>
            </a:r>
            <a:r>
              <a:rPr lang="ru-RU" sz="7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7200" dirty="0" smtClean="0"/>
              <a:t> </a:t>
            </a:r>
            <a:r>
              <a:rPr lang="ru-RU" sz="7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1991</a:t>
            </a:r>
            <a:br>
              <a:rPr lang="ru-RU" sz="7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7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934200" y="5029200"/>
            <a:ext cx="1752600" cy="10969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anchor="t">
            <a:normAutofit/>
          </a:bodyPr>
          <a:lstStyle/>
          <a:p>
            <a:r>
              <a:rPr lang="ru-RU" sz="7200" dirty="0" smtClean="0"/>
              <a:t> </a:t>
            </a:r>
            <a:r>
              <a:rPr lang="ru-RU" sz="5400" dirty="0" smtClean="0"/>
              <a:t>Значки </a:t>
            </a: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ГТО </a:t>
            </a:r>
            <a:r>
              <a:rPr lang="ru-RU" sz="5400" dirty="0" smtClean="0"/>
              <a:t>1972 год</a:t>
            </a:r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http://s47.radikal.ru/i115/1311/4c/4427295be262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00200"/>
            <a:ext cx="7086600" cy="4724400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134</Words>
  <PresentationFormat>Экран (4:3)</PresentationFormat>
  <Paragraphs>33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Office Theme</vt:lpstr>
      <vt:lpstr>ВСЕСОЮЗНЫЙ ФИЗКУЛЬТУРНО- СПОРТИВНЫЙ КОМПЛЕКС ГТО </vt:lpstr>
      <vt:lpstr>Готов  к  Труду и  Обороне  Г Т О </vt:lpstr>
      <vt:lpstr> Основные вехи истории комплекса  ГТО</vt:lpstr>
      <vt:lpstr>Комплекс ГТО  введен в 1931 году в СССР</vt:lpstr>
      <vt:lpstr>В 1934 году введен комплекс БГТО для подготовки    школьников  «Будь готов к труду и обороне» </vt:lpstr>
      <vt:lpstr>БГТО-начальная ступень всестороннего физического развития молодежи в СССР </vt:lpstr>
      <vt:lpstr>  </vt:lpstr>
      <vt:lpstr> Новый комплекс  ГТО СССР -  с 1972 по  1991 </vt:lpstr>
      <vt:lpstr> Значки ГТО 1972 год </vt:lpstr>
      <vt:lpstr> XXI век     ВОЗРОЖДЕНИЕ ТРАДИЦИЙ     </vt:lpstr>
      <vt:lpstr>Правительство и  президент РФ    приняли решение  воссоздать   ВФСК «ГТО» </vt:lpstr>
      <vt:lpstr>Указ президента РФ от 24 марта 2014  об утверждении положения о  ВФСК «ГТО» </vt:lpstr>
      <vt:lpstr> Цель комплекса ГТО – увеличение продолжительности жизни населения с помощью систематической физической подготовки  </vt:lpstr>
      <vt:lpstr> Принципы – добровольность и доступность системы подготовки для всех слоев населения, медицинский контроль, учет местных традиций и особенностей  </vt:lpstr>
      <vt:lpstr>  Содержание комплекса – нормативы ГТО и спортивных разрядов, система тестирования, рекомендации по особенностям двигательного режима для различных групп  </vt:lpstr>
      <vt:lpstr>11 ступеней входит в ВФСК ГТО</vt:lpstr>
      <vt:lpstr>Ступени ГТО</vt:lpstr>
      <vt:lpstr>Ступени ГТО</vt:lpstr>
      <vt:lpstr>Ступени ГТО</vt:lpstr>
      <vt:lpstr>Сдача  нормативов соответствующей ступени дает право получения  бронзового, серебряного или        золотого знака!  </vt:lpstr>
      <vt:lpstr>Источники: 1. Указ президента РФ №172 от 24.03.2014г. 2. Постановление правительства РФ №540 от 11.06.2014г. 3.timuriego.com›gto.html 4.MuseumSport.ru›wheelofhistory/gto/ 5.KakZdorovo.ru›library/esli_hochesh_byt_zdorovym/…  6. http://kakzdorovo.ru/library/esli_hochesh_byt_zdorovym/48/890.html 7. http://izvestia.ru/news/573333#ixzz3Jr4338wh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ВСЕСОЮЗНЫЙ ФИЗКУЛЬТУРНО- СПОРТИВНЫЙ КОМПЛЕКС ГТО </dc:title>
  <cp:lastModifiedBy>Administrator</cp:lastModifiedBy>
  <cp:revision>36</cp:revision>
  <dcterms:modified xsi:type="dcterms:W3CDTF">2014-11-24T23:00:45Z</dcterms:modified>
</cp:coreProperties>
</file>