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6.xml"/><Relationship Id="rId7" Type="http://schemas.openxmlformats.org/officeDocument/2006/relationships/slide" Target="slide10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Виды информационных моделей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285728"/>
            <a:ext cx="58432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Arial Narrow" pitchFamily="34" charset="0"/>
              </a:rPr>
              <a:t>Таблицы типа "объект-свойство"</a:t>
            </a:r>
            <a:endParaRPr lang="ru-RU" sz="3200" b="1" dirty="0">
              <a:latin typeface="Arial Narrow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071546"/>
          <a:ext cx="8429685" cy="5036820"/>
        </p:xfrm>
        <a:graphic>
          <a:graphicData uri="http://schemas.openxmlformats.org/drawingml/2006/table">
            <a:tbl>
              <a:tblPr/>
              <a:tblGrid>
                <a:gridCol w="1685937"/>
                <a:gridCol w="1685937"/>
                <a:gridCol w="1685937"/>
                <a:gridCol w="1685937"/>
                <a:gridCol w="1685937"/>
              </a:tblGrid>
              <a:tr h="33254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Narrow" pitchFamily="34" charset="0"/>
                        </a:rPr>
                        <a:t>Номер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Автор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Название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Год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Полка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54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Narrow" pitchFamily="34" charset="0"/>
                        </a:rPr>
                        <a:t>0001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Narrow" pitchFamily="34" charset="0"/>
                        </a:rPr>
                        <a:t>Беляев А.Р.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Человек-амфибия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1987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5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548"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0002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Кервуд Д.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Narrow" pitchFamily="34" charset="0"/>
                        </a:rPr>
                        <a:t>Бродяги севера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1991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7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400"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0003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Тургенев И.С.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Повести и рассказы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Narrow" pitchFamily="34" charset="0"/>
                        </a:rPr>
                        <a:t>1982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548"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0004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Олеша Ю.К.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Избранное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Narrow" pitchFamily="34" charset="0"/>
                        </a:rPr>
                        <a:t>1987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Narrow" pitchFamily="34" charset="0"/>
                        </a:rPr>
                        <a:t>5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548"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0005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Беляев А.Р.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Звезда КЭЦ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1990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Narrow" pitchFamily="34" charset="0"/>
                        </a:rPr>
                        <a:t>5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Улыбающееся лицо 4">
            <a:hlinkClick r:id="rId2" action="ppaction://hlinksldjump"/>
          </p:cNvPr>
          <p:cNvSpPr/>
          <p:nvPr/>
        </p:nvSpPr>
        <p:spPr>
          <a:xfrm>
            <a:off x="8429652" y="6072206"/>
            <a:ext cx="428628" cy="57148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357166"/>
            <a:ext cx="54537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Arial Narrow" pitchFamily="34" charset="0"/>
              </a:rPr>
              <a:t>Таблицы типа "объект-объект"</a:t>
            </a:r>
            <a:endParaRPr lang="ru-RU" sz="3200" b="1" dirty="0">
              <a:latin typeface="Arial Narrow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142984"/>
          <a:ext cx="8501122" cy="5286410"/>
        </p:xfrm>
        <a:graphic>
          <a:graphicData uri="http://schemas.openxmlformats.org/drawingml/2006/table">
            <a:tbl>
              <a:tblPr/>
              <a:tblGrid>
                <a:gridCol w="1183830"/>
                <a:gridCol w="1183830"/>
                <a:gridCol w="1183830"/>
                <a:gridCol w="1183830"/>
                <a:gridCol w="1183830"/>
                <a:gridCol w="1296088"/>
                <a:gridCol w="1285884"/>
              </a:tblGrid>
              <a:tr h="105728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Narrow" pitchFamily="34" charset="0"/>
                        </a:rPr>
                        <a:t>Ученик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Русский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Алгебра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Химия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Физика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История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Музыка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7282"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Аликин Петр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5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5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5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7282"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Ботов Иван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3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3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3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3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3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7282"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Волков Илья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5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5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5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5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5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5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7282"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Галкина Нина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5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2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Улыбающееся лицо 4">
            <a:hlinkClick r:id="rId2" action="ppaction://hlinksldjump"/>
          </p:cNvPr>
          <p:cNvSpPr/>
          <p:nvPr/>
        </p:nvSpPr>
        <p:spPr>
          <a:xfrm>
            <a:off x="8429652" y="6072206"/>
            <a:ext cx="428628" cy="57148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642918"/>
            <a:ext cx="87154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Arial Narrow" pitchFamily="34" charset="0"/>
              </a:rPr>
              <a:t>1. Какие вы можете назвать примеры материальных моделей?</a:t>
            </a:r>
          </a:p>
          <a:p>
            <a:r>
              <a:rPr lang="ru-RU" sz="4000" dirty="0" smtClean="0">
                <a:latin typeface="Arial Narrow" pitchFamily="34" charset="0"/>
              </a:rPr>
              <a:t>2. Какие вы можете назвать примеры различных форм информационных моделей?</a:t>
            </a:r>
          </a:p>
          <a:p>
            <a:r>
              <a:rPr lang="ru-RU" sz="4000" dirty="0" smtClean="0">
                <a:latin typeface="Arial Narrow" pitchFamily="34" charset="0"/>
              </a:rPr>
              <a:t>3. Приведите различные примеры графических информационных моделей.</a:t>
            </a:r>
            <a:endParaRPr lang="ru-RU" sz="40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857232"/>
            <a:ext cx="87154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u="sng" dirty="0" smtClean="0">
                <a:solidFill>
                  <a:srgbClr val="00B050"/>
                </a:solidFill>
                <a:latin typeface="Arial Narrow" pitchFamily="34" charset="0"/>
              </a:rPr>
              <a:t>Модель</a:t>
            </a:r>
            <a:r>
              <a:rPr lang="ru-RU" sz="4000" dirty="0" smtClean="0">
                <a:latin typeface="Arial Narrow" pitchFamily="34" charset="0"/>
              </a:rPr>
              <a:t> — это </a:t>
            </a:r>
            <a:r>
              <a:rPr lang="ru-RU" sz="4000" i="1" dirty="0" smtClean="0">
                <a:latin typeface="Arial Narrow" pitchFamily="34" charset="0"/>
              </a:rPr>
              <a:t>искусственно создаваемый объект, заменяющий некоторый объект реального мира (объект моделирования) и воспроизводящий ограниченное число его свойств.</a:t>
            </a:r>
          </a:p>
          <a:p>
            <a:r>
              <a:rPr lang="ru-RU" sz="4000" b="1" u="sng" dirty="0" smtClean="0">
                <a:solidFill>
                  <a:srgbClr val="00B050"/>
                </a:solidFill>
                <a:latin typeface="Arial Narrow" pitchFamily="34" charset="0"/>
              </a:rPr>
              <a:t>Моделирование</a:t>
            </a:r>
            <a:r>
              <a:rPr lang="ru-RU" sz="4000" dirty="0" smtClean="0">
                <a:latin typeface="Arial Narrow" pitchFamily="34" charset="0"/>
              </a:rPr>
              <a:t> </a:t>
            </a:r>
            <a:r>
              <a:rPr lang="ru-RU" sz="4000" i="1" dirty="0" smtClean="0">
                <a:latin typeface="Arial Narrow" pitchFamily="34" charset="0"/>
              </a:rPr>
              <a:t>— это метод познания действительности, используемый различными науками.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071546"/>
            <a:ext cx="87868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u="sng" dirty="0" smtClean="0">
                <a:solidFill>
                  <a:srgbClr val="00B050"/>
                </a:solidFill>
                <a:latin typeface="Arial Narrow" pitchFamily="34" charset="0"/>
              </a:rPr>
              <a:t>Объект моделирования </a:t>
            </a:r>
            <a:r>
              <a:rPr lang="ru-RU" sz="4000" dirty="0" smtClean="0">
                <a:latin typeface="Arial Narrow" pitchFamily="34" charset="0"/>
              </a:rPr>
              <a:t>—</a:t>
            </a:r>
            <a:r>
              <a:rPr lang="ru-RU" sz="4000" i="1" dirty="0" smtClean="0">
                <a:latin typeface="Arial Narrow" pitchFamily="34" charset="0"/>
              </a:rPr>
              <a:t>объекты живой или неживой природы, процессы и явления действительности.</a:t>
            </a:r>
          </a:p>
          <a:p>
            <a:r>
              <a:rPr lang="ru-RU" sz="4000" b="1" u="sng" dirty="0" smtClean="0">
                <a:solidFill>
                  <a:srgbClr val="00B050"/>
                </a:solidFill>
                <a:latin typeface="Arial Narrow" pitchFamily="34" charset="0"/>
              </a:rPr>
              <a:t>Формализация</a:t>
            </a:r>
            <a:r>
              <a:rPr lang="ru-RU" sz="4000" i="1" dirty="0" smtClean="0">
                <a:latin typeface="Arial Narrow" pitchFamily="34" charset="0"/>
              </a:rPr>
              <a:t> – процесс построения информационных моделей с помощью формальных языков.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0" y="571480"/>
            <a:ext cx="9144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Виды моделей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200" b="1" dirty="0" smtClean="0">
                <a:solidFill>
                  <a:srgbClr val="0070C0"/>
                </a:solidFill>
                <a:latin typeface="Arial Narrow" pitchFamily="34" charset="0"/>
                <a:hlinkClick r:id="rId2" action="ppaction://hlinksldjump"/>
              </a:rPr>
              <a:t>Материальные</a:t>
            </a:r>
            <a:r>
              <a:rPr lang="ru-RU" sz="3200" b="1" dirty="0" smtClean="0">
                <a:latin typeface="Arial Narrow" pitchFamily="34" charset="0"/>
              </a:rPr>
              <a:t>;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200" b="1" dirty="0" smtClean="0">
                <a:solidFill>
                  <a:srgbClr val="0070C0"/>
                </a:solidFill>
                <a:latin typeface="Arial Narrow" pitchFamily="34" charset="0"/>
              </a:rPr>
              <a:t>Информационные: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ru-RU" sz="3200" b="1" dirty="0" smtClean="0">
                <a:latin typeface="Arial Narrow" pitchFamily="34" charset="0"/>
                <a:hlinkClick r:id="rId3" action="ppaction://hlinksldjump"/>
              </a:rPr>
              <a:t>Словесные</a:t>
            </a:r>
            <a:r>
              <a:rPr lang="ru-RU" sz="3200" b="1" dirty="0" smtClean="0">
                <a:latin typeface="Arial Narrow" pitchFamily="34" charset="0"/>
              </a:rPr>
              <a:t> (загадки, описание свойств объекта);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ru-RU" sz="3200" b="1" dirty="0" smtClean="0">
                <a:latin typeface="Arial Narrow" pitchFamily="34" charset="0"/>
                <a:hlinkClick r:id="rId4" action="ppaction://hlinksldjump"/>
              </a:rPr>
              <a:t>Образные</a:t>
            </a:r>
            <a:r>
              <a:rPr lang="ru-RU" sz="3200" b="1" dirty="0" smtClean="0">
                <a:latin typeface="Arial Narrow" pitchFamily="34" charset="0"/>
              </a:rPr>
              <a:t> (рисунки, плакаты, фото, видео);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ru-RU" sz="3200" b="1" dirty="0" smtClean="0">
                <a:latin typeface="Arial Narrow" pitchFamily="34" charset="0"/>
                <a:hlinkClick r:id="rId5" action="ppaction://hlinksldjump"/>
              </a:rPr>
              <a:t>Графические</a:t>
            </a:r>
            <a:r>
              <a:rPr lang="ru-RU" sz="3200" b="1" dirty="0" smtClean="0">
                <a:latin typeface="Arial Narrow" pitchFamily="34" charset="0"/>
              </a:rPr>
              <a:t> (карта, чертеж, схема, график);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ru-RU" sz="3200" b="1" dirty="0" smtClean="0">
                <a:latin typeface="Arial Narrow" pitchFamily="34" charset="0"/>
                <a:hlinkClick r:id="rId6" action="ppaction://hlinksldjump"/>
              </a:rPr>
              <a:t>Знаковые</a:t>
            </a:r>
            <a:r>
              <a:rPr lang="ru-RU" sz="3200" b="1" dirty="0" smtClean="0">
                <a:latin typeface="Arial Narrow" pitchFamily="34" charset="0"/>
              </a:rPr>
              <a:t> (программирование на языке программирования, в виде формул);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ru-RU" sz="3200" b="1" dirty="0" smtClean="0">
                <a:latin typeface="Arial Narrow" pitchFamily="34" charset="0"/>
              </a:rPr>
              <a:t>Табличные («</a:t>
            </a:r>
            <a:r>
              <a:rPr lang="ru-RU" sz="3200" b="1" dirty="0" smtClean="0">
                <a:latin typeface="Arial Narrow" pitchFamily="34" charset="0"/>
                <a:hlinkClick r:id="rId7" action="ppaction://hlinksldjump"/>
              </a:rPr>
              <a:t>объект-свойство</a:t>
            </a:r>
            <a:r>
              <a:rPr lang="ru-RU" sz="3200" b="1" dirty="0" smtClean="0">
                <a:latin typeface="Arial Narrow" pitchFamily="34" charset="0"/>
              </a:rPr>
              <a:t>», «</a:t>
            </a:r>
            <a:r>
              <a:rPr lang="ru-RU" sz="3200" b="1" dirty="0" smtClean="0">
                <a:latin typeface="Arial Narrow" pitchFamily="34" charset="0"/>
                <a:hlinkClick r:id="rId8" action="ppaction://hlinksldjump"/>
              </a:rPr>
              <a:t>объект-объект</a:t>
            </a:r>
            <a:r>
              <a:rPr lang="ru-RU" sz="3200" b="1" dirty="0" smtClean="0">
                <a:latin typeface="Arial Narrow" pitchFamily="34" charset="0"/>
              </a:rPr>
              <a:t>», матрицы);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 descr="data:image/jpeg;base64,/9j/4AAQSkZJRgABAQAAAQABAAD/2wBDAAkGBwgHBgkIBwgKCgkLDRYPDQwMDRsUFRAWIB0iIiAdHx8kKDQsJCYxJx8fLT0tMTU3Ojo6Iys/RD84QzQ5Ojf/2wBDAQoKCg0MDRoPDxo3JR8lNzc3Nzc3Nzc3Nzc3Nzc3Nzc3Nzc3Nzc3Nzc3Nzc3Nzc3Nzc3Nzc3Nzc3Nzc3Nzc3Nzf/wAARCABaAFoDASIAAhEBAxEB/8QAHAABAAMBAQEBAQAAAAAAAAAAAAUGBwQIAgMB/8QAOhAAAgEDAgQDBQUFCQAAAAAAAQIDAAQRBSEGEjFBBxNRImFxgZEUFTKxwSMkUqHwNEJydIKDorPR/8QAGgEBAQADAQEAAAAAAAAAAAAAAAQCAwUBBv/EACERAAICAgICAwEAAAAAAAAAAAABAgMEERIhE0EjYXEy/9oADAMBAAIRAxEAPwDcaUpQClCar+ra1IHNvpwBbfnl68vwHesZTjFbY79E3PcwW6c880cS+rsAP51wtxBpCtytqEGf8VUGWK4uJfNeSSQlckv1Pv5vT6fpX0LeCe3KI6l1GAysCW9+aneVHW0HGfJxSNGtdQs7za1uoZj6I4J+lVe28SeHZeI7nQprhra4il8qOWYARTN6K2djkEb4z2zVJlsZVH7Jxzq2xQ7gj8qhZrTRobP7q4htP3N2eSK8t1/eLRjsTtnzE6eyc9NugA2Rvrb1vsxjza246PQNKx/gLijUeFtbt+E+JrtLvT7pQ2k6mr8yOp/CA3dT0G+VO24II2CtxkKUpQClKUBC8RakbSP7PGp8yRCQ2cbdMVUjcZD7qrk5ON8j0rt4nnd9YkXcqnKnXAGwP1yfzqK5GADA8wBxkdR8aV4ysl5Jvr0vwlyMpw+OC/WdSWzXIVEGAAXJyc7Ht79qhI7hI3cOvRyMqcH+u9XXSYojADIMk9M/p/P61Xdd0yJpvOXALgg8q8ucdzvg1y8vD/qcFpI6OHla1Gb3s5SqSoSTk/xKveoXUrTMTbZRQSeZvluP66VLxL5FuwUK+NmI/KuDUf7C0ryLy8zBvM6DqAB6GpMTHttluJRlZFdXTK9a2KcQaddcJSsjTFXvNFkIx5cw3khG/Rxk+4gn0rWfCnig8VcIW11O/Pe25+z3RPVnUDDf6gQdu5I7VjMmpNpd9a6nF1sJ1nHKN2UHLAZ9RkfOtG8OVTS/E7jbSISRDI8d0iZ2Ut7RwP8AcH0FfRTr8aS+jmV2c9s1GlKVgbBSlKAz/iVGXV7gdmYH5Yz+tR5kZZCy9TVm4ytGXy7tB7J9hz7+1VoAuAQO+Nquqa4I5GQpKx7O+21NUQK/sHGAQMDPvFfDyNeBoSwBxzoJN1+vTp+tR8mO49wr8lnaESK2VSXHM6fiXHQ43BrGyrlHpCu7T1JnxdzGGPAhBKrgMD+P+tvjUFeXDyKFcghRgMABtn3V23KiWSTlf9mSGPKSST2J7rv+tQt0wkjcwEOo9nMbZIPvHUfAiqcSNcEtpJ6NdrnOXTbWyuayrTR3KwqWeX2EXG5Y7AfWtT4Ot/O8buK7pWyLezigJHTJWIH/AKzVE0hbe11uzuNRWY2Vq7XdziNiFWJS65PbLhF36k4rQ/AzTrltJ1PiXUVAu9bu2myM7oCd8dhzM/yxU2ZNSmkjp461E02lKVGUClKUB+N1bx3UDwTLzI4wRVD1jT5tMkxKCYycLIBs3/h91aFUTxXb6hdcO39voywG/liKQee2FVjtzdDuBkjbqB8a2V2OD+jTdSrF9mfTSkDBIx2r6RkEHNzxYPYYJHvwRiqXqF7xRoKcnEegXa+Wp57uEc6MB3PL7I+PMPhXInF+luiu93JCT/FCxI+a5FVT8d0NKfFnPhTdVPbgpIuNxqCeXyNI0joc4IGGHyBxvUILCa+vnW1jUyye27c3KqgdXdugA7k/nUFaaxa3V233ZZ6vrUoYHybeHkX45HOQPdyD41ctP4A4p4riEXEMkWgaMWDHT7T2pZcHILkk5PTdicdlFR0uVW+T5Fs6vJ64kba6a3G9zFwpw/PJ9wWkwn1bVFXl+1Sdgo9BjCg+nMc4yd1s7aCytIbW1iWKCFBHHGowFUDAA+VcuhaLp+gabFp+lWy29tH0VdyT3JPUk+pqQrxtt7ZQkktIUpSvD0UpSgFKV568R+ONT1TW9Q06K5kg022naBYYiU8zlOCXPVskHbpjG3cgbrfa5pGnqWv9UsrYDr51wq4+prD9O17R28bbvUby5sxpc5kRZ5WXyiBEoBydtynWs/W5SEexEuB0A2FRt1eGRoPLiCyx83M2c85Jz+W1AexNM1HS76IHSry0uI+o+zSqw/413V4vWYo6zKojmUhldDhlI6EHqDWw+DfiNqd7rEXDmuXD3izo32S4k3kVlXJVj/eBAJyd8+udgNvpSlAKUpQClKUArLePfCVNbvptT0K7jtLuYl5YJlJikb1BG6E99iPhvnUqUB5ivfDDi61kZJdMlYA7Pb8kyt8MMG+qioKTgniYXHlJoOpu3+TkA+pGP516571/aA8saf4XcaX8ioNGe3UnBkuZURV95Gc/QGtc8M/CyPhO7Gq6rcpd6oEKxiJT5cGRg8pO5OMjOBsTtWl0oBSlKAUpS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2" name="AutoShape 4" descr="data:image/jpeg;base64,/9j/4AAQSkZJRgABAQAAAQABAAD/2wBDAAkGBwgHBgkIBwgKCgkLDRYPDQwMDRsUFRAWIB0iIiAdHx8kKDQsJCYxJx8fLT0tMTU3Ojo6Iys/RD84QzQ5Ojf/2wBDAQoKCg0MDRoPDxo3JR8lNzc3Nzc3Nzc3Nzc3Nzc3Nzc3Nzc3Nzc3Nzc3Nzc3Nzc3Nzc3Nzc3Nzc3Nzc3Nzc3Nzf/wAARCABaAFoDASIAAhEBAxEB/8QAHAABAAMBAQEBAQAAAAAAAAAAAAUGBwQIAgMB/8QAOhAAAgEDAgQDBQUFCQAAAAAAAQIDAAQRBSEGEjFBBxNRImFxgZEUFTKxwSMkUqHwNEJydIKDorPR/8QAGgEBAQADAQEAAAAAAAAAAAAAAAQCAwUBBv/EACERAAICAgICAwEAAAAAAAAAAAABAgMEERIhE0EjYXEy/9oADAMBAAIRAxEAPwDcaUpQClCar+ra1IHNvpwBbfnl68vwHesZTjFbY79E3PcwW6c880cS+rsAP51wtxBpCtytqEGf8VUGWK4uJfNeSSQlckv1Pv5vT6fpX0LeCe3KI6l1GAysCW9+aneVHW0HGfJxSNGtdQs7za1uoZj6I4J+lVe28SeHZeI7nQprhra4il8qOWYARTN6K2djkEb4z2zVJlsZVH7Jxzq2xQ7gj8qhZrTRobP7q4htP3N2eSK8t1/eLRjsTtnzE6eyc9NugA2Rvrb1vsxjza246PQNKx/gLijUeFtbt+E+JrtLvT7pQ2k6mr8yOp/CA3dT0G+VO24II2CtxkKUpQClKUBC8RakbSP7PGp8yRCQ2cbdMVUjcZD7qrk5ON8j0rt4nnd9YkXcqnKnXAGwP1yfzqK5GADA8wBxkdR8aV4ysl5Jvr0vwlyMpw+OC/WdSWzXIVEGAAXJyc7Ht79qhI7hI3cOvRyMqcH+u9XXSYojADIMk9M/p/P61Xdd0yJpvOXALgg8q8ucdzvg1y8vD/qcFpI6OHla1Gb3s5SqSoSTk/xKveoXUrTMTbZRQSeZvluP66VLxL5FuwUK+NmI/KuDUf7C0ryLy8zBvM6DqAB6GpMTHttluJRlZFdXTK9a2KcQaddcJSsjTFXvNFkIx5cw3khG/Rxk+4gn0rWfCnig8VcIW11O/Pe25+z3RPVnUDDf6gQdu5I7VjMmpNpd9a6nF1sJ1nHKN2UHLAZ9RkfOtG8OVTS/E7jbSISRDI8d0iZ2Ut7RwP8AcH0FfRTr8aS+jmV2c9s1GlKVgbBSlKAz/iVGXV7gdmYH5Yz+tR5kZZCy9TVm4ytGXy7tB7J9hz7+1VoAuAQO+Nquqa4I5GQpKx7O+21NUQK/sHGAQMDPvFfDyNeBoSwBxzoJN1+vTp+tR8mO49wr8lnaESK2VSXHM6fiXHQ43BrGyrlHpCu7T1JnxdzGGPAhBKrgMD+P+tvjUFeXDyKFcghRgMABtn3V23KiWSTlf9mSGPKSST2J7rv+tQt0wkjcwEOo9nMbZIPvHUfAiqcSNcEtpJ6NdrnOXTbWyuayrTR3KwqWeX2EXG5Y7AfWtT4Ot/O8buK7pWyLezigJHTJWIH/AKzVE0hbe11uzuNRWY2Vq7XdziNiFWJS65PbLhF36k4rQ/AzTrltJ1PiXUVAu9bu2myM7oCd8dhzM/yxU2ZNSmkjp461E02lKVGUClKUB+N1bx3UDwTLzI4wRVD1jT5tMkxKCYycLIBs3/h91aFUTxXb6hdcO39voywG/liKQee2FVjtzdDuBkjbqB8a2V2OD+jTdSrF9mfTSkDBIx2r6RkEHNzxYPYYJHvwRiqXqF7xRoKcnEegXa+Wp57uEc6MB3PL7I+PMPhXInF+luiu93JCT/FCxI+a5FVT8d0NKfFnPhTdVPbgpIuNxqCeXyNI0joc4IGGHyBxvUILCa+vnW1jUyye27c3KqgdXdugA7k/nUFaaxa3V233ZZ6vrUoYHybeHkX45HOQPdyD41ctP4A4p4riEXEMkWgaMWDHT7T2pZcHILkk5PTdicdlFR0uVW+T5Fs6vJ64kba6a3G9zFwpw/PJ9wWkwn1bVFXl+1Sdgo9BjCg+nMc4yd1s7aCytIbW1iWKCFBHHGowFUDAA+VcuhaLp+gabFp+lWy29tH0VdyT3JPUk+pqQrxtt7ZQkktIUpSvD0UpSgFKV568R+ONT1TW9Q06K5kg022naBYYiU8zlOCXPVskHbpjG3cgbrfa5pGnqWv9UsrYDr51wq4+prD9O17R28bbvUby5sxpc5kRZ5WXyiBEoBydtynWs/W5SEexEuB0A2FRt1eGRoPLiCyx83M2c85Jz+W1AexNM1HS76IHSry0uI+o+zSqw/413V4vWYo6zKojmUhldDhlI6EHqDWw+DfiNqd7rEXDmuXD3izo32S4k3kVlXJVj/eBAJyd8+udgNvpSlAKUpQClKUArLePfCVNbvptT0K7jtLuYl5YJlJikb1BG6E99iPhvnUqUB5ivfDDi61kZJdMlYA7Pb8kyt8MMG+qioKTgniYXHlJoOpu3+TkA+pGP516571/aA8saf4XcaX8ioNGe3UnBkuZURV95Gc/QGtc8M/CyPhO7Gq6rcpd6oEKxiJT5cGRg8pO5OMjOBsTtWl0oBSlKAUpS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4" name="AutoShape 6" descr="data:image/jpeg;base64,/9j/4AAQSkZJRgABAQAAAQABAAD/2wBDAAkGBwgHBgkIBwgKCgkLDRYPDQwMDRsUFRAWIB0iIiAdHx8kKDQsJCYxJx8fLT0tMTU3Ojo6Iys/RD84QzQ5Ojf/2wBDAQoKCg0MDRoPDxo3JR8lNzc3Nzc3Nzc3Nzc3Nzc3Nzc3Nzc3Nzc3Nzc3Nzc3Nzc3Nzc3Nzc3Nzc3Nzc3Nzc3Nzf/wAARCABaAFoDASIAAhEBAxEB/8QAHAABAAMBAQEBAQAAAAAAAAAAAAUGBwQIAgMB/8QAOhAAAgEDAgQDBQUFCQAAAAAAAQIDAAQRBSEGEjFBBxNRImFxgZEUFTKxwSMkUqHwNEJydIKDorPR/8QAGgEBAQADAQEAAAAAAAAAAAAAAAQCAwUBBv/EACERAAICAgICAwEAAAAAAAAAAAABAgMEERIhE0EjYXEy/9oADAMBAAIRAxEAPwDcaUpQClCar+ra1IHNvpwBbfnl68vwHesZTjFbY79E3PcwW6c880cS+rsAP51wtxBpCtytqEGf8VUGWK4uJfNeSSQlckv1Pv5vT6fpX0LeCe3KI6l1GAysCW9+aneVHW0HGfJxSNGtdQs7za1uoZj6I4J+lVe28SeHZeI7nQprhra4il8qOWYARTN6K2djkEb4z2zVJlsZVH7Jxzq2xQ7gj8qhZrTRobP7q4htP3N2eSK8t1/eLRjsTtnzE6eyc9NugA2Rvrb1vsxjza246PQNKx/gLijUeFtbt+E+JrtLvT7pQ2k6mr8yOp/CA3dT0G+VO24II2CtxkKUpQClKUBC8RakbSP7PGp8yRCQ2cbdMVUjcZD7qrk5ON8j0rt4nnd9YkXcqnKnXAGwP1yfzqK5GADA8wBxkdR8aV4ysl5Jvr0vwlyMpw+OC/WdSWzXIVEGAAXJyc7Ht79qhI7hI3cOvRyMqcH+u9XXSYojADIMk9M/p/P61Xdd0yJpvOXALgg8q8ucdzvg1y8vD/qcFpI6OHla1Gb3s5SqSoSTk/xKveoXUrTMTbZRQSeZvluP66VLxL5FuwUK+NmI/KuDUf7C0ryLy8zBvM6DqAB6GpMTHttluJRlZFdXTK9a2KcQaddcJSsjTFXvNFkIx5cw3khG/Rxk+4gn0rWfCnig8VcIW11O/Pe25+z3RPVnUDDf6gQdu5I7VjMmpNpd9a6nF1sJ1nHKN2UHLAZ9RkfOtG8OVTS/E7jbSISRDI8d0iZ2Ut7RwP8AcH0FfRTr8aS+jmV2c9s1GlKVgbBSlKAz/iVGXV7gdmYH5Yz+tR5kZZCy9TVm4ytGXy7tB7J9hz7+1VoAuAQO+Nquqa4I5GQpKx7O+21NUQK/sHGAQMDPvFfDyNeBoSwBxzoJN1+vTp+tR8mO49wr8lnaESK2VSXHM6fiXHQ43BrGyrlHpCu7T1JnxdzGGPAhBKrgMD+P+tvjUFeXDyKFcghRgMABtn3V23KiWSTlf9mSGPKSST2J7rv+tQt0wkjcwEOo9nMbZIPvHUfAiqcSNcEtpJ6NdrnOXTbWyuayrTR3KwqWeX2EXG5Y7AfWtT4Ot/O8buK7pWyLezigJHTJWIH/AKzVE0hbe11uzuNRWY2Vq7XdziNiFWJS65PbLhF36k4rQ/AzTrltJ1PiXUVAu9bu2myM7oCd8dhzM/yxU2ZNSmkjp461E02lKVGUClKUB+N1bx3UDwTLzI4wRVD1jT5tMkxKCYycLIBs3/h91aFUTxXb6hdcO39voywG/liKQee2FVjtzdDuBkjbqB8a2V2OD+jTdSrF9mfTSkDBIx2r6RkEHNzxYPYYJHvwRiqXqF7xRoKcnEegXa+Wp57uEc6MB3PL7I+PMPhXInF+luiu93JCT/FCxI+a5FVT8d0NKfFnPhTdVPbgpIuNxqCeXyNI0joc4IGGHyBxvUILCa+vnW1jUyye27c3KqgdXdugA7k/nUFaaxa3V233ZZ6vrUoYHybeHkX45HOQPdyD41ctP4A4p4riEXEMkWgaMWDHT7T2pZcHILkk5PTdicdlFR0uVW+T5Fs6vJ64kba6a3G9zFwpw/PJ9wWkwn1bVFXl+1Sdgo9BjCg+nMc4yd1s7aCytIbW1iWKCFBHHGowFUDAA+VcuhaLp+gabFp+lWy29tH0VdyT3JPUk+pqQrxtt7ZQkktIUpSvD0UpSgFKV568R+ONT1TW9Q06K5kg022naBYYiU8zlOCXPVskHbpjG3cgbrfa5pGnqWv9UsrYDr51wq4+prD9O17R28bbvUby5sxpc5kRZ5WXyiBEoBydtynWs/W5SEexEuB0A2FRt1eGRoPLiCyx83M2c85Jz+W1AexNM1HS76IHSry0uI+o+zSqw/413V4vWYo6zKojmUhldDhlI6EHqDWw+DfiNqd7rEXDmuXD3izo32S4k3kVlXJVj/eBAJyd8+udgNvpSlAKUpQClKUArLePfCVNbvptT0K7jtLuYl5YJlJikb1BG6E99iPhvnUqUB5ivfDDi61kZJdMlYA7Pb8kyt8MMG+qioKTgniYXHlJoOpu3+TkA+pGP516571/aA8saf4XcaX8ioNGe3UnBkuZURV95Gc/QGtc8M/CyPhO7Gq6rcpd6oEKxiJT5cGRg8pO5OMjOBsTtWl0oBSlKAUpS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6" name="Picture 8" descr="http://t1.gstatic.com/images?q=tbn:ANd9GcRpZaftv38dvt__0TazK09cB5PdN_40-yRK2wtUN4rEdkhYBPVaWCH9TG72M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1928825" cy="1928826"/>
          </a:xfrm>
          <a:prstGeom prst="rect">
            <a:avLst/>
          </a:prstGeom>
          <a:noFill/>
        </p:spPr>
      </p:pic>
      <p:sp>
        <p:nvSpPr>
          <p:cNvPr id="7180" name="AutoShape 12" descr="http://aenergy.ru/wp-content/uploads/2010/11/solartoy_22111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82" name="Picture 14" descr="http://aenergy.ru/wp-content/uploads/2010/11/solartoy_2211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1571612"/>
            <a:ext cx="5048250" cy="5048250"/>
          </a:xfrm>
          <a:prstGeom prst="rect">
            <a:avLst/>
          </a:prstGeom>
          <a:noFill/>
        </p:spPr>
      </p:pic>
      <p:pic>
        <p:nvPicPr>
          <p:cNvPr id="7178" name="Picture 10" descr="http://t0.gstatic.com/images?q=tbn:ANd9GcRIzn9TpiPo0pq4DdUsSghk3q24zzpQCsnjuuOKBFY2QEQkYeDrzOon9Q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04" y="0"/>
            <a:ext cx="3000396" cy="2192600"/>
          </a:xfrm>
          <a:prstGeom prst="rect">
            <a:avLst/>
          </a:prstGeom>
          <a:noFill/>
        </p:spPr>
      </p:pic>
      <p:sp>
        <p:nvSpPr>
          <p:cNvPr id="9" name="Улыбающееся лицо 8">
            <a:hlinkClick r:id="rId5" action="ppaction://hlinksldjump"/>
          </p:cNvPr>
          <p:cNvSpPr/>
          <p:nvPr/>
        </p:nvSpPr>
        <p:spPr>
          <a:xfrm>
            <a:off x="8429652" y="6072206"/>
            <a:ext cx="428628" cy="57148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642918"/>
            <a:ext cx="4857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Arial Narrow" pitchFamily="34" charset="0"/>
              </a:rPr>
              <a:t>Ночью летает, </a:t>
            </a:r>
            <a:br>
              <a:rPr lang="ru-RU" sz="3600" b="1" dirty="0" smtClean="0">
                <a:latin typeface="Arial Narrow" pitchFamily="34" charset="0"/>
              </a:rPr>
            </a:br>
            <a:r>
              <a:rPr lang="ru-RU" sz="3600" b="1" dirty="0" smtClean="0">
                <a:latin typeface="Arial Narrow" pitchFamily="34" charset="0"/>
              </a:rPr>
              <a:t>Прохожих в лесу пугает.</a:t>
            </a:r>
            <a:endParaRPr lang="ru-RU" sz="3600" b="1" dirty="0">
              <a:latin typeface="Arial Narrow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29058" y="207167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b="1" dirty="0" smtClean="0">
                <a:latin typeface="Arial Narrow" pitchFamily="34" charset="0"/>
              </a:rPr>
              <a:t>Мордочка усатая, </a:t>
            </a:r>
            <a:br>
              <a:rPr lang="ru-RU" sz="3600" b="1" dirty="0" smtClean="0">
                <a:latin typeface="Arial Narrow" pitchFamily="34" charset="0"/>
              </a:rPr>
            </a:br>
            <a:r>
              <a:rPr lang="ru-RU" sz="3600" b="1" dirty="0" smtClean="0">
                <a:latin typeface="Arial Narrow" pitchFamily="34" charset="0"/>
              </a:rPr>
              <a:t>Шубка полосатая </a:t>
            </a:r>
            <a:br>
              <a:rPr lang="ru-RU" sz="3600" b="1" dirty="0" smtClean="0">
                <a:latin typeface="Arial Narrow" pitchFamily="34" charset="0"/>
              </a:rPr>
            </a:br>
            <a:r>
              <a:rPr lang="ru-RU" sz="3600" b="1" dirty="0" smtClean="0">
                <a:latin typeface="Arial Narrow" pitchFamily="34" charset="0"/>
              </a:rPr>
              <a:t>Часто умывается, </a:t>
            </a:r>
            <a:br>
              <a:rPr lang="ru-RU" sz="3600" b="1" dirty="0" smtClean="0">
                <a:latin typeface="Arial Narrow" pitchFamily="34" charset="0"/>
              </a:rPr>
            </a:br>
            <a:r>
              <a:rPr lang="ru-RU" sz="3600" b="1" dirty="0" smtClean="0">
                <a:latin typeface="Arial Narrow" pitchFamily="34" charset="0"/>
              </a:rPr>
              <a:t>А с водой не знается.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4786322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Arial Narrow" pitchFamily="34" charset="0"/>
              </a:rPr>
              <a:t>Иголок очень много,</a:t>
            </a:r>
            <a:br>
              <a:rPr lang="ru-RU" sz="3600" b="1" dirty="0" smtClean="0">
                <a:latin typeface="Arial Narrow" pitchFamily="34" charset="0"/>
              </a:rPr>
            </a:br>
            <a:r>
              <a:rPr lang="ru-RU" sz="3600" b="1" dirty="0" smtClean="0">
                <a:latin typeface="Arial Narrow" pitchFamily="34" charset="0"/>
              </a:rPr>
              <a:t>А нитки ни одной.</a:t>
            </a:r>
          </a:p>
        </p:txBody>
      </p:sp>
      <p:sp>
        <p:nvSpPr>
          <p:cNvPr id="5" name="Улыбающееся лицо 4">
            <a:hlinkClick r:id="rId2" action="ppaction://hlinksldjump"/>
          </p:cNvPr>
          <p:cNvSpPr/>
          <p:nvPr/>
        </p:nvSpPr>
        <p:spPr>
          <a:xfrm>
            <a:off x="8429652" y="6072206"/>
            <a:ext cx="428628" cy="57148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D:\картинки\Various Wallpaper Pack\ТЦ\Арабик\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0"/>
            <a:ext cx="6478924" cy="3643314"/>
          </a:xfrm>
          <a:prstGeom prst="rect">
            <a:avLst/>
          </a:prstGeom>
          <a:noFill/>
        </p:spPr>
      </p:pic>
      <p:pic>
        <p:nvPicPr>
          <p:cNvPr id="5122" name="Picture 2" descr="D:\картинки\зай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929066"/>
            <a:ext cx="3798240" cy="2747969"/>
          </a:xfrm>
          <a:prstGeom prst="rect">
            <a:avLst/>
          </a:prstGeom>
          <a:noFill/>
        </p:spPr>
      </p:pic>
      <p:pic>
        <p:nvPicPr>
          <p:cNvPr id="5124" name="Picture 4" descr="http://lamborghini-supercar.info/wp-content/uploads/2008/02/lamborghini_murcielago_front_righ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3714752"/>
            <a:ext cx="3929090" cy="2950390"/>
          </a:xfrm>
          <a:prstGeom prst="rect">
            <a:avLst/>
          </a:prstGeom>
          <a:noFill/>
        </p:spPr>
      </p:pic>
      <p:sp>
        <p:nvSpPr>
          <p:cNvPr id="5" name="Улыбающееся лицо 4">
            <a:hlinkClick r:id="rId5" action="ppaction://hlinksldjump"/>
          </p:cNvPr>
          <p:cNvSpPr/>
          <p:nvPr/>
        </p:nvSpPr>
        <p:spPr>
          <a:xfrm>
            <a:off x="8501090" y="6072206"/>
            <a:ext cx="428628" cy="57148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data:image/jpeg;base64,/9j/4AAQSkZJRgABAQAAAQABAAD/2wBDAAkGBwgHBgkIBwgKCgkLDRYPDQwMDRsUFRAWIB0iIiAdHx8kKDQsJCYxJx8fLT0tMTU3Ojo6Iys/RD84QzQ5Ojf/2wBDAQoKCg0MDRoPDxo3JR8lNzc3Nzc3Nzc3Nzc3Nzc3Nzc3Nzc3Nzc3Nzc3Nzc3Nzc3Nzc3Nzc3Nzc3Nzc3Nzc3Nzf/wAARCABOAH4DASIAAhEBAxEB/8QAGwAAAwEBAQEBAAAAAAAAAAAAAwQFAgABBgf/xAA+EAABAgMEBwYDBQcFAAAAAAABAgMABBEFEiExExQiUVJhoTIzQXGBkSNi0RUkQrHSBlNyssLh8ENUksHx/8QAFgEBAQEAAAAAAAAAAAAAAAAAAAEC/8QAGxEBAQEBAQEBAQAAAAAAAAAAAAERAiFBURL/2gAMAwEAAhEDEQA/AP2WVlmXGELWgFRxJJOOMdNSiRLr1dlJdpRFcgd58s4LJGkq35QbAwHzzTk9oQXZay9IEi9SaIANDywyHXdjtDkwHkpdYswICgHCJs1TlXC757shvwqrs2RW1olybCmwahBbFAccaep94yqyrOUlaVSMsUrIKwWk0URlXDwpASkuzakikrZmkomqDNmoNRUGgOWPrHNvvrFdFZm4/eVYEYHwxFQrHl7Vl2ZILu35NhV3s1bBpll7D2jLlkWa6pSnZGXWVZ3mwR/mMBOJnFLKGpSzVKvkAa0qtBX5c8MR4Y50jxp19d+svZ4SCKfecxhurTM+3rBnrKW3MhyRk7PFF3wt1BvXt4IxrUqx5+cB+x3dEoahZV9StrZVS7cAAG7aAwypzgBFM8pbmiXZhF+iAXCapJOdMjQpw8SY2nWFFe3Ija2TfqCKKp4+JuelYIbKmVpJXKWQXQBcJYJAI51r+Fvyp40Ahlix5O84X7PkqX6t3WRlQZ4Z1vehgEjrydJcZs9akpUEoW+UgrCTQVFaCoxwqAfGkbecfS4dGxZpRXAqmiDdpnl5RSFlWelsNpk2EpBqAlAFDQiopkaEj1jJsezDWshLGufwk45cuQ9hAT1qm0kVlrMACglV6aUKZ1/DnQZee6CsomXHWxq8iU3qOXXlEgDOmGOYw5+7ybNkUtltMmwEHNIbFDhTLyjUtISkosrl5dttZFCpKcSOZgNaox+6EKT7aWAhTIuE1BKSYpQha3Yb8zAB1bTNMq111kgCiErAFanwzNa9I2lkyzby25x5wqUmt5QUEm94bs6QB1dnhtlM7W+QAk44Yqpl6xlCrMLUzqiQFhSNJUEVN7A4541xgLF08SukddPErpHnwtyfaO+FuT7QHt08SukddPErpHh0W5PtE1yYnw8sIkGVNZIVpgCdqlSKYCmMBTuniV0jrp4ldIju20zKTspIzkq8ZiYQ4sGXZU6hKUUqVECoreENC05MmmimhzVJuge5TC3Gpx1Zsh4ggVvK6RMTa4Uq6JO0QrCgUxStQTmd1KHmQIwv9oLMFoizWw65PKZ0yWEsKBKK0rUgAY7z4jfBtHNzB23G5RvhbAW4fUig8gD5xNJz++HGXUvJBStYVdCihVApNcqjwghFPxq6RFlbBshm05yYEm0t99Deldcqpa6XgKk8sIe+zLN/2jH/AAEPTOf0wXmkhRU+AEmiiVDZO4wt9qSJJDc4l1QzSz8Q+yQTEtuw5SXemnLKlLPYecmS4444xeJN1Naf+xSlG5xKwZp2WUipBQ2gjCmBrvr/AJvek/n6UkpqYttszlnTkzKspcLZZmZMoJKFkE0VQ0NKf3EGm2HmUpD0yp5JOzeSARvyh2V0eiNQO8X4fMYDalNG1TKpissiYW1LtpTKreSU7RSMhU+/948XMuuy7wXJutBKk3SabQvZx6FT4ZZ1RLBbptaStTicukc5r+ge1rV7t5JRowagXsj6UxgKF48Cun1jrx4FdPrHbfyx23vT7QHXjwK6fWMOPBpCnHBdQgFSlEgAAeOcb296faJ85em5pEmKFtIDr5G6uyn1IPokjxiVrmbQ5ELVNibebUHJhCiEkYoQCm6nqSeZMVLx4FdPrAF39bZxT3a/zTB9ven2hPE6u3SM5LNzrimH0OXFN43VXT2q5g1GUZasmWaWFJQ+VJIKSXSbtCTTPeTDW3rmae73c4Nt70+0VAG1HXHthXYRu+aD3jwK6fWAN39dfxT2EeH8UH296faAXlVHSTOwrveXCmGLx4FdPrC8rf0kzinvd3yphjb3p9oAMoo6JWwrvF7uM84XtXsN4UxMMSl/RKoU94v+cwvatbjdd5gMpZdcYbLc0WsBQAZ9rn416R4qXdaYevzjjt5STQgbO1kIw6zJGWYdnRQmiUqqrMXqZeZgaE2YGZjVLhVfTpKk9q/gcedcYAj9oTjTjqfs54pSsIbcLqAlZKqem/HkBUmKEupxxpKnEraWc0EpNPaJ9v2fIWlItsTrDbzQmWFhKuIOJocIObOkuAp/hcUn8jCrM+jzbyZZhbzi1lKBWgAJPIczA7PlnGmSt9R07qtI7ShAJ8BhkBQekTbSsKQm5mznFuzSTLzIdQEzbgSVJSoi8L1CK/5SsMNys+m6F2kyoJTnq6QVq2c8csFZU7XKJi2yTIdWk641tnu17t6eUHunjV0+kLr0euNdnu1/mmDfC+WKyHdOuds93y3+UGunjV0+kL/D1z8Pd/8AcG+F8sAJtJ117bV2Ebvmg908aun0hZvR6492ewj+qD/C+WADKg6SZ21d7y4U8oYunjV0+kLSuj0kz2e9/pTB/hfLADlEnRK21d4vdxHlC9q9hvGuJg0ro9Ers945/OYDavYbpvMBoFKbOStTRdAHZAqc6QLTLdl3UokXkEXbougXhXwyj1qdDDYaU2SUVBIPONfaSR/pn3gNTTjzrSUplHqhxCsVIyCgT+LcIKZlwU+5vmppgUfqidNvqmVpKHXmQnMNqpXzhhm0AhpCFJUspSAVE4nnAGddeU4yRKPUQup2kZXSOLmI2ZlwEDU38eaP1RMmnlTDwWh99kXQLqFYZ+MNotFKUAaNRoKVrAEU66ZhteqPUSlQO0jxI+blBNZcvAam/iK1qj9US3nVOPqcExMIBNbiVYDCHvtJP7s+8BvSvaxpNUeu3KdpG/8AijesuXiNTfwGdUfqiWHFiY0msTFL1bgVh2q0xrh4Q79pJp3R94DaHXRMuOGUeuqSkDaR4V+bnBRMuEn7m/gaYlH6olsOLZdC1zD7gFSUqVgcCKdekNuWiFoUkIUkkEA1ygCMOPIW8TKPba7w2kZUA4uUETMukH7m+MaYlA/qibKvKYeK1PzDqTXYWoECtPyp1hh+fDrK0JC0FQpeSrEeUAeXdeQgpVKPVK1HtIyKieLnArSUVstKKVJJrgrMQvJTGrXr7j7xNBVxdaQV50zxShCbpTU7R8o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0" name="Picture 4" descr="http://t0.gstatic.com/images?q=tbn:ANd9GcRT7FrUANEYWqFLZ0siuD5DvngtjeUl3dryyjZe4PaMkoK0KXCk_oNd4i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3081413" cy="1928826"/>
          </a:xfrm>
          <a:prstGeom prst="rect">
            <a:avLst/>
          </a:prstGeom>
          <a:noFill/>
        </p:spPr>
      </p:pic>
      <p:pic>
        <p:nvPicPr>
          <p:cNvPr id="4102" name="Picture 6" descr="http://t0.gstatic.com/images?q=tbn:ANd9GcQaPk7Y_pVRXyrf_drv3ygOfZ87Wkg60Oe_L6UVq4j707rlYw5lc9a02Jf-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285728"/>
            <a:ext cx="2214578" cy="2372762"/>
          </a:xfrm>
          <a:prstGeom prst="rect">
            <a:avLst/>
          </a:prstGeom>
          <a:noFill/>
        </p:spPr>
      </p:pic>
      <p:pic>
        <p:nvPicPr>
          <p:cNvPr id="4104" name="Picture 8" descr="http://www.5byte.ru/9/images/model16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5" y="500042"/>
            <a:ext cx="3143272" cy="1571636"/>
          </a:xfrm>
          <a:prstGeom prst="rect">
            <a:avLst/>
          </a:prstGeom>
          <a:noFill/>
        </p:spPr>
      </p:pic>
      <p:grpSp>
        <p:nvGrpSpPr>
          <p:cNvPr id="13" name="Группа 12"/>
          <p:cNvGrpSpPr/>
          <p:nvPr/>
        </p:nvGrpSpPr>
        <p:grpSpPr>
          <a:xfrm>
            <a:off x="428596" y="3286124"/>
            <a:ext cx="8286808" cy="2357454"/>
            <a:chOff x="357158" y="2786058"/>
            <a:chExt cx="8286808" cy="2357454"/>
          </a:xfrm>
        </p:grpSpPr>
        <p:sp>
          <p:nvSpPr>
            <p:cNvPr id="6" name="Прямоугольник с двумя скругленными противолежащими углами 5"/>
            <p:cNvSpPr/>
            <p:nvPr/>
          </p:nvSpPr>
          <p:spPr>
            <a:xfrm>
              <a:off x="2643174" y="2786058"/>
              <a:ext cx="3214710" cy="857256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latin typeface="Arial Narrow" pitchFamily="34" charset="0"/>
                </a:rPr>
                <a:t>Виды моделей</a:t>
              </a:r>
              <a:endParaRPr lang="ru-RU" sz="3200" b="1" dirty="0">
                <a:latin typeface="Arial Narrow" pitchFamily="34" charset="0"/>
              </a:endParaRPr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 rot="10800000" flipV="1">
              <a:off x="2285984" y="3714752"/>
              <a:ext cx="857256" cy="6429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5572132" y="3714752"/>
              <a:ext cx="928694" cy="7143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Скругленный прямоугольник 10"/>
            <p:cNvSpPr/>
            <p:nvPr/>
          </p:nvSpPr>
          <p:spPr>
            <a:xfrm>
              <a:off x="357158" y="4500570"/>
              <a:ext cx="3071834" cy="57150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latin typeface="Arial Narrow" pitchFamily="34" charset="0"/>
                </a:rPr>
                <a:t>Материальные</a:t>
              </a:r>
              <a:endParaRPr lang="ru-RU" sz="3200" b="1" dirty="0">
                <a:latin typeface="Arial Narrow" pitchFamily="34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4929190" y="4500570"/>
              <a:ext cx="3714776" cy="64294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latin typeface="Arial Narrow" pitchFamily="34" charset="0"/>
                </a:rPr>
                <a:t>Информационные</a:t>
              </a:r>
              <a:endParaRPr lang="ru-RU" sz="2800" b="1" dirty="0">
                <a:latin typeface="Arial Narrow" pitchFamily="34" charset="0"/>
              </a:endParaRPr>
            </a:p>
          </p:txBody>
        </p:sp>
      </p:grpSp>
      <p:sp>
        <p:nvSpPr>
          <p:cNvPr id="14" name="Улыбающееся лицо 13">
            <a:hlinkClick r:id="rId5" action="ppaction://hlinksldjump"/>
          </p:cNvPr>
          <p:cNvSpPr/>
          <p:nvPr/>
        </p:nvSpPr>
        <p:spPr>
          <a:xfrm>
            <a:off x="8429652" y="6072206"/>
            <a:ext cx="428628" cy="57148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86050" y="928670"/>
            <a:ext cx="321471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E=m*c</a:t>
            </a:r>
            <a:r>
              <a:rPr lang="en-US" sz="6000" b="1" cap="all" spc="0" baseline="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6000" b="1" cap="all" spc="0" baseline="300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4572008"/>
            <a:ext cx="24664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F=m*a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86644" y="1643050"/>
            <a:ext cx="1426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</a:t>
            </a:r>
            <a:r>
              <a:rPr lang="en-US" sz="5400" b="1" cap="none" spc="300" baseline="-250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O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500098" y="3000372"/>
            <a:ext cx="101441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</a:t>
            </a:r>
            <a:r>
              <a:rPr lang="en-US" sz="4800" b="1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SiO</a:t>
            </a:r>
            <a:r>
              <a:rPr lang="en-US" sz="4800" b="1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+H</a:t>
            </a:r>
            <a:r>
              <a:rPr lang="en-US" sz="4800" b="1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O+CO</a:t>
            </a:r>
            <a:r>
              <a:rPr lang="en-US" sz="4800" b="1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-&gt; H</a:t>
            </a:r>
            <a:r>
              <a:rPr lang="en-US" sz="4800" b="1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SiO</a:t>
            </a:r>
            <a:r>
              <a:rPr lang="en-US" sz="4800" b="1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+Na</a:t>
            </a:r>
            <a:r>
              <a:rPr lang="en-US" sz="4800" b="1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</a:t>
            </a:r>
            <a:r>
              <a:rPr lang="en-US" sz="4800" b="1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ru-RU" sz="4800" b="1" cap="none" spc="0" baseline="-25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Улыбающееся лицо 7">
            <a:hlinkClick r:id="rId2" action="ppaction://hlinksldjump"/>
          </p:cNvPr>
          <p:cNvSpPr/>
          <p:nvPr/>
        </p:nvSpPr>
        <p:spPr>
          <a:xfrm>
            <a:off x="8429652" y="6072206"/>
            <a:ext cx="428628" cy="57148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217</Words>
  <PresentationFormat>Экран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Виды информационных моделей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Библиотека</cp:lastModifiedBy>
  <cp:revision>44</cp:revision>
  <dcterms:modified xsi:type="dcterms:W3CDTF">2012-12-14T03:14:08Z</dcterms:modified>
</cp:coreProperties>
</file>