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8" r:id="rId11"/>
    <p:sldId id="269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4BC"/>
    <a:srgbClr val="FF0000"/>
    <a:srgbClr val="00CC00"/>
    <a:srgbClr val="F5C61B"/>
    <a:srgbClr val="4BABCD"/>
    <a:srgbClr val="1CA032"/>
    <a:srgbClr val="EADF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10F216-7CFE-4BBC-80DA-C87B5787C0D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7F5082-7D43-4E13-8F87-4ECE21C320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80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912B-866D-4B4D-80A6-13C396EA8FA7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B78D-2E8A-42CC-BDE2-5369BB9FDB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5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2C0FF-68AD-43BD-8A6A-0174715C56C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1EB98CDE-9DB1-43F1-BB27-A888ED7EF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60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4D05-A9B5-4C0B-8E0C-BB3C0926B838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fld id="{DE91770A-CCB3-4F3E-BA85-A11CA3F44C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51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113B-0EA4-47A0-8071-85485FC04EE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DBB99-EEA8-4E40-8167-F1B2229BD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48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E995FB-C18D-4FCB-81E9-F51DB363156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CCCACBF1-00D0-4023-A53A-22300942F7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09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7737-DBCA-4A27-81EA-464A3BBB413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1108-912B-41D4-AAD9-6F18674FA2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41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AAD8-8A6A-494E-A6E4-D2E9C12B53A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E4D3-8835-4FE7-B50C-7ED421B13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92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B954-3C3B-4206-A006-0E18198F4D1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5D35-666E-4849-9D23-8FD34552FE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89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F0E1-9924-4D0F-A9FE-8DA9E966CB3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8846F-B47C-46C5-8CDE-6EE8865247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72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BC7D-C678-4214-90C0-75460A307AE8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F0478-C7F8-426B-B2C5-BE31FBEE81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0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5F9811-DB6D-4AB8-89B2-A9B38E49AF9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35C67-4288-4EB8-8AAB-A800ECB5C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51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DA2D05-351D-4FEF-90C1-C440F915A4A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4AC9369E-30D5-4BC7-A474-FD01C32A50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5" r:id="rId2"/>
    <p:sldLayoutId id="214748367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5" r:id="rId9"/>
    <p:sldLayoutId id="2147483671" r:id="rId10"/>
    <p:sldLayoutId id="2147483676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&#1055;&#1083;&#1086;&#1090;&#1085;&#1086;&#1089;&#1090;&#1100;%20%20&#1074;&#1077;&#1097;&#1077;&#1089;&#1090;&#1074;&#1072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Плотность  вещества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3571875"/>
            <a:ext cx="5114925" cy="1101725"/>
          </a:xfrm>
        </p:spPr>
        <p:txBody>
          <a:bodyPr/>
          <a:lstStyle/>
          <a:p>
            <a:r>
              <a:rPr lang="ru-RU" altLang="ru-RU" i="1" smtClean="0"/>
              <a:t>Урок  физики  для  7  класса.</a:t>
            </a:r>
          </a:p>
          <a:p>
            <a:r>
              <a:rPr lang="ru-RU" altLang="ru-RU" i="1" smtClean="0"/>
              <a:t>Соколова  С.В.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936625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600">
                <a:solidFill>
                  <a:schemeClr val="tx2"/>
                </a:solidFill>
              </a:rPr>
              <a:t>Ф</a:t>
            </a:r>
          </a:p>
          <a:p>
            <a:r>
              <a:rPr lang="ru-RU" altLang="ru-RU" sz="6600">
                <a:solidFill>
                  <a:schemeClr val="tx2"/>
                </a:solidFill>
              </a:rPr>
              <a:t>И</a:t>
            </a:r>
          </a:p>
          <a:p>
            <a:r>
              <a:rPr lang="ru-RU" altLang="ru-RU" sz="6600">
                <a:solidFill>
                  <a:schemeClr val="tx2"/>
                </a:solidFill>
              </a:rPr>
              <a:t>З</a:t>
            </a:r>
          </a:p>
          <a:p>
            <a:r>
              <a:rPr lang="ru-RU" altLang="ru-RU" sz="6600">
                <a:solidFill>
                  <a:schemeClr val="tx2"/>
                </a:solidFill>
              </a:rPr>
              <a:t>И</a:t>
            </a:r>
          </a:p>
          <a:p>
            <a:r>
              <a:rPr lang="ru-RU" altLang="ru-RU" sz="6600">
                <a:solidFill>
                  <a:schemeClr val="tx2"/>
                </a:solidFill>
              </a:rPr>
              <a:t>К</a:t>
            </a:r>
          </a:p>
          <a:p>
            <a:r>
              <a:rPr lang="ru-RU" altLang="ru-RU" sz="6600">
                <a:solidFill>
                  <a:schemeClr val="tx2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320675"/>
            <a:ext cx="72390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altLang="ru-RU" cap="none" smtClean="0">
                <a:ln>
                  <a:noFill/>
                </a:ln>
                <a:solidFill>
                  <a:schemeClr val="folHlink"/>
                </a:solidFill>
              </a:rPr>
              <a:t>Пример решения задач.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7643813" cy="10271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solidFill>
                  <a:schemeClr val="accent1"/>
                </a:solidFill>
              </a:rPr>
              <a:t>В бутылку налито 0,5 л подсолнечного масла.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chemeClr val="accent1"/>
                </a:solidFill>
              </a:rPr>
              <a:t>  Какова масса масла в бутылке?</a:t>
            </a:r>
          </a:p>
        </p:txBody>
      </p:sp>
      <p:pic>
        <p:nvPicPr>
          <p:cNvPr id="31748" name="Picture 4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8101013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320675"/>
            <a:ext cx="7239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altLang="ru-RU" cap="none" smtClean="0">
                <a:ln>
                  <a:noFill/>
                </a:ln>
                <a:solidFill>
                  <a:schemeClr val="tx1"/>
                </a:solidFill>
              </a:rPr>
              <a:t>Решите самостоятельно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23850" y="1989138"/>
            <a:ext cx="7239000" cy="10271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Вместимость цистерны 60м</a:t>
            </a:r>
            <a:r>
              <a:rPr lang="ru-RU" altLang="ru-RU" baseline="30000" smtClean="0"/>
              <a:t>3</a:t>
            </a:r>
            <a:r>
              <a:rPr lang="ru-RU" altLang="ru-RU" smtClean="0"/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  Сколько тонн бензина в неё можно налить?</a:t>
            </a:r>
          </a:p>
        </p:txBody>
      </p:sp>
      <p:sp>
        <p:nvSpPr>
          <p:cNvPr id="3277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516563"/>
            <a:ext cx="1295400" cy="5048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hlinkClick r:id="rId2" action="ppaction://hlinksldjump"/>
              </a:rPr>
              <a:t>Таблица </a:t>
            </a:r>
          </a:p>
          <a:p>
            <a:pPr algn="ctr"/>
            <a:r>
              <a:rPr lang="ru-RU" altLang="ru-RU">
                <a:hlinkClick r:id="rId2" action="ppaction://hlinksldjump"/>
              </a:rPr>
              <a:t>плотностей</a:t>
            </a:r>
            <a:endParaRPr lang="ru-RU" altLang="ru-RU"/>
          </a:p>
        </p:txBody>
      </p:sp>
      <p:pic>
        <p:nvPicPr>
          <p:cNvPr id="32774" name="Picture 6" descr="ци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47879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96188" y="6165850"/>
            <a:ext cx="1296987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hlinkClick r:id="rId4" action="ppaction://hlinksldjump"/>
              </a:rPr>
              <a:t>ответ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mass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5715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909888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916238" y="4508500"/>
            <a:ext cx="5432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С помощью мензурки определить объем тела</a:t>
            </a:r>
          </a:p>
          <a:p>
            <a:pPr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При помощи весов определить массу тела</a:t>
            </a:r>
          </a:p>
          <a:p>
            <a:pPr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Произвести расчет плотности по формуле:</a:t>
            </a:r>
          </a:p>
        </p:txBody>
      </p:sp>
      <p:pic>
        <p:nvPicPr>
          <p:cNvPr id="28679" name="Picture 7" descr="ro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16563"/>
            <a:ext cx="1873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08850" y="6381750"/>
            <a:ext cx="720725" cy="476250"/>
          </a:xfrm>
          <a:prstGeom prst="leftArrow">
            <a:avLst>
              <a:gd name="adj1" fmla="val 50000"/>
              <a:gd name="adj2" fmla="val 37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отл 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228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404813"/>
            <a:ext cx="67960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Отливной цилиндр предназначен для демонстрации способа </a:t>
            </a:r>
          </a:p>
          <a:p>
            <a:r>
              <a:rPr lang="ru-RU" altLang="ru-RU"/>
              <a:t>измерения объема твердых тел </a:t>
            </a:r>
            <a:r>
              <a:rPr lang="ru-RU" altLang="ru-RU">
                <a:solidFill>
                  <a:srgbClr val="FF0000"/>
                </a:solidFill>
              </a:rPr>
              <a:t>любой</a:t>
            </a:r>
            <a:r>
              <a:rPr lang="ru-RU" altLang="ru-RU"/>
              <a:t> формы,</a:t>
            </a:r>
          </a:p>
          <a:p>
            <a:r>
              <a:rPr lang="ru-RU" altLang="ru-RU"/>
              <a:t> </a:t>
            </a:r>
            <a:r>
              <a:rPr lang="ru-RU" altLang="ru-RU">
                <a:solidFill>
                  <a:srgbClr val="FF0000"/>
                </a:solidFill>
              </a:rPr>
              <a:t>не входящих</a:t>
            </a:r>
            <a:r>
              <a:rPr lang="ru-RU" altLang="ru-RU"/>
              <a:t> в измерительный цилиндр, и </a:t>
            </a:r>
          </a:p>
          <a:p>
            <a:r>
              <a:rPr lang="ru-RU" altLang="ru-RU"/>
              <a:t>использования при исследовании выталкивающей силы.</a:t>
            </a:r>
          </a:p>
          <a:p>
            <a:r>
              <a:rPr lang="ru-RU" altLang="ru-RU"/>
              <a:t>Стакан изготовлен из прозрачного стекла в</a:t>
            </a:r>
          </a:p>
          <a:p>
            <a:r>
              <a:rPr lang="ru-RU" altLang="ru-RU"/>
              <a:t> форме цилиндра, в верхней части которого</a:t>
            </a:r>
          </a:p>
          <a:p>
            <a:r>
              <a:rPr lang="ru-RU" altLang="ru-RU"/>
              <a:t> расположена отливная трубка для слива воды</a:t>
            </a:r>
          </a:p>
          <a:p>
            <a:r>
              <a:rPr lang="ru-RU" altLang="ru-RU"/>
              <a:t> под углом 60 градусов.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48038" y="3573463"/>
            <a:ext cx="4679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С помощью отливного стакана определить объем тела</a:t>
            </a:r>
          </a:p>
          <a:p>
            <a:pPr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При помощи весов определить массу тела</a:t>
            </a:r>
          </a:p>
          <a:p>
            <a:pPr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Произвести расчет плотности по формуле:</a:t>
            </a:r>
          </a:p>
        </p:txBody>
      </p:sp>
      <p:pic>
        <p:nvPicPr>
          <p:cNvPr id="29703" name="Picture 7" descr="r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45125"/>
            <a:ext cx="1873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08850" y="6381750"/>
            <a:ext cx="792163" cy="476250"/>
          </a:xfrm>
          <a:prstGeom prst="leftArrow">
            <a:avLst>
              <a:gd name="adj1" fmla="val 50000"/>
              <a:gd name="adj2" fmla="val 41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11188" y="549275"/>
            <a:ext cx="7239000" cy="9556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rgbClr val="820000"/>
                </a:solidFill>
              </a:rPr>
              <a:t> Ответ: в цистерну можно налить 43,8 тонны бензина.</a:t>
            </a:r>
          </a:p>
        </p:txBody>
      </p:sp>
      <p:pic>
        <p:nvPicPr>
          <p:cNvPr id="33796" name="Picture 4" descr="цист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813"/>
            <a:ext cx="8172450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35038" cy="504825"/>
          </a:xfrm>
          <a:prstGeom prst="leftArrow">
            <a:avLst>
              <a:gd name="adj1" fmla="val 50000"/>
              <a:gd name="adj2" fmla="val 46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7239000" cy="4846638"/>
          </a:xfrm>
        </p:spPr>
        <p:txBody>
          <a:bodyPr/>
          <a:lstStyle/>
          <a:p>
            <a:r>
              <a:rPr lang="ru-RU" altLang="ru-RU" b="1" i="1" smtClean="0"/>
              <a:t>Характер расположения частиц в твёрдых телах, жидкостях и газах.</a:t>
            </a:r>
          </a:p>
          <a:p>
            <a:r>
              <a:rPr lang="ru-RU" altLang="ru-RU" b="1" i="1" smtClean="0">
                <a:latin typeface="Arial" panose="020B0604020202020204" pitchFamily="34" charset="0"/>
              </a:rPr>
              <a:t> Что такое плотность?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b="1" i="1" smtClean="0">
                <a:latin typeface="Arial" panose="020B0604020202020204" pitchFamily="34" charset="0"/>
              </a:rPr>
              <a:t>      -</a:t>
            </a:r>
            <a:r>
              <a:rPr lang="ru-RU" altLang="ru-RU" b="1" i="1" smtClean="0"/>
              <a:t>Формула для расчёта.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b="1" i="1" smtClean="0">
                <a:latin typeface="Arial" panose="020B0604020202020204" pitchFamily="34" charset="0"/>
              </a:rPr>
              <a:t>      -</a:t>
            </a:r>
            <a:r>
              <a:rPr lang="ru-RU" altLang="ru-RU" b="1" i="1" smtClean="0"/>
              <a:t>Единицы измерения .</a:t>
            </a:r>
          </a:p>
          <a:p>
            <a:r>
              <a:rPr lang="ru-RU" altLang="ru-RU" b="1" i="1" smtClean="0"/>
              <a:t> Способы определения плотности.</a:t>
            </a:r>
          </a:p>
          <a:p>
            <a:r>
              <a:rPr lang="ru-RU" altLang="ru-RU" b="1" i="1" smtClean="0"/>
              <a:t> Таблица плотностей.</a:t>
            </a:r>
          </a:p>
          <a:p>
            <a:r>
              <a:rPr lang="ru-RU" altLang="ru-RU" b="1" i="1" smtClean="0"/>
              <a:t> </a:t>
            </a:r>
            <a:r>
              <a:rPr lang="ru-RU" altLang="ru-RU" b="1" i="1" smtClean="0">
                <a:latin typeface="Arial" panose="020B0604020202020204" pitchFamily="34" charset="0"/>
              </a:rPr>
              <a:t>Попробуй объясни…</a:t>
            </a:r>
            <a:r>
              <a:rPr lang="ru-RU" altLang="ru-RU" b="1" i="1" smtClean="0"/>
              <a:t> </a:t>
            </a:r>
          </a:p>
          <a:p>
            <a:r>
              <a:rPr lang="ru-RU" altLang="ru-RU" b="1" i="1" smtClean="0"/>
              <a:t> Пример решения задач.</a:t>
            </a:r>
          </a:p>
          <a:p>
            <a:r>
              <a:rPr lang="ru-RU" altLang="ru-RU" b="1" i="1" smtClean="0"/>
              <a:t> Решите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7704137" cy="7350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altLang="ru-RU" sz="3400" i="1" cap="none" smtClean="0">
                <a:ln>
                  <a:noFill/>
                </a:ln>
                <a:solidFill>
                  <a:srgbClr val="0AD4BC"/>
                </a:solidFill>
                <a:latin typeface="Arial" panose="020B0604020202020204" pitchFamily="34" charset="0"/>
              </a:rPr>
              <a:t>Характер расположения частиц</a:t>
            </a:r>
          </a:p>
        </p:txBody>
      </p:sp>
      <p:sp>
        <p:nvSpPr>
          <p:cNvPr id="5" name="Куб 4"/>
          <p:cNvSpPr/>
          <p:nvPr/>
        </p:nvSpPr>
        <p:spPr>
          <a:xfrm>
            <a:off x="2928938" y="1785938"/>
            <a:ext cx="2071687" cy="19288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651500" y="1844675"/>
            <a:ext cx="2071688" cy="19288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57188" y="3214688"/>
            <a:ext cx="214312" cy="21431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71500" y="2928938"/>
            <a:ext cx="214313" cy="21431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00063" y="3357563"/>
            <a:ext cx="214312" cy="21431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52463" y="3509963"/>
            <a:ext cx="214312" cy="21431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81025" y="3009900"/>
            <a:ext cx="214313" cy="21431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285750" y="1857375"/>
            <a:ext cx="2071688" cy="19288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9286875" y="0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571625" y="271462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1071563" y="2928938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684213" y="33575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1152525" y="35099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477838" y="2427288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1692275" y="3213100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Блок-схема: узел 50"/>
          <p:cNvSpPr/>
          <p:nvPr/>
        </p:nvSpPr>
        <p:spPr>
          <a:xfrm>
            <a:off x="860425" y="3074988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Блок-схема: узел 50"/>
          <p:cNvSpPr/>
          <p:nvPr/>
        </p:nvSpPr>
        <p:spPr>
          <a:xfrm>
            <a:off x="4140200" y="27082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50"/>
          <p:cNvSpPr/>
          <p:nvPr/>
        </p:nvSpPr>
        <p:spPr>
          <a:xfrm>
            <a:off x="3851275" y="33575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50"/>
          <p:cNvSpPr/>
          <p:nvPr/>
        </p:nvSpPr>
        <p:spPr>
          <a:xfrm>
            <a:off x="4067175" y="3068638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50"/>
          <p:cNvSpPr/>
          <p:nvPr/>
        </p:nvSpPr>
        <p:spPr>
          <a:xfrm>
            <a:off x="3779838" y="24923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50"/>
          <p:cNvSpPr/>
          <p:nvPr/>
        </p:nvSpPr>
        <p:spPr>
          <a:xfrm>
            <a:off x="3348038" y="3500438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50"/>
          <p:cNvSpPr/>
          <p:nvPr/>
        </p:nvSpPr>
        <p:spPr>
          <a:xfrm>
            <a:off x="3708400" y="2997200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50"/>
          <p:cNvSpPr/>
          <p:nvPr/>
        </p:nvSpPr>
        <p:spPr>
          <a:xfrm>
            <a:off x="3276600" y="3068638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50"/>
          <p:cNvSpPr/>
          <p:nvPr/>
        </p:nvSpPr>
        <p:spPr>
          <a:xfrm>
            <a:off x="3492500" y="27082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50"/>
          <p:cNvSpPr/>
          <p:nvPr/>
        </p:nvSpPr>
        <p:spPr>
          <a:xfrm>
            <a:off x="3203575" y="2565400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50"/>
          <p:cNvSpPr/>
          <p:nvPr/>
        </p:nvSpPr>
        <p:spPr>
          <a:xfrm>
            <a:off x="4211638" y="3429000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50"/>
          <p:cNvSpPr/>
          <p:nvPr/>
        </p:nvSpPr>
        <p:spPr>
          <a:xfrm>
            <a:off x="860425" y="3074988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50"/>
          <p:cNvSpPr/>
          <p:nvPr/>
        </p:nvSpPr>
        <p:spPr>
          <a:xfrm>
            <a:off x="6877050" y="24923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узел 50"/>
          <p:cNvSpPr/>
          <p:nvPr/>
        </p:nvSpPr>
        <p:spPr>
          <a:xfrm>
            <a:off x="6589713" y="24923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лок-схема: узел 50"/>
          <p:cNvSpPr/>
          <p:nvPr/>
        </p:nvSpPr>
        <p:spPr>
          <a:xfrm>
            <a:off x="6300788" y="24923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узел 50"/>
          <p:cNvSpPr/>
          <p:nvPr/>
        </p:nvSpPr>
        <p:spPr>
          <a:xfrm>
            <a:off x="6011863" y="24923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узел 50"/>
          <p:cNvSpPr/>
          <p:nvPr/>
        </p:nvSpPr>
        <p:spPr>
          <a:xfrm>
            <a:off x="5724525" y="24923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Блок-схема: узел 50"/>
          <p:cNvSpPr/>
          <p:nvPr/>
        </p:nvSpPr>
        <p:spPr>
          <a:xfrm>
            <a:off x="7019925" y="27082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узел 50"/>
          <p:cNvSpPr/>
          <p:nvPr/>
        </p:nvSpPr>
        <p:spPr>
          <a:xfrm>
            <a:off x="6732588" y="27082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Блок-схема: узел 50"/>
          <p:cNvSpPr/>
          <p:nvPr/>
        </p:nvSpPr>
        <p:spPr>
          <a:xfrm>
            <a:off x="6443663" y="27082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Блок-схема: узел 50"/>
          <p:cNvSpPr/>
          <p:nvPr/>
        </p:nvSpPr>
        <p:spPr>
          <a:xfrm>
            <a:off x="6154738" y="27082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Блок-схема: узел 50"/>
          <p:cNvSpPr/>
          <p:nvPr/>
        </p:nvSpPr>
        <p:spPr>
          <a:xfrm>
            <a:off x="5867400" y="27082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узел 50"/>
          <p:cNvSpPr/>
          <p:nvPr/>
        </p:nvSpPr>
        <p:spPr>
          <a:xfrm>
            <a:off x="6877050" y="29241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узел 50"/>
          <p:cNvSpPr/>
          <p:nvPr/>
        </p:nvSpPr>
        <p:spPr>
          <a:xfrm>
            <a:off x="6589713" y="29241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узел 50"/>
          <p:cNvSpPr/>
          <p:nvPr/>
        </p:nvSpPr>
        <p:spPr>
          <a:xfrm>
            <a:off x="6300788" y="29241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узел 50"/>
          <p:cNvSpPr/>
          <p:nvPr/>
        </p:nvSpPr>
        <p:spPr>
          <a:xfrm>
            <a:off x="6011863" y="29241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узел 50"/>
          <p:cNvSpPr/>
          <p:nvPr/>
        </p:nvSpPr>
        <p:spPr>
          <a:xfrm>
            <a:off x="5724525" y="2924175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узел 50"/>
          <p:cNvSpPr/>
          <p:nvPr/>
        </p:nvSpPr>
        <p:spPr>
          <a:xfrm>
            <a:off x="7021513" y="31416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узел 50"/>
          <p:cNvSpPr/>
          <p:nvPr/>
        </p:nvSpPr>
        <p:spPr>
          <a:xfrm>
            <a:off x="6734175" y="31416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Блок-схема: узел 50"/>
          <p:cNvSpPr/>
          <p:nvPr/>
        </p:nvSpPr>
        <p:spPr>
          <a:xfrm>
            <a:off x="6445250" y="31416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Блок-схема: узел 50"/>
          <p:cNvSpPr/>
          <p:nvPr/>
        </p:nvSpPr>
        <p:spPr>
          <a:xfrm>
            <a:off x="6156325" y="31416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Блок-схема: узел 50"/>
          <p:cNvSpPr/>
          <p:nvPr/>
        </p:nvSpPr>
        <p:spPr>
          <a:xfrm>
            <a:off x="5868988" y="31416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Блок-схема: узел 50"/>
          <p:cNvSpPr/>
          <p:nvPr/>
        </p:nvSpPr>
        <p:spPr>
          <a:xfrm>
            <a:off x="6877050" y="33575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Блок-схема: узел 50"/>
          <p:cNvSpPr/>
          <p:nvPr/>
        </p:nvSpPr>
        <p:spPr>
          <a:xfrm>
            <a:off x="6589713" y="33575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Блок-схема: узел 50"/>
          <p:cNvSpPr/>
          <p:nvPr/>
        </p:nvSpPr>
        <p:spPr>
          <a:xfrm>
            <a:off x="6300788" y="33575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узел 50"/>
          <p:cNvSpPr/>
          <p:nvPr/>
        </p:nvSpPr>
        <p:spPr>
          <a:xfrm>
            <a:off x="6011863" y="33575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Блок-схема: узел 50"/>
          <p:cNvSpPr/>
          <p:nvPr/>
        </p:nvSpPr>
        <p:spPr>
          <a:xfrm>
            <a:off x="5724525" y="33575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Блок-схема: узел 50"/>
          <p:cNvSpPr/>
          <p:nvPr/>
        </p:nvSpPr>
        <p:spPr>
          <a:xfrm>
            <a:off x="7021513" y="35734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Блок-схема: узел 50"/>
          <p:cNvSpPr/>
          <p:nvPr/>
        </p:nvSpPr>
        <p:spPr>
          <a:xfrm>
            <a:off x="6734175" y="35734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Блок-схема: узел 50"/>
          <p:cNvSpPr/>
          <p:nvPr/>
        </p:nvSpPr>
        <p:spPr>
          <a:xfrm>
            <a:off x="6445250" y="35734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Блок-схема: узел 50"/>
          <p:cNvSpPr/>
          <p:nvPr/>
        </p:nvSpPr>
        <p:spPr>
          <a:xfrm>
            <a:off x="6156325" y="35734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Блок-схема: узел 50"/>
          <p:cNvSpPr/>
          <p:nvPr/>
        </p:nvSpPr>
        <p:spPr>
          <a:xfrm>
            <a:off x="5868988" y="3573463"/>
            <a:ext cx="142875" cy="142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971550" y="3933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879475" y="3808413"/>
            <a:ext cx="592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0000"/>
                </a:solidFill>
              </a:rPr>
              <a:t>1                             2                               3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250825" y="5229225"/>
            <a:ext cx="533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>
                <a:solidFill>
                  <a:srgbClr val="079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Определить состояние вещества.</a:t>
            </a:r>
          </a:p>
          <a:p>
            <a:r>
              <a:rPr lang="ru-RU" altLang="ru-RU" sz="2400" i="1">
                <a:solidFill>
                  <a:srgbClr val="079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Ответ обосновать.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6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8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10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12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14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16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1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20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22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51 -0.01064 L -0.00677 0.00439 L 0 0 Z " pathEditMode="relative" ptsTypes="AAAA">
                                      <p:cBhvr>
                                        <p:cTn id="24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2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2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30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3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34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36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3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2 0.00902 L -0.00902 -0.00902 " pathEditMode="relative" ptsTypes="AAA">
                                      <p:cBhvr>
                                        <p:cTn id="40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495 L -0.02813 -0.00462 L -0.01684 0.03886 L -0.04375 0.00902 " pathEditMode="relative" ptsTypes="AAAAA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495 L -0.02813 -0.00462 L -0.01684 0.03886 L -0.04375 0.00902 " pathEditMode="relative" ptsTypes="AAAAA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495 L -0.02813 -0.00462 L -0.01684 0.03886 L -0.04375 0.00902 " pathEditMode="relative" ptsTypes="AAAAA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3146 L -0.01354 -0.06593 L 0.06962 -0.02544 L -2.77778E-7 -1.08952E-6 " pathEditMode="relative" rAng="0" ptsTypes="AAAA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3146 L -0.01354 -0.06593 L 0.06962 -0.02544 L -1.11111E-6 -1.08952E-6 " pathEditMode="relative" rAng="0" ptsTypes="AAAA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118 L -0.01354 -0.04627 L 0.06962 -0.00578 L 1.11111E-6 0.01966 " pathEditMode="relative" rAng="0" ptsTypes="AAAA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052 0.00902 L 0.01354 -0.07634 L -0.03698 0.02383 L -0.05382 -0.06292 L 0.01458 -0.05991 " pathEditMode="relative" ptsTypes="AAAAAA">
                                      <p:cBhvr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052 0.00902 L 0.01354 -0.07634 L -0.03698 0.02383 L -0.05382 -0.06292 L 0.01458 -0.05991 " pathEditMode="relative" ptsTypes="AAAAAA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052 0.00902 L 0.01354 -0.07634 L -0.03698 0.02383 L -0.05382 -0.06292 L 0.01458 -0.05991 " pathEditMode="relative" ptsTypes="AAAAAA">
                                      <p:cBhvr>
                                        <p:cTn id="5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844 -0.06454 L 0.07188 0.02545 L -0.00451 0.05529 L -0.04045 -0.05852 L -0.04149 0.06292 L -0.00555 0.02683 " pathEditMode="relative" ptsTypes="AAAAAAA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6463E-6 L 0.04844 -0.06454 L 0.07188 0.02545 L -0.00451 0.05529 L -0.04045 -0.05852 L -0.04149 0.06292 L -0.00555 0.02684 " pathEditMode="relative" rAng="0" ptsTypes="AAAAA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34 0.06755 L 0.04497 -0.02984 L 0.00677 -0.10016 L 0.04375 -0.00879 L 0 0 Z " pathEditMode="relative" ptsTypes="AAAAAA">
                                      <p:cBhvr>
                                        <p:cTn id="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34 0.06755 L 0.04497 -0.02984 L 0.00677 -0.10016 L 0.04375 -0.00879 L 0 0 Z " pathEditMode="relative" ptsTypes="AAAAAA">
                                      <p:cBhvr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6 -0.1152 L -0.0967 0.00601 L 0.06737 -0.03886 L 0 0 Z " pathEditMode="relative" ptsTypes="AA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6 -0.1152 L -0.0967 0.00601 L 0.06737 -0.03886 L 0 0 Z " pathEditMode="relative" ptsTypes="AAA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6 -0.1152 L -0.0967 0.00601 L 0.06737 -0.03886 L 0 0 Z " pathEditMode="relative" ptsTypes="AAA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3" grpId="0" animBg="1"/>
      <p:bldP spid="44" grpId="0" animBg="1"/>
      <p:bldP spid="51" grpId="0" animBg="1"/>
      <p:bldP spid="52" grpId="0" animBg="1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5" grpId="0" animBg="1"/>
      <p:bldP spid="46" grpId="0" animBg="1"/>
      <p:bldP spid="49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275431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telaraznogo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08050"/>
            <a:ext cx="417671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7493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27313" y="5589588"/>
            <a:ext cx="2160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        </a:t>
            </a:r>
            <a:r>
              <a:rPr lang="ru-RU" altLang="ru-RU"/>
              <a:t> </a:t>
            </a:r>
            <a:r>
              <a:rPr lang="en-US" altLang="ru-RU" sz="2400"/>
              <a:t>m</a:t>
            </a:r>
            <a:r>
              <a:rPr lang="en-US" altLang="ru-RU" sz="2400" baseline="-25000"/>
              <a:t>1</a:t>
            </a:r>
            <a:r>
              <a:rPr lang="en-US" altLang="ru-RU" sz="2400"/>
              <a:t> ? m</a:t>
            </a:r>
            <a:r>
              <a:rPr lang="en-US" altLang="ru-RU" sz="2400" baseline="-25000"/>
              <a:t>2</a:t>
            </a:r>
            <a:r>
              <a:rPr lang="en-US" altLang="ru-RU" sz="2400"/>
              <a:t>  </a:t>
            </a:r>
          </a:p>
          <a:p>
            <a:r>
              <a:rPr lang="en-US" altLang="ru-RU" sz="2400"/>
              <a:t>       V</a:t>
            </a:r>
            <a:r>
              <a:rPr lang="en-US" altLang="ru-RU" sz="2400" baseline="-25000"/>
              <a:t>1</a:t>
            </a:r>
            <a:r>
              <a:rPr lang="en-US" altLang="ru-RU" sz="2400"/>
              <a:t>  ? V</a:t>
            </a:r>
            <a:r>
              <a:rPr lang="en-US" altLang="ru-RU" sz="2400" baseline="-25000"/>
              <a:t>2</a:t>
            </a:r>
            <a:endParaRPr lang="ru-RU" altLang="ru-RU" sz="2400" baseline="-2500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84213" y="5589588"/>
            <a:ext cx="166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>
                <a:solidFill>
                  <a:srgbClr val="079775"/>
                </a:solidFill>
              </a:rPr>
              <a:t>Сравните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076825" y="609282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>
                <a:solidFill>
                  <a:srgbClr val="FF0000"/>
                </a:solidFill>
              </a:rPr>
              <a:t>Сделайте 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233FF"/>
            </a:gs>
            <a:gs pos="100000">
              <a:srgbClr val="B547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Fп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5050"/>
            <a:ext cx="3240088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6100" y="3357563"/>
            <a:ext cx="338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/>
              <a:t>-Формула для расчета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9750" y="5805488"/>
            <a:ext cx="318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/>
              <a:t>Единицы измерения-</a:t>
            </a: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/>
        </p:nvGraphicFramePr>
        <p:xfrm>
          <a:off x="179388" y="260350"/>
          <a:ext cx="7920037" cy="1671638"/>
        </p:xfrm>
        <a:graphic>
          <a:graphicData uri="http://schemas.openxmlformats.org/drawingml/2006/table">
            <a:tbl>
              <a:tblPr/>
              <a:tblGrid>
                <a:gridCol w="7920037"/>
              </a:tblGrid>
              <a:tr h="16716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292100">
                        <a:spcBef>
                          <a:spcPts val="500"/>
                        </a:spcBef>
                        <a:buClr>
                          <a:srgbClr val="10CF9B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rgbClr val="6C6C6C"/>
                          </a:solidFill>
                          <a:latin typeface="Trebuchet MS" panose="020B0603020202020204" pitchFamily="34" charset="0"/>
                        </a:defRPr>
                      </a:lvl2pPr>
                      <a:lvl3pPr marL="530225">
                        <a:spcBef>
                          <a:spcPts val="400"/>
                        </a:spcBef>
                        <a:buClr>
                          <a:srgbClr val="10CF9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776288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rgbClr val="6C6C6C"/>
                          </a:solidFill>
                          <a:latin typeface="Trebuchet MS" panose="020B0603020202020204" pitchFamily="34" charset="0"/>
                        </a:defRPr>
                      </a:lvl4pPr>
                      <a:lvl5pPr marL="1050925">
                        <a:spcBef>
                          <a:spcPts val="400"/>
                        </a:spcBef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15081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19653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24225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28797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8CB"/>
                    </a:solidFill>
                  </a:tcPr>
                </a:tc>
              </a:tr>
            </a:tbl>
          </a:graphicData>
        </a:graphic>
      </p:graphicFrame>
      <p:sp>
        <p:nvSpPr>
          <p:cNvPr id="16386" name="Содержимое 8"/>
          <p:cNvSpPr>
            <a:spLocks noGrp="1"/>
          </p:cNvSpPr>
          <p:nvPr>
            <p:ph idx="1"/>
          </p:nvPr>
        </p:nvSpPr>
        <p:spPr>
          <a:xfrm>
            <a:off x="468313" y="333375"/>
            <a:ext cx="7239000" cy="1314450"/>
          </a:xfrm>
        </p:spPr>
        <p:txBody>
          <a:bodyPr/>
          <a:lstStyle/>
          <a:p>
            <a:r>
              <a:rPr lang="ru-RU" altLang="ru-RU" i="1" smtClean="0"/>
              <a:t>Физическая величина , показывающая, какая масса вещества находится в единице объёма .</a:t>
            </a:r>
          </a:p>
        </p:txBody>
      </p:sp>
      <p:pic>
        <p:nvPicPr>
          <p:cNvPr id="16388" name="Picture 4" descr="ro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90925"/>
            <a:ext cx="3457575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416 L -0.27951 -0.161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1145E-6 L 0.30329 0.1827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altLang="ru-R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Способы определения плотности вещества.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666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latin typeface="Arial" panose="020B0604020202020204" pitchFamily="34" charset="0"/>
              </a:rPr>
              <a:t>Плотность твердого тела можно определить: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26628" name="Text Box 4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971550" y="2852738"/>
            <a:ext cx="57165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/>
              <a:t>Для тел, </a:t>
            </a:r>
            <a:r>
              <a:rPr lang="ru-RU" altLang="ru-RU" sz="2800">
                <a:hlinkClick r:id="rId3" action="ppaction://hlinksldjump"/>
              </a:rPr>
              <a:t>входящих</a:t>
            </a:r>
            <a:r>
              <a:rPr lang="ru-RU" altLang="ru-RU" sz="2800"/>
              <a:t> в мензурку</a:t>
            </a:r>
          </a:p>
          <a:p>
            <a:endParaRPr lang="ru-RU" altLang="ru-RU" sz="2800"/>
          </a:p>
          <a:p>
            <a:endParaRPr lang="ru-RU" altLang="ru-RU" sz="2800"/>
          </a:p>
          <a:p>
            <a:endParaRPr lang="ru-RU" altLang="ru-RU" sz="2800"/>
          </a:p>
          <a:p>
            <a:endParaRPr lang="ru-RU" altLang="ru-RU" sz="2800"/>
          </a:p>
          <a:p>
            <a:r>
              <a:rPr lang="ru-RU" altLang="ru-RU" sz="2800"/>
              <a:t>Для тел, </a:t>
            </a:r>
            <a:r>
              <a:rPr lang="ru-RU" altLang="ru-RU" sz="2800">
                <a:hlinkClick r:id="rId4" action="ppaction://hlinksldjump"/>
              </a:rPr>
              <a:t>не входящих </a:t>
            </a:r>
            <a:r>
              <a:rPr lang="ru-RU" altLang="ru-RU" sz="2800"/>
              <a:t>в мензурку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620713"/>
            <a:ext cx="7239000" cy="84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altLang="ru-RU" cap="none" smtClean="0">
                <a:ln>
                  <a:noFill/>
                </a:ln>
                <a:solidFill>
                  <a:srgbClr val="079775"/>
                </a:solidFill>
              </a:rPr>
              <a:t>Попробуй объясни…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1"/>
          </p:nvPr>
        </p:nvSpPr>
        <p:spPr>
          <a:xfrm>
            <a:off x="1042988" y="2205038"/>
            <a:ext cx="3543300" cy="48466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800" i="1" smtClean="0">
                <a:solidFill>
                  <a:srgbClr val="4598CB"/>
                </a:solidFill>
              </a:rPr>
              <a:t>Корона из чистого золота?</a:t>
            </a:r>
          </a:p>
        </p:txBody>
      </p:sp>
      <p:pic>
        <p:nvPicPr>
          <p:cNvPr id="22532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208915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корон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2808288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50" name="Group 22"/>
          <p:cNvGraphicFramePr>
            <a:graphicFrameLocks noGrp="1"/>
          </p:cNvGraphicFramePr>
          <p:nvPr>
            <p:ph sz="half" idx="2"/>
          </p:nvPr>
        </p:nvGraphicFramePr>
        <p:xfrm>
          <a:off x="395288" y="836613"/>
          <a:ext cx="5184775" cy="647700"/>
        </p:xfrm>
        <a:graphic>
          <a:graphicData uri="http://schemas.openxmlformats.org/drawingml/2006/table">
            <a:tbl>
              <a:tblPr/>
              <a:tblGrid>
                <a:gridCol w="5184775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292100">
                        <a:spcBef>
                          <a:spcPts val="500"/>
                        </a:spcBef>
                        <a:buClr>
                          <a:srgbClr val="10CF9B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rgbClr val="6C6C6C"/>
                          </a:solidFill>
                          <a:latin typeface="Trebuchet MS" panose="020B0603020202020204" pitchFamily="34" charset="0"/>
                        </a:defRPr>
                      </a:lvl2pPr>
                      <a:lvl3pPr marL="530225">
                        <a:spcBef>
                          <a:spcPts val="400"/>
                        </a:spcBef>
                        <a:buClr>
                          <a:srgbClr val="10CF9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 marL="776288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rgbClr val="6C6C6C"/>
                          </a:solidFill>
                          <a:latin typeface="Trebuchet MS" panose="020B0603020202020204" pitchFamily="34" charset="0"/>
                        </a:defRPr>
                      </a:lvl4pPr>
                      <a:lvl5pPr marL="1050925">
                        <a:spcBef>
                          <a:spcPts val="400"/>
                        </a:spcBef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marL="15081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marL="19653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marL="24225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marL="287972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7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B54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54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54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54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79388" y="22050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556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96188" y="6165850"/>
            <a:ext cx="1295400" cy="5048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hlinkClick r:id="rId4" action="ppaction://hlinksldjump"/>
              </a:rPr>
              <a:t>Таблица </a:t>
            </a:r>
          </a:p>
          <a:p>
            <a:pPr algn="ctr"/>
            <a:r>
              <a:rPr lang="ru-RU" altLang="ru-RU">
                <a:hlinkClick r:id="rId4" action="ppaction://hlinksldjump"/>
              </a:rPr>
              <a:t>плотностей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547E1"/>
            </a:gs>
            <a:gs pos="50000">
              <a:srgbClr val="4233FF"/>
            </a:gs>
            <a:gs pos="100000">
              <a:srgbClr val="B547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ведр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1639887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ведр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16398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987675" y="1411288"/>
            <a:ext cx="286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>
                <a:solidFill>
                  <a:srgbClr val="F2ED13"/>
                </a:solidFill>
              </a:rPr>
              <a:t>Ведра одинаковые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58888" y="4365625"/>
            <a:ext cx="166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Морская вода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716463" y="4292600"/>
            <a:ext cx="2214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Дистиллированная</a:t>
            </a:r>
          </a:p>
          <a:p>
            <a:r>
              <a:rPr lang="ru-RU" altLang="ru-RU"/>
              <a:t>           вода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476375" y="5445125"/>
            <a:ext cx="517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i="1">
                <a:solidFill>
                  <a:srgbClr val="F5C61B"/>
                </a:solidFill>
              </a:rPr>
              <a:t>Масса какого ведра больше?</a:t>
            </a:r>
            <a:r>
              <a:rPr lang="ru-RU" altLang="ru-RU" sz="2400" i="1">
                <a:solidFill>
                  <a:srgbClr val="F5C61B"/>
                </a:solidFill>
              </a:rPr>
              <a:t>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95288" y="11969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56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188" y="6165850"/>
            <a:ext cx="1295400" cy="5048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hlinkClick r:id="rId3" action="ppaction://hlinksldjump"/>
              </a:rPr>
              <a:t>Таблица </a:t>
            </a:r>
          </a:p>
          <a:p>
            <a:pPr algn="ctr"/>
            <a:r>
              <a:rPr lang="ru-RU" altLang="ru-RU">
                <a:hlinkClick r:id="rId3" action="ppaction://hlinksldjump"/>
              </a:rPr>
              <a:t>плотностей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00"/>
            </a:gs>
            <a:gs pos="100000">
              <a:srgbClr val="00CC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цилинд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157003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цилинд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1570037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5288" y="476250"/>
            <a:ext cx="727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>
                <a:solidFill>
                  <a:srgbClr val="4233FF"/>
                </a:solidFill>
              </a:rPr>
              <a:t>Два сплошных цилиндра, свинцовый и железный,</a:t>
            </a:r>
          </a:p>
          <a:p>
            <a:r>
              <a:rPr lang="ru-RU" altLang="ru-RU" sz="2400" i="1">
                <a:solidFill>
                  <a:srgbClr val="4233FF"/>
                </a:solidFill>
              </a:rPr>
              <a:t> имеют одинаковые массы и диаметры…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348038" y="5876925"/>
            <a:ext cx="4430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i="1">
                <a:solidFill>
                  <a:srgbClr val="FF0000"/>
                </a:solidFill>
              </a:rPr>
              <a:t>…который из них выше?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140200" y="278130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4762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610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48600" y="6353175"/>
            <a:ext cx="1295400" cy="5048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hlinkClick r:id="rId3" action="ppaction://hlinksldjump"/>
              </a:rPr>
              <a:t>Таблица </a:t>
            </a:r>
          </a:p>
          <a:p>
            <a:pPr algn="ctr"/>
            <a:r>
              <a:rPr lang="ru-RU" altLang="ru-RU">
                <a:hlinkClick r:id="rId3" action="ppaction://hlinksldjump"/>
              </a:rPr>
              <a:t>плотностей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56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8" grpId="0"/>
      <p:bldP spid="2560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323</TotalTime>
  <Words>327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Trebuchet MS</vt:lpstr>
      <vt:lpstr>Arial</vt:lpstr>
      <vt:lpstr>Wingdings 2</vt:lpstr>
      <vt:lpstr>Wingdings</vt:lpstr>
      <vt:lpstr>Calibri</vt:lpstr>
      <vt:lpstr>Изящная</vt:lpstr>
      <vt:lpstr>Плотность  вещества</vt:lpstr>
      <vt:lpstr>Оглавление</vt:lpstr>
      <vt:lpstr>Характер расположения частиц</vt:lpstr>
      <vt:lpstr>Презентация PowerPoint</vt:lpstr>
      <vt:lpstr>Презентация PowerPoint</vt:lpstr>
      <vt:lpstr>Способы определения плотности вещества.</vt:lpstr>
      <vt:lpstr>Попробуй объясни…</vt:lpstr>
      <vt:lpstr>Презентация PowerPoint</vt:lpstr>
      <vt:lpstr>Презентация PowerPoint</vt:lpstr>
      <vt:lpstr>Пример решения задач.</vt:lpstr>
      <vt:lpstr>Решите самостоятельно</vt:lpstr>
      <vt:lpstr>Презентация PowerPoint</vt:lpstr>
      <vt:lpstr>Презентация PowerPoint</vt:lpstr>
      <vt:lpstr>Презентация PowerPoint</vt:lpstr>
    </vt:vector>
  </TitlesOfParts>
  <Company>470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inform</dc:creator>
  <cp:lastModifiedBy>Nastya</cp:lastModifiedBy>
  <cp:revision>16</cp:revision>
  <dcterms:created xsi:type="dcterms:W3CDTF">2008-10-13T13:25:28Z</dcterms:created>
  <dcterms:modified xsi:type="dcterms:W3CDTF">2015-03-18T19:33:53Z</dcterms:modified>
</cp:coreProperties>
</file>