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69" r:id="rId4"/>
    <p:sldId id="272" r:id="rId5"/>
    <p:sldId id="270" r:id="rId6"/>
    <p:sldId id="271" r:id="rId7"/>
    <p:sldId id="274" r:id="rId8"/>
    <p:sldId id="273" r:id="rId9"/>
    <p:sldId id="259" r:id="rId10"/>
    <p:sldId id="265" r:id="rId11"/>
    <p:sldId id="263" r:id="rId12"/>
    <p:sldId id="260" r:id="rId13"/>
    <p:sldId id="264" r:id="rId14"/>
    <p:sldId id="261" r:id="rId15"/>
    <p:sldId id="256" r:id="rId16"/>
    <p:sldId id="257" r:id="rId17"/>
    <p:sldId id="25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CCFF"/>
    <a:srgbClr val="0000FF"/>
    <a:srgbClr val="FFCCFF"/>
    <a:srgbClr val="FF99FF"/>
    <a:srgbClr val="9933FF"/>
    <a:srgbClr val="459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BCE7-F44F-47CF-A384-804C1C5F3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59016-891E-4425-806F-2A1EEE1D26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D512-EBE3-4742-998B-BD7D002232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B32492-D78C-46A9-A72F-1CF4E4C00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2D74C8-18BB-4D61-B11A-35C473EA79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0CFA72-E3B3-43F3-81BF-B0AD98134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536B4-D1DE-43DF-A1FA-560CFEC42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C3B2E-C345-4BEE-916D-8BB404478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BFB0-1459-46EB-9C5A-A60E69D32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8F39-98B2-4D93-8837-FECCD6DFE9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6A36C-1BD3-4C19-8387-0D42A90E3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96A3-6D50-42FC-89DD-BD76F312F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F3679-4912-4FF2-A0B8-D1D417142D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3C60B-D8F4-4536-88E3-D32FEBF19E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590FF"/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D79CA9-9E73-46EB-B760-F0ABBD1C1B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../student_support/Voprosnik.doc" TargetMode="Externa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../evaluation_tools/krit_publ.doc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../evaluation_tools/krit_pres.doc" TargetMode="External"/><Relationship Id="rId10" Type="http://schemas.openxmlformats.org/officeDocument/2006/relationships/image" Target="../media/image9.jpeg"/><Relationship Id="rId4" Type="http://schemas.openxmlformats.org/officeDocument/2006/relationships/hyperlink" Target="../vizitka/m01_project_vizitka.doc" TargetMode="External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../../student_samples/student_presentation/Inform.ppt" TargetMode="Externa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gif"/><Relationship Id="rId5" Type="http://schemas.openxmlformats.org/officeDocument/2006/relationships/oleObject" Target="../embeddings/oleObject7.bin"/><Relationship Id="rId4" Type="http://schemas.openxmlformats.org/officeDocument/2006/relationships/hyperlink" Target="../../student_samples/student_publication/History.pub" TargetMode="Externa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spu.edu.ru/university/publish/pednauka/2003_1/08sokolova.htm" TargetMode="External"/><Relationship Id="rId2" Type="http://schemas.openxmlformats.org/officeDocument/2006/relationships/hyperlink" Target="http://www.office-f.ru/resources/powerpoint/templates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diaedu.ru/modules.php?name=Pages&amp;go=page&amp;pid=17" TargetMode="External"/><Relationship Id="rId4" Type="http://schemas.openxmlformats.org/officeDocument/2006/relationships/hyperlink" Target="http://www.mediaedu.ru/modules.php?name=Pages&amp;go=page&amp;pid=1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lib.ru/Books/1/0194/1_0194-22.shtml" TargetMode="External"/><Relationship Id="rId7" Type="http://schemas.openxmlformats.org/officeDocument/2006/relationships/hyperlink" Target="http://www.biysk.asu.ru/jurnal/n4-5_2000/aktual_problem/starovikova.doc" TargetMode="External"/><Relationship Id="rId2" Type="http://schemas.openxmlformats.org/officeDocument/2006/relationships/hyperlink" Target="http://www.mediaedu.ru/modules.php?name=Pages&amp;go=page&amp;pid=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varussia.ru/upload/doklad/tezis_1022.doc" TargetMode="External"/><Relationship Id="rId5" Type="http://schemas.openxmlformats.org/officeDocument/2006/relationships/hyperlink" Target="http://rio.chuvsu.ru/rio/php1/view/konferenz/tezis.php?zid=81" TargetMode="External"/><Relationship Id="rId4" Type="http://schemas.openxmlformats.org/officeDocument/2006/relationships/hyperlink" Target="http://mf.mgpu.ru/main/Content/Vestnik/Vestnik4/27.do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../student_support/Inf_Kross.xls" TargetMode="External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_____Microsoft_Office_Excel_97-20031.xls"/><Relationship Id="rId7" Type="http://schemas.openxmlformats.org/officeDocument/2006/relationships/hyperlink" Target="../student_support/Ist_Spravka1.doc" TargetMode="Externa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../student_support/Slovaric1.doc" TargetMode="External"/><Relationship Id="rId11" Type="http://schemas.openxmlformats.org/officeDocument/2006/relationships/oleObject" Target="../embeddings/oleObject2.bin"/><Relationship Id="rId5" Type="http://schemas.openxmlformats.org/officeDocument/2006/relationships/hyperlink" Target="../student_support/Kartochki1.doc" TargetMode="External"/><Relationship Id="rId10" Type="http://schemas.openxmlformats.org/officeDocument/2006/relationships/oleObject" Target="../embeddings/oleObject1.bin"/><Relationship Id="rId4" Type="http://schemas.openxmlformats.org/officeDocument/2006/relationships/hyperlink" Target="../student_support/Test5.doc" TargetMode="External"/><Relationship Id="rId9" Type="http://schemas.openxmlformats.org/officeDocument/2006/relationships/hyperlink" Target="../student_support/test.x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051050" y="47244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i="1">
                <a:solidFill>
                  <a:schemeClr val="bg1"/>
                </a:solidFill>
                <a:latin typeface="Arial" charset="0"/>
              </a:rPr>
              <a:t>Информация - двигатель прогресса</a:t>
            </a:r>
            <a:r>
              <a:rPr lang="ru-RU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0" y="1341438"/>
            <a:ext cx="9144000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89803" dir="2700000" algn="ctr" rotWithShape="0">
                    <a:schemeClr val="hlink">
                      <a:alpha val="50000"/>
                    </a:schemeClr>
                  </a:outerShdw>
                </a:effectLst>
                <a:latin typeface="Arial"/>
                <a:cs typeface="Arial"/>
              </a:rPr>
              <a:t>"Информационная культура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89803" dir="2700000" algn="ctr" rotWithShape="0">
                    <a:schemeClr val="hlink">
                      <a:alpha val="50000"/>
                    </a:schemeClr>
                  </a:outerShdw>
                </a:effectLst>
                <a:latin typeface="Arial"/>
                <a:cs typeface="Arial"/>
              </a:rPr>
              <a:t>от А до Я..."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596" y="6143644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для учащихся 9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11188" y="981075"/>
            <a:ext cx="72723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Методические материалы:</a:t>
            </a:r>
          </a:p>
          <a:p>
            <a:pPr>
              <a:buFontTx/>
              <a:buChar char="•"/>
            </a:pPr>
            <a:r>
              <a:rPr lang="ru-RU">
                <a:latin typeface="Arial" charset="0"/>
                <a:hlinkClick r:id="rId3" action="ppaction://hlinkfile"/>
              </a:rPr>
              <a:t>Вопросы для самоконтроля:</a:t>
            </a:r>
            <a:endParaRPr lang="ru-RU">
              <a:latin typeface="Arial" charset="0"/>
            </a:endParaRPr>
          </a:p>
          <a:p>
            <a:pPr>
              <a:buFontTx/>
              <a:buChar char="•"/>
            </a:pPr>
            <a:r>
              <a:rPr lang="ru-RU">
                <a:latin typeface="Arial" charset="0"/>
                <a:hlinkClick r:id="rId4" action="ppaction://hlinkfile"/>
              </a:rPr>
              <a:t>Визитная карточка </a:t>
            </a:r>
            <a:r>
              <a:rPr lang="ru-RU">
                <a:latin typeface="Arial" charset="0"/>
              </a:rPr>
              <a:t>представления проекта;</a:t>
            </a:r>
          </a:p>
          <a:p>
            <a:pPr>
              <a:buFontTx/>
              <a:buChar char="•"/>
            </a:pPr>
            <a:r>
              <a:rPr lang="ru-RU">
                <a:latin typeface="Arial" charset="0"/>
              </a:rPr>
              <a:t>Методическая разработка проведения проекта;</a:t>
            </a:r>
          </a:p>
          <a:p>
            <a:pPr>
              <a:buFontTx/>
              <a:buChar char="•"/>
            </a:pPr>
            <a:r>
              <a:rPr lang="ru-RU">
                <a:latin typeface="Arial" charset="0"/>
              </a:rPr>
              <a:t>Критерии оценивания деятельности учащихся (</a:t>
            </a:r>
            <a:r>
              <a:rPr lang="ru-RU">
                <a:latin typeface="Arial" charset="0"/>
                <a:hlinkClick r:id="rId5" action="ppaction://hlinkfile"/>
              </a:rPr>
              <a:t>презентация</a:t>
            </a:r>
            <a:r>
              <a:rPr lang="ru-RU">
                <a:latin typeface="Arial" charset="0"/>
              </a:rPr>
              <a:t> и </a:t>
            </a:r>
            <a:r>
              <a:rPr lang="ru-RU">
                <a:latin typeface="Arial" charset="0"/>
                <a:hlinkClick r:id="rId6" action="ppaction://hlinkfile"/>
              </a:rPr>
              <a:t>публикация</a:t>
            </a:r>
            <a:r>
              <a:rPr lang="ru-RU">
                <a:latin typeface="Arial" charset="0"/>
              </a:rPr>
              <a:t>)</a:t>
            </a:r>
            <a:r>
              <a:rPr lang="ru-RU"/>
              <a:t>.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0"/>
            <a:ext cx="7772400" cy="1143000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Материалы проекта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468313" y="3357563"/>
          <a:ext cx="3773487" cy="1981200"/>
        </p:xfrm>
        <a:graphic>
          <a:graphicData uri="http://schemas.openxmlformats.org/presentationml/2006/ole">
            <p:oleObj spid="_x0000_s35846" name="Точечный рисунок" r:id="rId7" imgW="7676190" imgH="4029637" progId="PBrush">
              <p:embed/>
            </p:oleObj>
          </a:graphicData>
        </a:graphic>
      </p:graphicFrame>
      <p:pic>
        <p:nvPicPr>
          <p:cNvPr id="35850" name="Picture 10" descr="0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6005512" y="2424112"/>
            <a:ext cx="1095375" cy="1095375"/>
          </a:xfrm>
          <a:noFill/>
          <a:ln w="25400">
            <a:solidFill>
              <a:srgbClr val="000080"/>
            </a:solidFill>
          </a:ln>
        </p:spPr>
      </p:pic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4643438" y="3284538"/>
            <a:ext cx="4211637" cy="1944687"/>
            <a:chOff x="3016" y="1933"/>
            <a:chExt cx="2653" cy="1143"/>
          </a:xfrm>
        </p:grpSpPr>
        <p:graphicFrame>
          <p:nvGraphicFramePr>
            <p:cNvPr id="35848" name="Object 8"/>
            <p:cNvGraphicFramePr>
              <a:graphicFrameLocks noChangeAspect="1"/>
            </p:cNvGraphicFramePr>
            <p:nvPr/>
          </p:nvGraphicFramePr>
          <p:xfrm>
            <a:off x="3016" y="1933"/>
            <a:ext cx="2653" cy="1143"/>
          </p:xfrm>
          <a:graphic>
            <a:graphicData uri="http://schemas.openxmlformats.org/presentationml/2006/ole">
              <p:oleObj spid="_x0000_s35848" name="Точечный рисунок" r:id="rId9" imgW="7849696" imgH="3381847" progId="PBrush">
                <p:embed/>
              </p:oleObj>
            </a:graphicData>
          </a:graphic>
        </p:graphicFrame>
        <p:pic>
          <p:nvPicPr>
            <p:cNvPr id="35852" name="Picture 12" descr="000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293" y="2568"/>
              <a:ext cx="470" cy="499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pic>
          <p:nvPicPr>
            <p:cNvPr id="35854" name="Picture 14" descr="0004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057" y="2523"/>
              <a:ext cx="386" cy="544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47700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Деятельность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250825" y="1125538"/>
            <a:ext cx="4244975" cy="53990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i="1">
                <a:solidFill>
                  <a:schemeClr val="bg1"/>
                </a:solidFill>
                <a:latin typeface="Arial" charset="0"/>
              </a:rPr>
              <a:t>Учитель</a:t>
            </a:r>
          </a:p>
          <a:p>
            <a:r>
              <a:rPr lang="ru-RU" b="1">
                <a:latin typeface="Arial" charset="0"/>
              </a:rPr>
              <a:t>направляет</a:t>
            </a:r>
          </a:p>
          <a:p>
            <a:r>
              <a:rPr lang="ru-RU" b="1">
                <a:latin typeface="Arial" charset="0"/>
              </a:rPr>
              <a:t>формирует практические навыки, монологическую речь учащихся</a:t>
            </a:r>
          </a:p>
          <a:p>
            <a:r>
              <a:rPr lang="ru-RU" b="1">
                <a:latin typeface="Arial" charset="0"/>
              </a:rPr>
              <a:t>контролирует</a:t>
            </a:r>
          </a:p>
          <a:p>
            <a:r>
              <a:rPr lang="ru-RU" b="1">
                <a:latin typeface="Arial" charset="0"/>
              </a:rPr>
              <a:t>творит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48200" y="1196975"/>
            <a:ext cx="4244975" cy="5327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i="1">
                <a:solidFill>
                  <a:schemeClr val="bg1"/>
                </a:solidFill>
                <a:latin typeface="Arial" charset="0"/>
              </a:rPr>
              <a:t>Ученик</a:t>
            </a:r>
          </a:p>
          <a:p>
            <a:r>
              <a:rPr lang="ru-RU" b="1">
                <a:latin typeface="Arial" charset="0"/>
              </a:rPr>
              <a:t>слушает</a:t>
            </a:r>
          </a:p>
          <a:p>
            <a:r>
              <a:rPr lang="ru-RU" b="1">
                <a:latin typeface="Arial" charset="0"/>
              </a:rPr>
              <a:t>анализирует</a:t>
            </a:r>
          </a:p>
          <a:p>
            <a:r>
              <a:rPr lang="ru-RU" b="1">
                <a:latin typeface="Arial" charset="0"/>
              </a:rPr>
              <a:t>сопоставляет</a:t>
            </a:r>
          </a:p>
          <a:p>
            <a:r>
              <a:rPr lang="ru-RU" b="1">
                <a:latin typeface="Arial" charset="0"/>
              </a:rPr>
              <a:t>переводит</a:t>
            </a:r>
          </a:p>
          <a:p>
            <a:r>
              <a:rPr lang="ru-RU" b="1">
                <a:latin typeface="Arial" charset="0"/>
              </a:rPr>
              <a:t>доказывает</a:t>
            </a:r>
            <a:endParaRPr lang="ru-RU" sz="3200" b="1" u="sng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9710" name="Picture 1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941888"/>
            <a:ext cx="2159000" cy="1438275"/>
          </a:xfrm>
          <a:prstGeom prst="rect">
            <a:avLst/>
          </a:prstGeom>
          <a:noFill/>
        </p:spPr>
      </p:pic>
      <p:pic>
        <p:nvPicPr>
          <p:cNvPr id="29714" name="Picture 18" descr="slide0054_image0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5157788"/>
            <a:ext cx="1190625" cy="1414462"/>
          </a:xfrm>
          <a:prstGeom prst="rect">
            <a:avLst/>
          </a:prstGeom>
          <a:noFill/>
        </p:spPr>
      </p:pic>
      <p:pic>
        <p:nvPicPr>
          <p:cNvPr id="29715" name="Picture 19" descr="slide0084_image17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821238"/>
            <a:ext cx="2587625" cy="17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981075"/>
          </a:xfrm>
        </p:spPr>
        <p:txBody>
          <a:bodyPr/>
          <a:lstStyle/>
          <a:p>
            <a:r>
              <a:rPr lang="ru-RU" sz="3600" b="1">
                <a:solidFill>
                  <a:schemeClr val="bg1"/>
                </a:solidFill>
                <a:latin typeface="Arial" charset="0"/>
              </a:rPr>
              <a:t>Результаты проекта деятельности учащихся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4752975" cy="1871662"/>
          </a:xfrm>
        </p:spPr>
        <p:txBody>
          <a:bodyPr/>
          <a:lstStyle/>
          <a:p>
            <a:r>
              <a:rPr lang="ru-RU" sz="2200">
                <a:latin typeface="Arial" charset="0"/>
                <a:hlinkClick r:id="rId3" action="ppaction://hlinkpres?slideindex=1&amp;slidetitle="/>
              </a:rPr>
              <a:t>Презентация</a:t>
            </a:r>
            <a:r>
              <a:rPr lang="ru-RU" sz="2200">
                <a:latin typeface="Arial" charset="0"/>
              </a:rPr>
              <a:t> «Информационная культура от А до Я…»</a:t>
            </a:r>
          </a:p>
          <a:p>
            <a:r>
              <a:rPr lang="ru-RU" sz="2200">
                <a:latin typeface="Arial" charset="0"/>
                <a:hlinkClick r:id="rId4" action="ppaction://hlinkfile"/>
              </a:rPr>
              <a:t>Буклет-путеводитель</a:t>
            </a:r>
            <a:r>
              <a:rPr lang="ru-RU" sz="2200">
                <a:latin typeface="Arial" charset="0"/>
              </a:rPr>
              <a:t> по теме исследования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859338" y="1341438"/>
          <a:ext cx="3744912" cy="2849562"/>
        </p:xfrm>
        <a:graphic>
          <a:graphicData uri="http://schemas.openxmlformats.org/presentationml/2006/ole">
            <p:oleObj spid="_x0000_s23556" name="Точечный рисунок" r:id="rId5" imgW="5057143" imgH="3847619" progId="PBrush">
              <p:embed/>
            </p:oleObj>
          </a:graphicData>
        </a:graphic>
      </p:graphicFrame>
      <p:pic>
        <p:nvPicPr>
          <p:cNvPr id="23558" name="Picture 6" descr="3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724525" y="2133600"/>
            <a:ext cx="885825" cy="1152525"/>
          </a:xfrm>
          <a:noFill/>
          <a:ln/>
        </p:spPr>
      </p:pic>
      <p:pic>
        <p:nvPicPr>
          <p:cNvPr id="23560" name="Picture 8" descr="б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12088" y="2420938"/>
            <a:ext cx="863600" cy="857250"/>
          </a:xfrm>
          <a:prstGeom prst="rect">
            <a:avLst/>
          </a:prstGeom>
          <a:noFill/>
        </p:spPr>
      </p:pic>
      <p:pic>
        <p:nvPicPr>
          <p:cNvPr id="23561" name="Picture 9" descr="бук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967669">
            <a:off x="611188" y="3789363"/>
            <a:ext cx="3324225" cy="2328862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3562" name="Picture 10" descr="бук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79838" y="4365625"/>
            <a:ext cx="3205162" cy="2262188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ru-RU" sz="3600" b="1">
                <a:solidFill>
                  <a:schemeClr val="bg1"/>
                </a:solidFill>
                <a:latin typeface="Arial" charset="0"/>
              </a:rPr>
              <a:t>Результаты проекта деятельности учащихся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8316912" cy="1519237"/>
          </a:xfrm>
        </p:spPr>
        <p:txBody>
          <a:bodyPr/>
          <a:lstStyle/>
          <a:p>
            <a:r>
              <a:rPr lang="ru-RU" sz="2200">
                <a:latin typeface="Arial" charset="0"/>
              </a:rPr>
              <a:t>Электронный учебник по роману А.С.Пушкина «Капитанская дочка» учащихся 9Г класса МОУ «СОШ 14» Долгих Саши, Гречишниковой Маши, Островской Вики.</a:t>
            </a:r>
          </a:p>
        </p:txBody>
      </p:sp>
      <p:pic>
        <p:nvPicPr>
          <p:cNvPr id="30731" name="Picture 11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95738" y="2997200"/>
            <a:ext cx="4537075" cy="3405188"/>
          </a:xfrm>
          <a:noFill/>
          <a:ln w="25400">
            <a:solidFill>
              <a:srgbClr val="000080"/>
            </a:solidFill>
          </a:ln>
        </p:spPr>
      </p:pic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611188" y="3068638"/>
            <a:ext cx="2808287" cy="3240087"/>
            <a:chOff x="385" y="2069"/>
            <a:chExt cx="1492" cy="1860"/>
          </a:xfrm>
        </p:grpSpPr>
        <p:pic>
          <p:nvPicPr>
            <p:cNvPr id="30735" name="Picture 15" descr="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1" y="2069"/>
              <a:ext cx="766" cy="845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pic>
          <p:nvPicPr>
            <p:cNvPr id="30734" name="Picture 14" descr="Вика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3" y="2704"/>
              <a:ext cx="816" cy="953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30733" name="Picture 13" descr="10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2931"/>
              <a:ext cx="683" cy="998"/>
            </a:xfrm>
            <a:prstGeom prst="rect">
              <a:avLst/>
            </a:prstGeom>
            <a:noFill/>
            <a:ln w="25400">
              <a:solidFill>
                <a:srgbClr val="00008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58200" cy="1143000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Результаты проекта деятельности</a:t>
            </a:r>
            <a:r>
              <a:rPr lang="en-US" sz="4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Arial" charset="0"/>
              </a:rPr>
              <a:t>преподавателей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4248150" cy="4400550"/>
          </a:xfrm>
        </p:spPr>
        <p:txBody>
          <a:bodyPr/>
          <a:lstStyle/>
          <a:p>
            <a:r>
              <a:rPr lang="ru-RU" sz="2200">
                <a:latin typeface="Arial" charset="0"/>
              </a:rPr>
              <a:t>Критерии оценки деятельности учащихся;</a:t>
            </a:r>
          </a:p>
          <a:p>
            <a:r>
              <a:rPr lang="ru-RU" sz="2200">
                <a:latin typeface="Arial" charset="0"/>
              </a:rPr>
              <a:t>Презентация методики работы над проектом;</a:t>
            </a:r>
          </a:p>
          <a:p>
            <a:r>
              <a:rPr lang="en-US" sz="2200">
                <a:latin typeface="Arial" charset="0"/>
              </a:rPr>
              <a:t>Web-</a:t>
            </a:r>
            <a:r>
              <a:rPr lang="ru-RU" sz="2200">
                <a:latin typeface="Arial" charset="0"/>
              </a:rPr>
              <a:t>сайт;</a:t>
            </a:r>
          </a:p>
          <a:p>
            <a:r>
              <a:rPr lang="ru-RU" sz="2200">
                <a:latin typeface="Arial" charset="0"/>
              </a:rPr>
              <a:t>Презентация «Роль информационно-образовательной среды в достижении качества образования»</a:t>
            </a:r>
          </a:p>
          <a:p>
            <a:r>
              <a:rPr lang="ru-RU" sz="2200">
                <a:latin typeface="Arial" charset="0"/>
              </a:rPr>
              <a:t>Повышение квалификации </a:t>
            </a:r>
          </a:p>
          <a:p>
            <a:pPr>
              <a:buFontTx/>
              <a:buNone/>
            </a:pPr>
            <a:endParaRPr lang="ru-RU" sz="2200">
              <a:latin typeface="Arial" charset="0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284663" y="2198688"/>
          <a:ext cx="4321175" cy="3249612"/>
        </p:xfrm>
        <a:graphic>
          <a:graphicData uri="http://schemas.openxmlformats.org/presentationml/2006/ole">
            <p:oleObj spid="_x0000_s26629" name="Точечный рисунок" r:id="rId3" imgW="6295238" imgH="47345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647700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Информационные ресурсы: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5538"/>
            <a:ext cx="9144000" cy="5111750"/>
          </a:xfrm>
        </p:spPr>
        <p:txBody>
          <a:bodyPr/>
          <a:lstStyle/>
          <a:p>
            <a:pPr algn="l">
              <a:lnSpc>
                <a:spcPct val="80000"/>
              </a:lnSpc>
              <a:tabLst>
                <a:tab pos="357188" algn="l"/>
                <a:tab pos="620713" algn="l"/>
              </a:tabLst>
            </a:pPr>
            <a:r>
              <a:rPr lang="ru-RU" b="1">
                <a:solidFill>
                  <a:schemeClr val="bg1"/>
                </a:solidFill>
                <a:latin typeface="Arial" charset="0"/>
              </a:rPr>
              <a:t>Электронные ресурсы на компакт-дисках:</a:t>
            </a:r>
            <a:endParaRPr lang="ru-RU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  <a:tabLst>
                <a:tab pos="357188" algn="l"/>
                <a:tab pos="620713" algn="l"/>
              </a:tabLst>
            </a:pPr>
            <a:r>
              <a:rPr lang="ru-RU" sz="2400">
                <a:latin typeface="Arial" charset="0"/>
              </a:rPr>
              <a:t> Большая энциклопедия Кирилла и Мефодия (10 </a:t>
            </a:r>
            <a:r>
              <a:rPr lang="en-US" sz="2400">
                <a:latin typeface="Arial" charset="0"/>
              </a:rPr>
              <a:t>CD</a:t>
            </a:r>
            <a:r>
              <a:rPr lang="ru-RU" sz="2400">
                <a:latin typeface="Arial" charset="0"/>
              </a:rPr>
              <a:t>-</a:t>
            </a:r>
            <a:r>
              <a:rPr lang="en-US" sz="2400">
                <a:latin typeface="Arial" charset="0"/>
              </a:rPr>
              <a:t>ROM</a:t>
            </a:r>
            <a:r>
              <a:rPr lang="ru-RU" sz="2400">
                <a:latin typeface="Arial" charset="0"/>
              </a:rPr>
              <a:t>), 2003.</a:t>
            </a: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  <a:tabLst>
                <a:tab pos="357188" algn="l"/>
                <a:tab pos="620713" algn="l"/>
              </a:tabLst>
            </a:pPr>
            <a:r>
              <a:rPr lang="ru-RU" sz="2400">
                <a:latin typeface="Arial" charset="0"/>
              </a:rPr>
              <a:t> Энциклопедия персонального компьютера Кирилла и Мефодия (</a:t>
            </a:r>
            <a:r>
              <a:rPr lang="en-US" sz="2400">
                <a:latin typeface="Arial" charset="0"/>
              </a:rPr>
              <a:t>CD</a:t>
            </a:r>
            <a:r>
              <a:rPr lang="ru-RU" sz="2400">
                <a:latin typeface="Arial" charset="0"/>
              </a:rPr>
              <a:t>-</a:t>
            </a:r>
            <a:r>
              <a:rPr lang="en-US" sz="2400">
                <a:latin typeface="Arial" charset="0"/>
              </a:rPr>
              <a:t>ROM</a:t>
            </a:r>
            <a:r>
              <a:rPr lang="ru-RU" sz="2400">
                <a:latin typeface="Arial" charset="0"/>
              </a:rPr>
              <a:t>), 2003.</a:t>
            </a:r>
          </a:p>
          <a:p>
            <a:pPr algn="l">
              <a:lnSpc>
                <a:spcPct val="80000"/>
              </a:lnSpc>
              <a:buClr>
                <a:schemeClr val="tx1"/>
              </a:buClr>
              <a:buFontTx/>
              <a:buChar char="•"/>
              <a:tabLst>
                <a:tab pos="357188" algn="l"/>
                <a:tab pos="620713" algn="l"/>
              </a:tabLst>
            </a:pPr>
            <a:r>
              <a:rPr lang="ru-RU" sz="2400">
                <a:latin typeface="Arial" charset="0"/>
              </a:rPr>
              <a:t> Интернет-версия издания: Шауцукова Л.З. Информатика: Учебник для 10-11 классов. — М.: Просвещение, 2000 г.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74413">
            <a:off x="493713" y="3970338"/>
            <a:ext cx="3579812" cy="24606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3290">
            <a:off x="4068763" y="3916363"/>
            <a:ext cx="4767262" cy="2659062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647700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Информационные ресурсы: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65175"/>
            <a:ext cx="8964612" cy="583247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  <a:latin typeface="Arial" charset="0"/>
              </a:rPr>
              <a:t>Ресурсы Интернета:</a:t>
            </a:r>
            <a:endParaRPr lang="ru-RU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«Офисный факультет» — 2003-2004. - </a:t>
            </a:r>
            <a:r>
              <a:rPr lang="ru-RU" sz="2200">
                <a:latin typeface="Arial" charset="0"/>
                <a:hlinkClick r:id="rId2"/>
              </a:rPr>
              <a:t>http://www.office-f.ru/resources/powerpoint/templates.htm</a:t>
            </a:r>
            <a:endParaRPr lang="ru-RU" sz="2200">
              <a:latin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О.И. Соколова Информационная культура преподавателя как необходимый компонент современного образования. - Электронный журнал «Педагогическая наука и образование в России и за рубежом: региональные, глобальные и информационные аспекты, ВЫПУСК 1_2003, Раздел 8.  Информационные основы повышения квалификации и профессиональной переподготовки менеджеров образования. </a:t>
            </a:r>
            <a:r>
              <a:rPr lang="ru-RU" sz="2200">
                <a:latin typeface="Arial" charset="0"/>
                <a:hlinkClick r:id="rId3"/>
              </a:rPr>
              <a:t>http://rspu.edu.ru/university/publish/pednauka/2003_1/08sokolova.htm</a:t>
            </a:r>
            <a:r>
              <a:rPr lang="ru-RU" sz="2200">
                <a:latin typeface="Arial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Информационная культура. - журнал «МЕДИАОБРАЗОВАНИЕ». - </a:t>
            </a:r>
            <a:r>
              <a:rPr lang="ru-RU" sz="2200">
                <a:latin typeface="Arial" charset="0"/>
                <a:hlinkClick r:id="rId4"/>
              </a:rPr>
              <a:t>http://www.mediaedu.ru/modules.php?name=Pages&amp;go=page&amp;pid=19</a:t>
            </a:r>
            <a:r>
              <a:rPr lang="ru-RU" sz="2200">
                <a:latin typeface="Arial" charset="0"/>
              </a:rPr>
              <a:t> (3 июл. 2004)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Развитие информационных технологий - журнал «МЕДИАОБРАЗОВАНИЕ». - </a:t>
            </a:r>
            <a:r>
              <a:rPr lang="ru-RU" sz="2200">
                <a:latin typeface="Arial" charset="0"/>
                <a:hlinkClick r:id="rId5"/>
              </a:rPr>
              <a:t>http://www.mediaedu.ru/modules.php?name=Pages&amp;go=page&amp;pid=17</a:t>
            </a:r>
            <a:r>
              <a:rPr lang="ru-RU" sz="2200">
                <a:latin typeface="Arial" charset="0"/>
              </a:rPr>
              <a:t> (26 июл.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647700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Информационные ресурсы: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65175"/>
            <a:ext cx="8964612" cy="583247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  <a:latin typeface="Arial" charset="0"/>
              </a:rPr>
              <a:t>Ресурсы Интернета:</a:t>
            </a:r>
            <a:endParaRPr lang="ru-RU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Мультимедиа в образовании - журнал «МЕДИАОБРАЗОВАНИЕ». - </a:t>
            </a:r>
            <a:r>
              <a:rPr lang="ru-RU" sz="2200">
                <a:latin typeface="Arial" charset="0"/>
                <a:hlinkClick r:id="rId2"/>
              </a:rPr>
              <a:t>http://www.mediaedu.ru/modules.php?name=Pages&amp;go=page&amp;pid=20</a:t>
            </a:r>
            <a:r>
              <a:rPr lang="ru-RU" sz="2200">
                <a:latin typeface="Arial" charset="0"/>
              </a:rPr>
              <a:t> (15 авг. 2004)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Морев И. А. Образовательные информационные технологии. – педагогическая библиотека. Десять умений носителя информационной культуры. </a:t>
            </a:r>
            <a:r>
              <a:rPr lang="ru-RU" sz="2200">
                <a:latin typeface="Arial" charset="0"/>
                <a:hlinkClick r:id="rId3"/>
              </a:rPr>
              <a:t>http://www.pedlib.ru/Books/1/0194/1_0194-22.shtml</a:t>
            </a:r>
            <a:endParaRPr lang="ru-RU" sz="2200">
              <a:latin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Ю.Г. Коротенков Формирование информационной субкультуры в аспекте информатизации образования. - </a:t>
            </a:r>
            <a:r>
              <a:rPr lang="ru-RU" sz="2200">
                <a:latin typeface="Arial" charset="0"/>
                <a:hlinkClick r:id="rId4"/>
              </a:rPr>
              <a:t>http://mf.mgpu.ru/main/Content/Vestnik/Vestnik4/27.doc</a:t>
            </a:r>
            <a:endParaRPr lang="ru-RU" sz="2200">
              <a:latin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Аксянов И.М.  Подготовка специалиста системы среднего профессионального образования в области делового общения. </a:t>
            </a:r>
            <a:r>
              <a:rPr lang="en-US" sz="2200">
                <a:latin typeface="Arial" charset="0"/>
                <a:hlinkClick r:id="rId5"/>
              </a:rPr>
              <a:t>http://rio.chuvsu.ru/rio/php1/view/konferenz/tezis.php?zid=81</a:t>
            </a:r>
            <a:endParaRPr lang="ru-RU" sz="2200">
              <a:latin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Суминова т.н. Информационная культура как фактор развития общества. - </a:t>
            </a:r>
            <a:r>
              <a:rPr lang="ru-RU" sz="2200">
                <a:latin typeface="Arial" charset="0"/>
                <a:hlinkClick r:id="rId6"/>
              </a:rPr>
              <a:t>http://www.evarussia.ru/upload/doklad/tezis_1022.doc</a:t>
            </a:r>
            <a:r>
              <a:rPr lang="ru-RU" sz="2200">
                <a:latin typeface="Arial" charset="0"/>
              </a:rPr>
              <a:t> 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ru-RU" sz="2200">
                <a:latin typeface="Arial" charset="0"/>
              </a:rPr>
              <a:t>И.В. Старовикова</a:t>
            </a:r>
            <a:r>
              <a:rPr lang="ru-RU" sz="2200" b="1">
                <a:latin typeface="Arial" charset="0"/>
              </a:rPr>
              <a:t> </a:t>
            </a:r>
            <a:r>
              <a:rPr lang="ru-RU" sz="2200">
                <a:latin typeface="Arial" charset="0"/>
              </a:rPr>
              <a:t>Компоненты информационной культуры личности .- </a:t>
            </a:r>
            <a:r>
              <a:rPr lang="ru-RU" sz="2200">
                <a:latin typeface="Arial" charset="0"/>
                <a:hlinkClick r:id="rId7"/>
              </a:rPr>
              <a:t>http://www.biysk.asu.ru/jurnal/n4-5_2000/aktual_problem/starovikova.doc</a:t>
            </a:r>
            <a:endParaRPr lang="ru-RU" sz="2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8137525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89803" dir="2700000" algn="ctr" rotWithShape="0">
                    <a:schemeClr val="hlink">
                      <a:alpha val="50000"/>
                    </a:schemeClr>
                  </a:outerShdw>
                </a:effectLst>
                <a:latin typeface="Arial"/>
                <a:cs typeface="Arial"/>
              </a:rPr>
              <a:t>Как информация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89803" dir="2700000" algn="ctr" rotWithShape="0">
                    <a:schemeClr val="hlink">
                      <a:alpha val="50000"/>
                    </a:schemeClr>
                  </a:outerShdw>
                </a:effectLst>
                <a:latin typeface="Arial"/>
                <a:cs typeface="Arial"/>
              </a:rPr>
              <a:t>правит миром?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051050" y="47244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i="1">
                <a:solidFill>
                  <a:schemeClr val="bg1"/>
                </a:solidFill>
                <a:latin typeface="Arial" charset="0"/>
              </a:rPr>
              <a:t>Информация - двигатель прогресса</a:t>
            </a:r>
            <a:r>
              <a:rPr lang="ru-RU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7487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Arial" charset="0"/>
              </a:rPr>
              <a:t>Зачем нам опыт поколений?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>
                <a:latin typeface="Arial" charset="0"/>
              </a:rPr>
              <a:t>Нужна ли информационная культура?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>
                <a:latin typeface="Arial" charset="0"/>
              </a:rPr>
              <a:t>Как ориентироваться в «океане» информации?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>
                <a:latin typeface="Arial" charset="0"/>
              </a:rPr>
              <a:t>«Что такое хорошо и что такое плохо» в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chemeClr val="bg1"/>
                </a:solidFill>
                <a:latin typeface="Arial" charset="0"/>
              </a:rPr>
              <a:t>ИНФОРМАЦИИ</a:t>
            </a:r>
            <a:r>
              <a:rPr lang="ru-RU" sz="2400">
                <a:solidFill>
                  <a:schemeClr val="bg1"/>
                </a:solidFill>
                <a:latin typeface="Arial" charset="0"/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>
                <a:latin typeface="Arial" charset="0"/>
              </a:rPr>
              <a:t>Почему не изобрели компьютер, например,  в </a:t>
            </a:r>
            <a:r>
              <a:rPr lang="en-US" sz="2400">
                <a:latin typeface="Arial" charset="0"/>
              </a:rPr>
              <a:t>XV </a:t>
            </a:r>
            <a:r>
              <a:rPr lang="ru-RU" sz="2400">
                <a:latin typeface="Arial" charset="0"/>
              </a:rPr>
              <a:t>веке?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" charset="0"/>
              </a:rPr>
              <a:t>Проблемные вопросы: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Актуальность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>
                <a:latin typeface="Arial" charset="0"/>
              </a:rPr>
              <a:t>показать значимость информационных технологий, средств накопления, обработки, передачи информации, расширить сферу их применения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7772400" cy="4103687"/>
          </a:xfrm>
        </p:spPr>
        <p:txBody>
          <a:bodyPr/>
          <a:lstStyle/>
          <a:p>
            <a:r>
              <a:rPr lang="ru-RU" sz="2200">
                <a:latin typeface="Arial" charset="0"/>
              </a:rPr>
              <a:t>показать историю развития средств накопления, обработки и передачи информации;</a:t>
            </a:r>
          </a:p>
          <a:p>
            <a:r>
              <a:rPr lang="ru-RU" sz="2200">
                <a:latin typeface="Arial" charset="0"/>
              </a:rPr>
              <a:t>доказать, что информация – двигатель прогресса.</a:t>
            </a:r>
          </a:p>
          <a:p>
            <a:r>
              <a:rPr lang="ru-RU" sz="2200">
                <a:latin typeface="Arial" charset="0"/>
              </a:rPr>
              <a:t>совершенствовать</a:t>
            </a:r>
            <a:r>
              <a:rPr lang="ru-RU" sz="2200" b="1" i="1">
                <a:latin typeface="Arial" charset="0"/>
              </a:rPr>
              <a:t> </a:t>
            </a:r>
            <a:r>
              <a:rPr lang="ru-RU" sz="2200">
                <a:latin typeface="Arial" charset="0"/>
              </a:rPr>
              <a:t>навыки использования электронных ресурсов, поиска и анализа информации.</a:t>
            </a:r>
          </a:p>
          <a:p>
            <a:r>
              <a:rPr lang="ru-RU" sz="2200">
                <a:latin typeface="Arial" charset="0"/>
              </a:rPr>
              <a:t>создать электронно – методическую базу для успешной работы учителей и учащихся в освоении учебного и вне - учебного материала;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" charset="0"/>
              </a:rPr>
              <a:t>Цели: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95288" y="4076700"/>
            <a:ext cx="89820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3525" indent="-263525">
              <a:buFontTx/>
              <a:buChar char="•"/>
            </a:pPr>
            <a:r>
              <a:rPr lang="en-US" sz="2200">
                <a:latin typeface="Arial" charset="0"/>
              </a:rPr>
              <a:t>использовать новейшие информационные технологии для повышения мотивации учения</a:t>
            </a:r>
            <a:r>
              <a:rPr lang="ru-RU" sz="2200">
                <a:latin typeface="Arial" charset="0"/>
              </a:rPr>
              <a:t>;</a:t>
            </a:r>
            <a:endParaRPr lang="en-US" sz="2200">
              <a:latin typeface="Arial" charset="0"/>
            </a:endParaRPr>
          </a:p>
          <a:p>
            <a:pPr marL="263525" indent="-263525">
              <a:buFontTx/>
              <a:buChar char="•"/>
            </a:pPr>
            <a:r>
              <a:rPr lang="ru-RU" sz="2200">
                <a:latin typeface="Arial" charset="0"/>
              </a:rPr>
              <a:t>способствовать развитию</a:t>
            </a:r>
            <a:r>
              <a:rPr lang="en-US" sz="2200">
                <a:latin typeface="Arial" charset="0"/>
              </a:rPr>
              <a:t> творческих способностей учащихся</a:t>
            </a:r>
            <a:r>
              <a:rPr lang="ru-RU" sz="2200">
                <a:latin typeface="Arial" charset="0"/>
              </a:rPr>
              <a:t>, </a:t>
            </a:r>
            <a:r>
              <a:rPr lang="en-US" sz="2200">
                <a:latin typeface="Arial" charset="0"/>
              </a:rPr>
              <a:t>освоени</a:t>
            </a:r>
            <a:r>
              <a:rPr lang="ru-RU" sz="2200">
                <a:latin typeface="Arial" charset="0"/>
              </a:rPr>
              <a:t>ю</a:t>
            </a:r>
            <a:r>
              <a:rPr lang="en-US" sz="2200">
                <a:latin typeface="Arial" charset="0"/>
              </a:rPr>
              <a:t> новых информационных технологий; </a:t>
            </a:r>
          </a:p>
          <a:p>
            <a:pPr marL="263525" indent="-263525">
              <a:buFontTx/>
              <a:buChar char="•"/>
            </a:pPr>
            <a:r>
              <a:rPr lang="en-US" sz="2200">
                <a:latin typeface="Arial" charset="0"/>
              </a:rPr>
              <a:t>осв</a:t>
            </a:r>
            <a:r>
              <a:rPr lang="ru-RU" sz="2200">
                <a:latin typeface="Arial" charset="0"/>
              </a:rPr>
              <a:t>аивать </a:t>
            </a:r>
            <a:r>
              <a:rPr lang="en-US" sz="2200">
                <a:latin typeface="Arial" charset="0"/>
              </a:rPr>
              <a:t> метод работы с проектами</a:t>
            </a:r>
            <a:r>
              <a:rPr lang="ru-RU" sz="2200">
                <a:latin typeface="Arial" charset="0"/>
              </a:rPr>
              <a:t>.</a:t>
            </a:r>
            <a:r>
              <a:rPr lang="en-US" sz="22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" charset="0"/>
              </a:rPr>
              <a:t>Задачи: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</a:rPr>
              <a:t>изучить печатные источники, электронные ресурсы и систематизировать  знания по истории развития средств передачи, накопления и обработки информации;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</a:rPr>
              <a:t>исследовать статистику объёма информации на разных этапах развития общества;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</a:rPr>
              <a:t>показать значимость информационной культуры для современного человека. 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</a:rPr>
              <a:t>расширить знания учащихся в области сравнительного языкознания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</a:rPr>
              <a:t>развивать навыки осознанного восприятия и отбора материала и способствовать формированию собственной точки зрения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</a:rPr>
              <a:t>повысить познавательную роль самообразования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</a:rPr>
              <a:t>формировать навыки информационной культуры преподавателей 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Предполагаемый результат: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7918450" cy="51847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>
                <a:latin typeface="Arial" charset="0"/>
              </a:rPr>
              <a:t>достичь оптимального уровня творческой работы учителя и ученика через применение новых технологий;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>
                <a:latin typeface="Arial" charset="0"/>
              </a:rPr>
              <a:t>создать дидактический и методический материал для преподавателей спецкурсов;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>
                <a:latin typeface="Arial" charset="0"/>
              </a:rPr>
              <a:t>расширить сферу применения ИКТ-технологий преподавателей и учащихся.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latin typeface="Arial" charset="0"/>
              </a:rPr>
              <a:t/>
            </a:r>
            <a:br>
              <a:rPr lang="ru-RU" sz="2400">
                <a:latin typeface="Arial" charset="0"/>
              </a:rPr>
            </a:b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Критерии успеха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4114800"/>
          </a:xfrm>
        </p:spPr>
        <p:txBody>
          <a:bodyPr/>
          <a:lstStyle/>
          <a:p>
            <a:r>
              <a:rPr lang="ru-RU" sz="3400">
                <a:latin typeface="Arial" charset="0"/>
              </a:rPr>
              <a:t>востребованность материала преподавателями, учащимися; </a:t>
            </a:r>
          </a:p>
          <a:p>
            <a:r>
              <a:rPr lang="ru-RU" sz="3400">
                <a:latin typeface="Arial" charset="0"/>
              </a:rPr>
              <a:t>разработка собственных проектов в области литературы и информатики.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3708400" y="3213100"/>
          <a:ext cx="1944688" cy="1193800"/>
        </p:xfrm>
        <a:graphic>
          <a:graphicData uri="http://schemas.openxmlformats.org/presentationml/2006/ole">
            <p:oleObj spid="_x0000_s19466" name="Диаграмма" r:id="rId3" imgW="4333951" imgH="3448202" progId="Excel.Sheet.8">
              <p:embed/>
            </p:oleObj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-242888"/>
            <a:ext cx="7772400" cy="1143001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  <a:latin typeface="Arial" charset="0"/>
              </a:rPr>
              <a:t>Материалы проекта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92150"/>
            <a:ext cx="5545138" cy="3529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b="1">
                <a:solidFill>
                  <a:schemeClr val="bg1"/>
                </a:solidFill>
                <a:latin typeface="Arial" charset="0"/>
              </a:rPr>
              <a:t>Дидактические: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  <a:hlinkClick r:id="rId4" action="ppaction://hlinkfile"/>
              </a:rPr>
              <a:t>Тестовые задания</a:t>
            </a:r>
            <a:r>
              <a:rPr lang="ru-RU" sz="220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  <a:hlinkClick r:id="rId5" action="ppaction://hlinkfile"/>
              </a:rPr>
              <a:t>Карточки</a:t>
            </a:r>
            <a:r>
              <a:rPr lang="ru-RU" sz="2200">
                <a:latin typeface="Arial" charset="0"/>
              </a:rPr>
              <a:t> (разного уровня сложности);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  <a:hlinkClick r:id="rId6" action="ppaction://hlinkfile"/>
              </a:rPr>
              <a:t>Словарь</a:t>
            </a:r>
            <a:r>
              <a:rPr lang="ru-RU" sz="2200">
                <a:latin typeface="Arial" charset="0"/>
              </a:rPr>
              <a:t> ключевых понятий и терминов;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  <a:hlinkClick r:id="rId7" action="ppaction://hlinkfile"/>
              </a:rPr>
              <a:t>Справочный материал </a:t>
            </a:r>
            <a:r>
              <a:rPr lang="ru-RU" sz="2200">
                <a:latin typeface="Arial" charset="0"/>
              </a:rPr>
              <a:t>«История развития вычислительной техники»;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>
                <a:solidFill>
                  <a:schemeClr val="bg1"/>
                </a:solidFill>
                <a:latin typeface="Arial" charset="0"/>
              </a:rPr>
              <a:t>Электронные ресурсы: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  <a:hlinkClick r:id="rId8" action="ppaction://hlinkfile"/>
              </a:rPr>
              <a:t>Кроссворд</a:t>
            </a:r>
            <a:r>
              <a:rPr lang="ru-RU" sz="220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200">
                <a:latin typeface="Arial" charset="0"/>
                <a:hlinkClick r:id="rId9" action="ppaction://hlinkfile"/>
              </a:rPr>
              <a:t>Тест</a:t>
            </a:r>
            <a:endParaRPr lang="ru-RU" sz="22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>
                <a:solidFill>
                  <a:schemeClr val="bg1"/>
                </a:solidFill>
                <a:latin typeface="Arial" charset="0"/>
              </a:rPr>
              <a:t>Статистические данные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903913" y="981075"/>
          <a:ext cx="3240087" cy="2852738"/>
        </p:xfrm>
        <a:graphic>
          <a:graphicData uri="http://schemas.openxmlformats.org/presentationml/2006/ole">
            <p:oleObj spid="_x0000_s19460" name="Точечный рисунок" r:id="rId10" imgW="8190476" imgH="5238095" progId="PBrush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50825" y="4292600"/>
          <a:ext cx="4032250" cy="1270000"/>
        </p:xfrm>
        <a:graphic>
          <a:graphicData uri="http://schemas.openxmlformats.org/presentationml/2006/ole">
            <p:oleObj spid="_x0000_s19464" name="Точечный рисунок" r:id="rId11" imgW="4990476" imgH="1571844" progId="PBrush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843213" y="5157788"/>
          <a:ext cx="3384550" cy="1547812"/>
        </p:xfrm>
        <a:graphic>
          <a:graphicData uri="http://schemas.openxmlformats.org/presentationml/2006/ole">
            <p:oleObj spid="_x0000_s19462" name="Точечный рисунок" r:id="rId12" imgW="6477904" imgH="2962689" progId="PBrush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795963" y="4076700"/>
          <a:ext cx="3128962" cy="2125663"/>
        </p:xfrm>
        <a:graphic>
          <a:graphicData uri="http://schemas.openxmlformats.org/presentationml/2006/ole">
            <p:oleObj spid="_x0000_s19463" name="Точечный рисунок" r:id="rId13" imgW="3200000" imgH="26292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374</TotalTime>
  <Words>621</Words>
  <Application>Microsoft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Диаграмма</vt:lpstr>
      <vt:lpstr>Точечный рисунок</vt:lpstr>
      <vt:lpstr>Слайд 1</vt:lpstr>
      <vt:lpstr>Слайд 2</vt:lpstr>
      <vt:lpstr>Слайд 3</vt:lpstr>
      <vt:lpstr>Актуальность</vt:lpstr>
      <vt:lpstr>Слайд 5</vt:lpstr>
      <vt:lpstr>Слайд 6</vt:lpstr>
      <vt:lpstr>Предполагаемый результат: </vt:lpstr>
      <vt:lpstr>Критерии успеха</vt:lpstr>
      <vt:lpstr>Материалы проекта</vt:lpstr>
      <vt:lpstr>Материалы проекта</vt:lpstr>
      <vt:lpstr>Деятельность</vt:lpstr>
      <vt:lpstr>Результаты проекта деятельности учащихся</vt:lpstr>
      <vt:lpstr>Результаты проекта деятельности учащихся</vt:lpstr>
      <vt:lpstr>Результаты проекта деятельности преподавателей</vt:lpstr>
      <vt:lpstr>Информационные ресурсы:</vt:lpstr>
      <vt:lpstr>Информационные ресурсы:</vt:lpstr>
      <vt:lpstr>Информационные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компьютер</dc:creator>
  <cp:lastModifiedBy>компьютер</cp:lastModifiedBy>
  <cp:revision>38</cp:revision>
  <dcterms:created xsi:type="dcterms:W3CDTF">1601-01-01T00:00:00Z</dcterms:created>
  <dcterms:modified xsi:type="dcterms:W3CDTF">2013-02-24T03:35:56Z</dcterms:modified>
</cp:coreProperties>
</file>