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9" r:id="rId2"/>
    <p:sldId id="265" r:id="rId3"/>
    <p:sldId id="256" r:id="rId4"/>
    <p:sldId id="264" r:id="rId5"/>
    <p:sldId id="266" r:id="rId6"/>
    <p:sldId id="257" r:id="rId7"/>
    <p:sldId id="258" r:id="rId8"/>
    <p:sldId id="259" r:id="rId9"/>
    <p:sldId id="260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4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FCC5A-DEBB-4863-84BD-57F470CD2629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641A2-B9C5-476A-A909-DE506A73B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35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0FCDBA-E4A6-4F51-AFB0-F48731BFBDF1}" type="slidenum">
              <a:rPr lang="ru-RU" b="0" smtClean="0"/>
              <a:pPr eaLnBrk="1" hangingPunct="1"/>
              <a:t>5</a:t>
            </a:fld>
            <a:endParaRPr lang="ru-RU" b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813D-9CD1-4CFC-AEB2-9034156B612C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5F29-5207-4373-BFC5-BB7277F6BE1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813D-9CD1-4CFC-AEB2-9034156B612C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5F29-5207-4373-BFC5-BB7277F6BE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813D-9CD1-4CFC-AEB2-9034156B612C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5F29-5207-4373-BFC5-BB7277F6BE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813D-9CD1-4CFC-AEB2-9034156B612C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5F29-5207-4373-BFC5-BB7277F6BE1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813D-9CD1-4CFC-AEB2-9034156B612C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5F29-5207-4373-BFC5-BB7277F6BE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813D-9CD1-4CFC-AEB2-9034156B612C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5F29-5207-4373-BFC5-BB7277F6BE1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813D-9CD1-4CFC-AEB2-9034156B612C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5F29-5207-4373-BFC5-BB7277F6BE1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813D-9CD1-4CFC-AEB2-9034156B612C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5F29-5207-4373-BFC5-BB7277F6BE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813D-9CD1-4CFC-AEB2-9034156B612C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5F29-5207-4373-BFC5-BB7277F6BE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813D-9CD1-4CFC-AEB2-9034156B612C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5F29-5207-4373-BFC5-BB7277F6BE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813D-9CD1-4CFC-AEB2-9034156B612C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5F29-5207-4373-BFC5-BB7277F6BE1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AC6813D-9CD1-4CFC-AEB2-9034156B612C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BA5F29-5207-4373-BFC5-BB7277F6BE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3.w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.wmf"/><Relationship Id="rId20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oleObject" Target="../embeddings/oleObject2.bin"/><Relationship Id="rId10" Type="http://schemas.openxmlformats.org/officeDocument/2006/relationships/image" Target="../media/image12.png"/><Relationship Id="rId19" Type="http://schemas.openxmlformats.org/officeDocument/2006/relationships/oleObject" Target="../embeddings/oleObject4.bin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Alena75\&#1056;&#1072;&#1073;&#1086;&#1095;&#1080;&#1081;%20&#1089;&#1090;&#1086;&#1083;\&#1059;&#1095;&#1080;&#1090;&#1077;&#1083;&#1100;%20&#1075;&#1086;&#1076;&#1072;\babochka.sw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342900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/>
              <a:t>Горбачева Елена Николаевна</a:t>
            </a:r>
            <a:br>
              <a:rPr lang="ru-RU" sz="2800" dirty="0" smtClean="0"/>
            </a:br>
            <a:r>
              <a:rPr lang="ru-RU" sz="2800" dirty="0" smtClean="0"/>
              <a:t>учитель информатики и ИКТ</a:t>
            </a:r>
            <a:br>
              <a:rPr lang="ru-RU" sz="2800" dirty="0" smtClean="0"/>
            </a:br>
            <a:r>
              <a:rPr lang="ru-RU" sz="2800" dirty="0" smtClean="0"/>
              <a:t>МОУ СОШ с УИОП №16</a:t>
            </a:r>
            <a:br>
              <a:rPr lang="ru-RU" sz="2800" dirty="0" smtClean="0"/>
            </a:br>
            <a:r>
              <a:rPr lang="ru-RU" sz="2800" dirty="0" smtClean="0"/>
              <a:t>г. Комсомольск-на-Амуре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9450" y="1268760"/>
            <a:ext cx="87222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Моделирование зависимостей </a:t>
            </a:r>
            <a:endParaRPr lang="ru-RU" sz="4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между </a:t>
            </a:r>
            <a:r>
              <a:rPr lang="ru-RU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величинами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5484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48"/>
            <a:ext cx="8682930" cy="6394722"/>
          </a:xfrm>
        </p:spPr>
        <p:txBody>
          <a:bodyPr/>
          <a:lstStyle/>
          <a:p>
            <a:pPr marL="0" indent="0" algn="l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ru-RU" sz="3600" dirty="0">
                <a:solidFill>
                  <a:schemeClr val="tx2">
                    <a:satMod val="130000"/>
                  </a:schemeClr>
                </a:solidFill>
                <a:effectLst/>
              </a:rPr>
              <a:t>Хоть выйди ты не в белый свет,</a:t>
            </a:r>
            <a:br>
              <a:rPr lang="ru-RU" sz="3600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А </a:t>
            </a:r>
            <a:r>
              <a:rPr lang="ru-RU" sz="3600" dirty="0">
                <a:solidFill>
                  <a:schemeClr val="tx2">
                    <a:satMod val="130000"/>
                  </a:schemeClr>
                </a:solidFill>
                <a:effectLst/>
              </a:rPr>
              <a:t>в поле за околицей, —</a:t>
            </a:r>
            <a:br>
              <a:rPr lang="ru-RU" sz="3600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Пока </a:t>
            </a:r>
            <a:r>
              <a:rPr lang="ru-RU" sz="3600" dirty="0">
                <a:solidFill>
                  <a:schemeClr val="tx2">
                    <a:satMod val="130000"/>
                  </a:schemeClr>
                </a:solidFill>
                <a:effectLst/>
              </a:rPr>
              <a:t>идешь за кем-то вслед,</a:t>
            </a:r>
            <a:br>
              <a:rPr lang="ru-RU" sz="3600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Дорога </a:t>
            </a:r>
            <a:r>
              <a:rPr lang="ru-RU" sz="3600" dirty="0">
                <a:solidFill>
                  <a:schemeClr val="tx2">
                    <a:satMod val="130000"/>
                  </a:schemeClr>
                </a:solidFill>
                <a:effectLst/>
              </a:rPr>
              <a:t>не запомнится.</a:t>
            </a:r>
            <a:br>
              <a:rPr lang="ru-RU" sz="3600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Зато</a:t>
            </a:r>
            <a:r>
              <a:rPr lang="ru-RU" sz="3600" dirty="0">
                <a:solidFill>
                  <a:schemeClr val="tx2">
                    <a:satMod val="130000"/>
                  </a:schemeClr>
                </a:solidFill>
                <a:effectLst/>
              </a:rPr>
              <a:t>, куда б ты ни попал</a:t>
            </a:r>
            <a:br>
              <a:rPr lang="ru-RU" sz="3600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И </a:t>
            </a:r>
            <a:r>
              <a:rPr lang="ru-RU" sz="3600" dirty="0">
                <a:solidFill>
                  <a:schemeClr val="tx2">
                    <a:satMod val="130000"/>
                  </a:schemeClr>
                </a:solidFill>
                <a:effectLst/>
              </a:rPr>
              <a:t>по какой распутице,</a:t>
            </a:r>
            <a:br>
              <a:rPr lang="ru-RU" sz="3600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Дорога </a:t>
            </a:r>
            <a:r>
              <a:rPr lang="ru-RU" sz="3600" dirty="0">
                <a:solidFill>
                  <a:schemeClr val="tx2">
                    <a:satMod val="130000"/>
                  </a:schemeClr>
                </a:solidFill>
                <a:effectLst/>
              </a:rPr>
              <a:t>та, что сам искал,</a:t>
            </a:r>
            <a:br>
              <a:rPr lang="ru-RU" sz="3600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Вовек </a:t>
            </a:r>
            <a:r>
              <a:rPr lang="ru-RU" sz="3600" dirty="0">
                <a:solidFill>
                  <a:schemeClr val="tx2">
                    <a:satMod val="130000"/>
                  </a:schemeClr>
                </a:solidFill>
                <a:effectLst/>
              </a:rPr>
              <a:t>не позабудется.</a:t>
            </a:r>
            <a:br>
              <a:rPr lang="ru-RU" sz="3600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sz="3600" dirty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ru-RU" sz="3600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ru-RU" sz="3600" dirty="0" smtClean="0">
                <a:solidFill>
                  <a:schemeClr val="tx2">
                    <a:satMod val="130000"/>
                  </a:schemeClr>
                </a:solidFill>
                <a:effectLst/>
              </a:rPr>
            </a:br>
            <a:endParaRPr lang="ru-RU" sz="2400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5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9278" y="1340768"/>
            <a:ext cx="6585457" cy="35240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</a:t>
            </a:r>
            <a:r>
              <a:rPr lang="ru-RU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УРОК!</a:t>
            </a:r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</a:t>
            </a:r>
            <a:endParaRPr lang="ru-RU" sz="11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354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150"/>
            <a:ext cx="8754938" cy="4537075"/>
          </a:xfrm>
        </p:spPr>
        <p:txBody>
          <a:bodyPr>
            <a:normAutofit fontScale="90000"/>
          </a:bodyPr>
          <a:lstStyle/>
          <a:p>
            <a:pPr marL="0" indent="0" algn="l" fontAlgn="auto">
              <a:spcAft>
                <a:spcPts val="0"/>
              </a:spcAft>
              <a:buNone/>
              <a:defRPr/>
            </a:pPr>
            <a:r>
              <a:rPr lang="ru-RU" dirty="0">
                <a:solidFill>
                  <a:schemeClr val="tx2">
                    <a:satMod val="130000"/>
                  </a:schemeClr>
                </a:solidFill>
                <a:effectLst/>
              </a:rPr>
              <a:t>«Единственный путь, который ведет к знаниям – это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  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            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dirty="0">
                <a:solidFill>
                  <a:schemeClr val="tx2">
                    <a:satMod val="130000"/>
                  </a:schemeClr>
                </a:solidFill>
                <a:effectLst/>
              </a:rPr>
              <a:t>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                 ДЕЯТЕЛЬНОСТЬ»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                                                  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                                         Б. Шоу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  <a:effectLst/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9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60648"/>
            <a:ext cx="9280981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lnSpc>
                <a:spcPct val="200000"/>
              </a:lnSpc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Дальше в лес, больше дров.</a:t>
            </a:r>
          </a:p>
          <a:p>
            <a:pPr lvl="0">
              <a:lnSpc>
                <a:spcPct val="200000"/>
              </a:lnSpc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Тише едешь, дальше будешь.</a:t>
            </a:r>
          </a:p>
          <a:p>
            <a:pPr lvl="0"/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Подальше положишь, поближе возьмешь.</a:t>
            </a:r>
          </a:p>
          <a:p>
            <a:pPr lvl="0"/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lnSpc>
                <a:spcPct val="200000"/>
              </a:lnSpc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Как аукнется, так и откликнется.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95536" y="610375"/>
            <a:ext cx="8423694" cy="3931166"/>
            <a:chOff x="469900" y="2335213"/>
            <a:chExt cx="8555044" cy="4264024"/>
          </a:xfrm>
        </p:grpSpPr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67" r="17375" b="655"/>
            <a:stretch>
              <a:fillRect/>
            </a:stretch>
          </p:blipFill>
          <p:spPr bwMode="auto">
            <a:xfrm>
              <a:off x="2078040" y="2663824"/>
              <a:ext cx="1228726" cy="137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5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5868" y="3555999"/>
              <a:ext cx="2438401" cy="952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6" name="Picture 3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5190" y="2801937"/>
              <a:ext cx="2333627" cy="12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7" name="Picture 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618" y="2335213"/>
              <a:ext cx="1752601" cy="1266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8" name="Picture 3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153" y="4724399"/>
              <a:ext cx="2230440" cy="151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9" name="Picture 3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9529" y="4737099"/>
              <a:ext cx="1328739" cy="184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10" name="Picture 3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6843" y="4727574"/>
              <a:ext cx="1308101" cy="187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11" name="Picture 3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900" y="4383087"/>
              <a:ext cx="1522414" cy="1987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12" name="Picture 3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001" y="4394199"/>
              <a:ext cx="1339850" cy="1976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  <p:pic>
          <p:nvPicPr>
            <p:cNvPr id="13" name="Picture 3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563" y="2717800"/>
              <a:ext cx="1344612" cy="131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</p:pic>
      </p:grpSp>
      <p:grpSp>
        <p:nvGrpSpPr>
          <p:cNvPr id="15" name="Группа 23"/>
          <p:cNvGrpSpPr>
            <a:grpSpLocks/>
          </p:cNvGrpSpPr>
          <p:nvPr/>
        </p:nvGrpSpPr>
        <p:grpSpPr bwMode="auto">
          <a:xfrm>
            <a:off x="480985" y="4862622"/>
            <a:ext cx="2693923" cy="1794696"/>
            <a:chOff x="5822950" y="1828799"/>
            <a:chExt cx="3044605" cy="2657476"/>
          </a:xfrm>
        </p:grpSpPr>
        <p:sp>
          <p:nvSpPr>
            <p:cNvPr id="16" name="Полилиния 16"/>
            <p:cNvSpPr>
              <a:spLocks noChangeArrowheads="1"/>
            </p:cNvSpPr>
            <p:nvPr/>
          </p:nvSpPr>
          <p:spPr bwMode="auto">
            <a:xfrm>
              <a:off x="6422066" y="2041452"/>
              <a:ext cx="2094613" cy="1839432"/>
            </a:xfrm>
            <a:custGeom>
              <a:avLst/>
              <a:gdLst>
                <a:gd name="T0" fmla="*/ 326560 w 2445488"/>
                <a:gd name="T1" fmla="*/ 0 h 1839432"/>
                <a:gd name="T2" fmla="*/ 242790 w 2445488"/>
                <a:gd name="T3" fmla="*/ 1137684 h 1839432"/>
                <a:gd name="T4" fmla="*/ 139144 w 2445488"/>
                <a:gd name="T5" fmla="*/ 1637414 h 1839432"/>
                <a:gd name="T6" fmla="*/ 0 w 2445488"/>
                <a:gd name="T7" fmla="*/ 1839432 h 1839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45488"/>
                <a:gd name="T13" fmla="*/ 0 h 1839432"/>
                <a:gd name="T14" fmla="*/ 2445488 w 2445488"/>
                <a:gd name="T15" fmla="*/ 1839432 h 1839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45488" h="1839432">
                  <a:moveTo>
                    <a:pt x="2445488" y="0"/>
                  </a:moveTo>
                  <a:cubicBezTo>
                    <a:pt x="2248785" y="432391"/>
                    <a:pt x="2052083" y="864782"/>
                    <a:pt x="1818167" y="1137684"/>
                  </a:cubicBezTo>
                  <a:cubicBezTo>
                    <a:pt x="1584251" y="1410586"/>
                    <a:pt x="1345019" y="1520456"/>
                    <a:pt x="1041991" y="1637414"/>
                  </a:cubicBezTo>
                  <a:cubicBezTo>
                    <a:pt x="738963" y="1754372"/>
                    <a:pt x="369481" y="1796902"/>
                    <a:pt x="0" y="1839432"/>
                  </a:cubicBezTo>
                </a:path>
              </a:pathLst>
            </a:custGeom>
            <a:noFill/>
            <a:ln w="22225" algn="ctr">
              <a:solidFill>
                <a:srgbClr val="3333FF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grpSp>
          <p:nvGrpSpPr>
            <p:cNvPr id="17" name="Группа 20"/>
            <p:cNvGrpSpPr>
              <a:grpSpLocks/>
            </p:cNvGrpSpPr>
            <p:nvPr/>
          </p:nvGrpSpPr>
          <p:grpSpPr bwMode="auto">
            <a:xfrm>
              <a:off x="6187919" y="1828799"/>
              <a:ext cx="2679636" cy="2416971"/>
              <a:chOff x="3923183" y="3019646"/>
              <a:chExt cx="4182291" cy="2799744"/>
            </a:xfrm>
          </p:grpSpPr>
          <p:cxnSp>
            <p:nvCxnSpPr>
              <p:cNvPr id="21" name="Прямая со стрелкой 17"/>
              <p:cNvCxnSpPr>
                <a:cxnSpLocks noChangeShapeType="1"/>
              </p:cNvCxnSpPr>
              <p:nvPr/>
            </p:nvCxnSpPr>
            <p:spPr bwMode="auto">
              <a:xfrm flipV="1">
                <a:off x="3923183" y="5574925"/>
                <a:ext cx="4182291" cy="19773"/>
              </a:xfrm>
              <a:prstGeom prst="straightConnector1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Прямая со стрелкой 1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874817" y="4418799"/>
                <a:ext cx="2799744" cy="1438"/>
              </a:xfrm>
              <a:prstGeom prst="straightConnector1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aphicFrame>
          <p:nvGraphicFramePr>
            <p:cNvPr id="18" name="Object 2"/>
            <p:cNvGraphicFramePr>
              <a:graphicFrameLocks noChangeAspect="1"/>
            </p:cNvGraphicFramePr>
            <p:nvPr/>
          </p:nvGraphicFramePr>
          <p:xfrm>
            <a:off x="8521700" y="4092575"/>
            <a:ext cx="212725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6" name="Формула" r:id="rId13" imgW="88560" imgH="164880" progId="Equation.3">
                    <p:embed/>
                  </p:oleObj>
                </mc:Choice>
                <mc:Fallback>
                  <p:oleObj name="Формула" r:id="rId13" imgW="8856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21700" y="4092575"/>
                          <a:ext cx="212725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7"/>
            <p:cNvGraphicFramePr>
              <a:graphicFrameLocks noChangeAspect="1"/>
            </p:cNvGraphicFramePr>
            <p:nvPr/>
          </p:nvGraphicFramePr>
          <p:xfrm>
            <a:off x="5915025" y="3540125"/>
            <a:ext cx="515938" cy="544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" name="Формула" r:id="rId15" imgW="215640" imgH="228600" progId="Equation.3">
                    <p:embed/>
                  </p:oleObj>
                </mc:Choice>
                <mc:Fallback>
                  <p:oleObj name="Формула" r:id="rId15" imgW="2156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5025" y="3540125"/>
                          <a:ext cx="515938" cy="544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8"/>
            <p:cNvGraphicFramePr>
              <a:graphicFrameLocks noChangeAspect="1"/>
            </p:cNvGraphicFramePr>
            <p:nvPr/>
          </p:nvGraphicFramePr>
          <p:xfrm>
            <a:off x="5822950" y="1835150"/>
            <a:ext cx="423863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8" name="Формула" r:id="rId17" imgW="177480" imgH="177480" progId="Equation.3">
                    <p:embed/>
                  </p:oleObj>
                </mc:Choice>
                <mc:Fallback>
                  <p:oleObj name="Формула" r:id="rId17" imgW="1774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2950" y="1835150"/>
                          <a:ext cx="423863" cy="422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048172"/>
              </p:ext>
            </p:extLst>
          </p:nvPr>
        </p:nvGraphicFramePr>
        <p:xfrm>
          <a:off x="3285759" y="4862621"/>
          <a:ext cx="4017963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Формула" r:id="rId19" imgW="1536700" imgH="228600" progId="Equation.3">
                  <p:embed/>
                </p:oleObj>
              </mc:Choice>
              <mc:Fallback>
                <p:oleObj name="Формула" r:id="rId19" imgW="15367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5759" y="4862621"/>
                        <a:ext cx="4017963" cy="5984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893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724DAC-E122-4E5E-BE15-99D252B5DEE7}" type="slidenum">
              <a:rPr lang="ru-RU" smtClean="0"/>
              <a:pPr eaLnBrk="1" hangingPunct="1"/>
              <a:t>5</a:t>
            </a:fld>
            <a:endParaRPr lang="ru-RU" smtClean="0"/>
          </a:p>
        </p:txBody>
      </p:sp>
      <p:sp>
        <p:nvSpPr>
          <p:cNvPr id="463876" name="Rectangle 4"/>
          <p:cNvSpPr>
            <a:spLocks noChangeArrowheads="1"/>
          </p:cNvSpPr>
          <p:nvPr/>
        </p:nvSpPr>
        <p:spPr bwMode="auto">
          <a:xfrm>
            <a:off x="376238" y="188641"/>
            <a:ext cx="8483600" cy="610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/>
          <a:p>
            <a:pPr marL="179388" indent="-179388">
              <a:buFontTx/>
              <a:buChar char="•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материальные (физические, предметные) модели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179388" indent="-179388">
              <a:spcBef>
                <a:spcPct val="350000"/>
              </a:spcBef>
              <a:buFontTx/>
              <a:buChar char="•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информационные модели </a:t>
            </a:r>
            <a:r>
              <a:rPr lang="ru-RU" sz="2200" b="0" dirty="0"/>
              <a:t>представляют собой</a:t>
            </a:r>
            <a:br>
              <a:rPr lang="ru-RU" sz="2200" b="0" dirty="0"/>
            </a:br>
            <a:r>
              <a:rPr lang="ru-RU" sz="2200" b="0" dirty="0"/>
              <a:t>   информацию о свойствах и состоянии объекта,</a:t>
            </a:r>
            <a:br>
              <a:rPr lang="ru-RU" sz="2200" b="0" dirty="0"/>
            </a:br>
            <a:r>
              <a:rPr lang="ru-RU" sz="2200" b="0" dirty="0"/>
              <a:t>   процесса, явления, и его взаимосвязи с внешним миром</a:t>
            </a:r>
            <a:r>
              <a:rPr lang="ru-RU" sz="2200" dirty="0"/>
              <a:t>:</a:t>
            </a:r>
          </a:p>
          <a:p>
            <a:pPr marL="536575" lvl="1" indent="-177800">
              <a:spcBef>
                <a:spcPct val="30000"/>
              </a:spcBef>
              <a:buFontTx/>
              <a:buChar char="•"/>
            </a:pPr>
            <a:r>
              <a:rPr lang="ru-RU" sz="2200" b="1" dirty="0"/>
              <a:t>вербальные</a:t>
            </a:r>
            <a:r>
              <a:rPr lang="ru-RU" sz="2200" b="0" dirty="0"/>
              <a:t> – словесные или мысленные</a:t>
            </a:r>
          </a:p>
          <a:p>
            <a:pPr marL="536575" lvl="1" indent="-177800">
              <a:spcBef>
                <a:spcPct val="10000"/>
              </a:spcBef>
              <a:buFontTx/>
              <a:buChar char="•"/>
            </a:pPr>
            <a:r>
              <a:rPr lang="ru-RU" sz="2200" b="1" dirty="0"/>
              <a:t>знаковые </a:t>
            </a:r>
            <a:r>
              <a:rPr lang="ru-RU" sz="2200" b="0" dirty="0"/>
              <a:t>– выраженные с помощью формального языка</a:t>
            </a:r>
          </a:p>
          <a:p>
            <a:pPr marL="990600" lvl="2" indent="-179388">
              <a:buSzPct val="65000"/>
              <a:buFont typeface="Wingdings" pitchFamily="2" charset="2"/>
              <a:buChar char="q"/>
            </a:pPr>
            <a:r>
              <a:rPr lang="ru-RU" sz="2000" dirty="0"/>
              <a:t> графические</a:t>
            </a:r>
            <a:r>
              <a:rPr lang="ru-RU" sz="2000" b="0" dirty="0"/>
              <a:t> (рисунки, схемы, карты, …)</a:t>
            </a:r>
          </a:p>
          <a:p>
            <a:pPr marL="990600" lvl="2" indent="-179388">
              <a:buSzPct val="65000"/>
              <a:buFont typeface="Wingdings" pitchFamily="2" charset="2"/>
              <a:buChar char="q"/>
            </a:pPr>
            <a:r>
              <a:rPr lang="ru-RU" sz="2000" dirty="0"/>
              <a:t> табличные </a:t>
            </a:r>
          </a:p>
          <a:p>
            <a:pPr marL="990600" lvl="2" indent="-179388">
              <a:buSzPct val="65000"/>
              <a:buFont typeface="Wingdings" pitchFamily="2" charset="2"/>
              <a:buChar char="q"/>
            </a:pPr>
            <a:r>
              <a:rPr lang="ru-RU" sz="2000" dirty="0"/>
              <a:t> математические</a:t>
            </a:r>
            <a:r>
              <a:rPr lang="ru-RU" sz="2000" b="0" dirty="0"/>
              <a:t> (формулы) </a:t>
            </a:r>
          </a:p>
          <a:p>
            <a:pPr marL="990600" lvl="2" indent="-179388">
              <a:buSzPct val="65000"/>
              <a:buFont typeface="Wingdings" pitchFamily="2" charset="2"/>
              <a:buChar char="q"/>
            </a:pPr>
            <a:r>
              <a:rPr lang="ru-RU" sz="2000" dirty="0"/>
              <a:t> логические</a:t>
            </a:r>
            <a:r>
              <a:rPr lang="ru-RU" sz="2000" b="0" dirty="0"/>
              <a:t> (различные варианты выбора действий на   </a:t>
            </a:r>
            <a:br>
              <a:rPr lang="ru-RU" sz="2000" b="0" dirty="0"/>
            </a:br>
            <a:r>
              <a:rPr lang="ru-RU" sz="2000" b="0" dirty="0"/>
              <a:t> основе анализа условий)</a:t>
            </a:r>
          </a:p>
          <a:p>
            <a:pPr marL="990600" lvl="2" indent="-179388">
              <a:buSzPct val="65000"/>
              <a:buFont typeface="Wingdings" pitchFamily="2" charset="2"/>
              <a:buChar char="q"/>
            </a:pPr>
            <a:r>
              <a:rPr lang="ru-RU" sz="2000" dirty="0"/>
              <a:t> специальные</a:t>
            </a:r>
            <a:r>
              <a:rPr lang="ru-RU" sz="2000" b="0" dirty="0"/>
              <a:t> (ноты, химические формулы)</a:t>
            </a:r>
            <a:endParaRPr lang="ru-RU" sz="2000" dirty="0"/>
          </a:p>
          <a:p>
            <a:pPr marL="990600" lvl="2" indent="-179388"/>
            <a:endParaRPr lang="ru-RU" sz="2000" b="0" dirty="0"/>
          </a:p>
        </p:txBody>
      </p:sp>
      <p:pic>
        <p:nvPicPr>
          <p:cNvPr id="4638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271588"/>
            <a:ext cx="12319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</p:pic>
      <p:pic>
        <p:nvPicPr>
          <p:cNvPr id="4638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7" r="17375" b="655"/>
          <a:stretch>
            <a:fillRect/>
          </a:stretch>
        </p:blipFill>
        <p:spPr bwMode="auto">
          <a:xfrm>
            <a:off x="2274888" y="1379538"/>
            <a:ext cx="104457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</p:pic>
      <p:pic>
        <p:nvPicPr>
          <p:cNvPr id="4638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1509713"/>
            <a:ext cx="159067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</p:pic>
      <p:pic>
        <p:nvPicPr>
          <p:cNvPr id="4638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60513"/>
            <a:ext cx="1397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</p:pic>
      <p:pic>
        <p:nvPicPr>
          <p:cNvPr id="46388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1357313"/>
            <a:ext cx="165100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05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3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3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3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3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3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3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63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63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63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63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63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638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638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638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6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532" y="188640"/>
            <a:ext cx="84818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ПРОЦЕСС МОДЕЛИРОВАНИЯ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11532" y="1196752"/>
            <a:ext cx="8932468" cy="4904094"/>
            <a:chOff x="211532" y="1196752"/>
            <a:chExt cx="8932468" cy="4904094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211532" y="1196752"/>
              <a:ext cx="893246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000" dirty="0"/>
                <a:t>I. </a:t>
              </a:r>
              <a:r>
                <a:rPr lang="ru-RU" sz="3000" dirty="0" smtClean="0"/>
                <a:t>ОПРЕДЕЛЕНИЕ ЦЕЛИ МОДЕЛИРОВАНИЯ</a:t>
              </a:r>
              <a:endParaRPr lang="ru-RU" sz="3000" dirty="0"/>
            </a:p>
          </p:txBody>
        </p:sp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211532" y="2060848"/>
              <a:ext cx="8932468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000" dirty="0"/>
                <a:t>II. </a:t>
              </a:r>
              <a:r>
                <a:rPr lang="ru-RU" sz="3000" dirty="0" smtClean="0"/>
                <a:t>СИСТЕМНЫЙ АНАЛИЗ ОБЪЕКТА МОДЕЛИРОВАНИЯ</a:t>
              </a:r>
              <a:endParaRPr lang="ru-RU" sz="3000" dirty="0"/>
            </a:p>
          </p:txBody>
        </p:sp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211532" y="3251656"/>
              <a:ext cx="8140700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000" dirty="0" smtClean="0"/>
                <a:t>III. </a:t>
              </a:r>
              <a:r>
                <a:rPr lang="ru-RU" sz="3000" dirty="0" smtClean="0"/>
                <a:t>РЕАЛИЗАЦИЯ МОДЕЛИ</a:t>
              </a:r>
              <a:endParaRPr lang="ru-RU" sz="3000" dirty="0"/>
            </a:p>
          </p:txBody>
        </p:sp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282896" y="4082770"/>
              <a:ext cx="8140700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000" dirty="0" smtClean="0"/>
                <a:t>I</a:t>
              </a:r>
              <a:r>
                <a:rPr lang="en-US" sz="3000" dirty="0"/>
                <a:t>V</a:t>
              </a:r>
              <a:r>
                <a:rPr lang="en-US" sz="3000" dirty="0" smtClean="0"/>
                <a:t>. </a:t>
              </a:r>
              <a:r>
                <a:rPr lang="ru-RU" sz="3000" dirty="0" smtClean="0"/>
                <a:t>ЭКСПЕРИМЕНТ С МОДЕЛЬЮ</a:t>
              </a:r>
              <a:endParaRPr lang="ru-RU" sz="3000" dirty="0"/>
            </a:p>
          </p:txBody>
        </p:sp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316000" y="5085183"/>
              <a:ext cx="81407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000" dirty="0" smtClean="0"/>
                <a:t>V. </a:t>
              </a:r>
              <a:r>
                <a:rPr lang="ru-RU" sz="3000" dirty="0" smtClean="0"/>
                <a:t>АНАЛИЗ РЕЗУЛЬТАТОВ ЭКСПЕРИМЕНТА</a:t>
              </a:r>
              <a:endParaRPr lang="ru-RU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718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612" y="2012375"/>
            <a:ext cx="89659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МОДЕЛИРОВАНИЕ ЗАВИСИМОСТЕЙ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МЕЖДУ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ВЕЛИЧИНАМИ</a:t>
            </a:r>
          </a:p>
        </p:txBody>
      </p:sp>
    </p:spTree>
    <p:extLst>
      <p:ext uri="{BB962C8B-B14F-4D97-AF65-F5344CB8AC3E}">
        <p14:creationId xmlns:p14="http://schemas.microsoft.com/office/powerpoint/2010/main" val="205893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264321"/>
            <a:ext cx="508023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Общество  </a:t>
            </a:r>
            <a:endParaRPr lang="ru-RU" sz="6600" b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3714" y="2912730"/>
            <a:ext cx="314861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Школа </a:t>
            </a:r>
            <a:endParaRPr lang="ru-RU" sz="6600" b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352133"/>
            <a:ext cx="296427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Семья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54821" y="20419"/>
            <a:ext cx="189570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i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</a:t>
            </a:r>
            <a:endParaRPr lang="ru-RU" sz="80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162" y="5375974"/>
            <a:ext cx="97174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 </a:t>
            </a:r>
            <a:endParaRPr lang="ru-RU" sz="8800" b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Documents and Settings\Alena75\Рабочий стол\Учитель года\vector-of-a-happy-family_956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483" y="1091079"/>
            <a:ext cx="1503281" cy="150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lena75\Рабочий стол\Учитель года\1236258619_pic_id2997.jpe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1" b="64793"/>
          <a:stretch/>
        </p:blipFill>
        <p:spPr bwMode="auto">
          <a:xfrm>
            <a:off x="4367233" y="2663968"/>
            <a:ext cx="1862138" cy="167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Alena75\Рабочий стол\Учитель года\1236258619_pic_id2997.jpe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64" b="60512"/>
          <a:stretch/>
        </p:blipFill>
        <p:spPr bwMode="auto">
          <a:xfrm>
            <a:off x="2721295" y="2628341"/>
            <a:ext cx="1645938" cy="171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Alena75\Рабочий стол\Учитель года\1302609480_aefffd19601f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" t="32746" b="2600"/>
          <a:stretch/>
        </p:blipFill>
        <p:spPr bwMode="auto">
          <a:xfrm>
            <a:off x="4555636" y="4664638"/>
            <a:ext cx="1994168" cy="15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авая фигурная скобка 7"/>
          <p:cNvSpPr/>
          <p:nvPr/>
        </p:nvSpPr>
        <p:spPr>
          <a:xfrm>
            <a:off x="6633043" y="404664"/>
            <a:ext cx="1222949" cy="6120680"/>
          </a:xfrm>
          <a:prstGeom prst="rightBrac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873147" y="339035"/>
            <a:ext cx="679994" cy="64633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</a:p>
          <a:p>
            <a:pPr algn="ctr"/>
            <a:r>
              <a:rPr lang="ru-RU" sz="4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Ы</a:t>
            </a:r>
          </a:p>
          <a:p>
            <a:pPr algn="ctr"/>
            <a:r>
              <a:rPr lang="ru-RU" sz="4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</a:p>
          <a:p>
            <a:pPr algn="ctr"/>
            <a:r>
              <a:rPr lang="ru-RU" sz="4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</a:p>
          <a:p>
            <a:pPr algn="ctr"/>
            <a:r>
              <a:rPr lang="ru-RU" sz="4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</a:p>
          <a:p>
            <a:pPr algn="ctr"/>
            <a:r>
              <a:rPr lang="ru-RU" sz="4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</a:p>
          <a:p>
            <a:pPr algn="ctr"/>
            <a:r>
              <a:rPr lang="ru-RU" sz="4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</a:p>
          <a:p>
            <a:pPr algn="ctr"/>
            <a:r>
              <a:rPr lang="ru-RU" sz="4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</a:p>
          <a:p>
            <a:pPr algn="ctr"/>
            <a:r>
              <a:rPr lang="ru-RU" sz="4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</a:p>
        </p:txBody>
      </p:sp>
    </p:spTree>
    <p:extLst>
      <p:ext uri="{BB962C8B-B14F-4D97-AF65-F5344CB8AC3E}">
        <p14:creationId xmlns:p14="http://schemas.microsoft.com/office/powerpoint/2010/main" val="205893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bochka.swf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3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255</TotalTime>
  <Words>113</Words>
  <Application>Microsoft Office PowerPoint</Application>
  <PresentationFormat>Экран (4:3)</PresentationFormat>
  <Paragraphs>47</Paragraphs>
  <Slides>11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Воздушный поток</vt:lpstr>
      <vt:lpstr>Формула</vt:lpstr>
      <vt:lpstr>Горбачева Елена Николаевна учитель информатики и ИКТ МОУ СОШ с УИОП №16 г. Комсомольск-на-Амуре</vt:lpstr>
      <vt:lpstr>«Единственный путь, который ведет к знаниям – это                                   ДЕЯТЕЛЬНОСТЬ»                                                                                             Б. Шоу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Хоть выйди ты не в белый свет, А в поле за околицей, — Пока идешь за кем-то вслед, Дорога не запомнится. Зато, куда б ты ни попал И по какой распутице, Дорога та, что сам искал, Вовек не позабудется.   </vt:lpstr>
      <vt:lpstr>Презентация PowerPoint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«Единственный путь, который ведет к знаниям – это                                   ДЕЯТЕЛЬНОСТЬ»                                                                                             Б. Шоу </dc:title>
  <dc:creator>Valued Acer Customer</dc:creator>
  <cp:lastModifiedBy>Valued Acer Customer</cp:lastModifiedBy>
  <cp:revision>14</cp:revision>
  <dcterms:created xsi:type="dcterms:W3CDTF">2011-12-06T12:05:51Z</dcterms:created>
  <dcterms:modified xsi:type="dcterms:W3CDTF">2013-02-24T05:52:32Z</dcterms:modified>
</cp:coreProperties>
</file>