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1" r:id="rId17"/>
    <p:sldId id="282" r:id="rId18"/>
    <p:sldId id="283" r:id="rId19"/>
    <p:sldId id="284" r:id="rId20"/>
    <p:sldId id="285" r:id="rId21"/>
    <p:sldId id="286" r:id="rId22"/>
    <p:sldId id="288" r:id="rId23"/>
    <p:sldId id="287" r:id="rId24"/>
    <p:sldId id="289" r:id="rId25"/>
    <p:sldId id="290" r:id="rId26"/>
    <p:sldId id="279" r:id="rId27"/>
    <p:sldId id="280" r:id="rId28"/>
    <p:sldId id="297" r:id="rId29"/>
    <p:sldId id="291" r:id="rId30"/>
    <p:sldId id="292" r:id="rId31"/>
    <p:sldId id="293" r:id="rId32"/>
    <p:sldId id="294" r:id="rId33"/>
    <p:sldId id="295" r:id="rId34"/>
    <p:sldId id="296" r:id="rId35"/>
    <p:sldId id="264" r:id="rId36"/>
    <p:sldId id="265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3954B-6DD6-470D-BF02-00AC2C2551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636B5-C50E-4E1C-92FE-14BD590155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1491A-DE74-4607-8D59-A8AB95B495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982ED-D828-4EF1-9E58-AEE9F52A2A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2D1DF-7F6C-49A1-BAED-27CDB716D4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20363-0A8A-4D1D-8E23-1A890720BF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9108-604C-4BC4-9D80-C2A205F1C0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9D002-1899-4D80-9625-7705615DA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815E9-4FAB-43C7-8FC9-308B19A471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E955B-5E4A-4699-BD74-EE19C12EE1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AB18-588B-40BE-84C3-3C91FAC97F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9E8EED-3B5F-4490-8D6F-8CBF5C6C6C8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Формирование универсальных учебных действий у учащихся с ограниченными возможностями здоровья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8795" y="6143644"/>
            <a:ext cx="5000660" cy="571504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Невинномысск-2013г.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706438"/>
          </a:xfrm>
        </p:spPr>
        <p:txBody>
          <a:bodyPr/>
          <a:lstStyle/>
          <a:p>
            <a:r>
              <a:rPr lang="ru-RU" sz="4000"/>
              <a:t>Регулятивные действия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- </a:t>
            </a:r>
            <a:r>
              <a:rPr lang="ru-RU" sz="2600" i="1"/>
              <a:t>контроль</a:t>
            </a:r>
            <a:r>
              <a:rPr lang="ru-RU" sz="2600"/>
              <a:t>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>
              <a:lnSpc>
                <a:spcPct val="90000"/>
              </a:lnSpc>
            </a:pPr>
            <a:r>
              <a:rPr lang="ru-RU" sz="2600"/>
              <a:t>- </a:t>
            </a:r>
            <a:r>
              <a:rPr lang="ru-RU" sz="2600" i="1"/>
              <a:t>коррекция</a:t>
            </a:r>
            <a:r>
              <a:rPr lang="ru-RU" sz="2600"/>
              <a:t> 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</a:p>
          <a:p>
            <a:pPr>
              <a:lnSpc>
                <a:spcPct val="90000"/>
              </a:lnSpc>
            </a:pPr>
            <a:r>
              <a:rPr lang="ru-RU" sz="2600"/>
              <a:t>-  </a:t>
            </a:r>
            <a:r>
              <a:rPr lang="ru-RU" sz="2600" i="1"/>
              <a:t>оценка</a:t>
            </a:r>
            <a:r>
              <a:rPr lang="ru-RU" sz="2600"/>
              <a:t> - выделение и осознание учащимся того что уже усвоено и что еще подлежит усвоению, осознание качества и уровня усвоения; </a:t>
            </a:r>
          </a:p>
          <a:p>
            <a:pPr>
              <a:lnSpc>
                <a:spcPct val="90000"/>
              </a:lnSpc>
            </a:pPr>
            <a:r>
              <a:rPr lang="ru-RU" sz="2600"/>
              <a:t>-  волевая </a:t>
            </a:r>
            <a:r>
              <a:rPr lang="ru-RU" sz="2600" i="1"/>
              <a:t>саморегуляция</a:t>
            </a:r>
            <a:r>
              <a:rPr lang="ru-RU" sz="2600"/>
              <a:t> как способность к мобилизации сил и энергии; способность к воле-вому усилию  - к выбору в ситуации мотивацион-ного конфликта и  к преодолению препятствий.</a:t>
            </a:r>
          </a:p>
          <a:p>
            <a:pPr>
              <a:lnSpc>
                <a:spcPct val="90000"/>
              </a:lnSpc>
            </a:pP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69325" cy="865188"/>
          </a:xfrm>
        </p:spPr>
        <p:txBody>
          <a:bodyPr/>
          <a:lstStyle/>
          <a:p>
            <a:r>
              <a:rPr lang="ru-RU" sz="3600"/>
              <a:t>Познавательные УУД. </a:t>
            </a:r>
            <a:br>
              <a:rPr lang="ru-RU" sz="3600"/>
            </a:br>
            <a:r>
              <a:rPr lang="ru-RU" sz="3600"/>
              <a:t>Общеучебные УУД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- самостоятельное </a:t>
            </a:r>
            <a:r>
              <a:rPr lang="ru-RU" sz="2800" b="1"/>
              <a:t>выделение</a:t>
            </a:r>
            <a:r>
              <a:rPr lang="ru-RU" sz="2800"/>
              <a:t> и формулирование познавательной </a:t>
            </a:r>
            <a:r>
              <a:rPr lang="ru-RU" sz="2800" b="1"/>
              <a:t>цели</a:t>
            </a:r>
            <a:r>
              <a:rPr lang="ru-RU" sz="2800"/>
              <a:t>;  </a:t>
            </a:r>
          </a:p>
          <a:p>
            <a:pPr>
              <a:lnSpc>
                <a:spcPct val="90000"/>
              </a:lnSpc>
            </a:pPr>
            <a:r>
              <a:rPr lang="ru-RU" sz="2800"/>
              <a:t>- </a:t>
            </a:r>
            <a:r>
              <a:rPr lang="ru-RU" sz="2800" b="1"/>
              <a:t>поиск и выделение</a:t>
            </a:r>
            <a:r>
              <a:rPr lang="ru-RU" sz="2800"/>
              <a:t> необходимой инфор-мации; применение методов информацион-ного поиска, в том числе с помощью компьютерных средств;</a:t>
            </a:r>
          </a:p>
          <a:p>
            <a:pPr>
              <a:lnSpc>
                <a:spcPct val="90000"/>
              </a:lnSpc>
            </a:pPr>
            <a:r>
              <a:rPr lang="ru-RU" sz="2800"/>
              <a:t>-  структурирование знаний;</a:t>
            </a:r>
          </a:p>
          <a:p>
            <a:pPr>
              <a:lnSpc>
                <a:spcPct val="90000"/>
              </a:lnSpc>
            </a:pPr>
            <a:r>
              <a:rPr lang="ru-RU" sz="2800"/>
              <a:t>- </a:t>
            </a:r>
            <a:r>
              <a:rPr lang="ru-RU" sz="2800" b="1"/>
              <a:t>выбор </a:t>
            </a:r>
            <a:r>
              <a:rPr lang="ru-RU" sz="2800"/>
              <a:t>наиболее эффективных </a:t>
            </a:r>
            <a:r>
              <a:rPr lang="ru-RU" sz="2800" b="1"/>
              <a:t>способов решения задач</a:t>
            </a:r>
            <a:r>
              <a:rPr lang="ru-RU" sz="2800"/>
              <a:t> в зависимости от конкретных условий; </a:t>
            </a:r>
          </a:p>
          <a:p>
            <a:pPr>
              <a:lnSpc>
                <a:spcPct val="90000"/>
              </a:lnSpc>
            </a:pPr>
            <a:r>
              <a:rPr lang="ru-RU" sz="2800"/>
              <a:t>- </a:t>
            </a:r>
            <a:r>
              <a:rPr lang="ru-RU" sz="2800" b="1"/>
              <a:t>рефлексия</a:t>
            </a:r>
            <a:r>
              <a:rPr lang="ru-RU" sz="2800"/>
              <a:t> способов  и условий действия, </a:t>
            </a:r>
            <a:r>
              <a:rPr lang="ru-RU" sz="2800" b="1"/>
              <a:t>контроль и оценка</a:t>
            </a:r>
            <a:r>
              <a:rPr lang="ru-RU" sz="2800"/>
              <a:t> процесса и результатов деятельности;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ru-RU" sz="4000"/>
              <a:t>Общеучебные УУД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54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- </a:t>
            </a:r>
            <a:r>
              <a:rPr lang="ru-RU" sz="2400" b="1"/>
              <a:t>смысловое чтение</a:t>
            </a:r>
            <a:r>
              <a:rPr lang="ru-RU" sz="2400"/>
              <a:t> как осмысление цели чтения и выбор вида чтения в зависимости от цели;  извлече-ние необходимой информации из прослушанных текстов различных жанров; определение основной и второстепенной информации; </a:t>
            </a:r>
          </a:p>
          <a:p>
            <a:pPr>
              <a:lnSpc>
                <a:spcPct val="80000"/>
              </a:lnSpc>
            </a:pPr>
            <a:r>
              <a:rPr lang="ru-RU" sz="2400"/>
              <a:t>- </a:t>
            </a:r>
            <a:r>
              <a:rPr lang="ru-RU" sz="2400" b="1"/>
              <a:t>умение </a:t>
            </a:r>
            <a:r>
              <a:rPr lang="ru-RU" sz="2400"/>
              <a:t>адекватно, осознанно и произвольно </a:t>
            </a:r>
            <a:r>
              <a:rPr lang="ru-RU" sz="2400" b="1"/>
              <a:t>строить речевое высказывание</a:t>
            </a:r>
            <a:r>
              <a:rPr lang="ru-RU" sz="2400"/>
              <a:t> в устной и письменной речи, передавая содержание текста в соответствии с целью и соблюдая нормы построения текста (соответствие теме, жанру, стилю речи и др.); </a:t>
            </a:r>
          </a:p>
          <a:p>
            <a:pPr>
              <a:lnSpc>
                <a:spcPct val="80000"/>
              </a:lnSpc>
            </a:pPr>
            <a:r>
              <a:rPr lang="ru-RU" sz="2400"/>
              <a:t>- </a:t>
            </a:r>
            <a:r>
              <a:rPr lang="ru-RU" sz="2400" b="1"/>
              <a:t>постановка и формулирование проблемы</a:t>
            </a:r>
            <a:r>
              <a:rPr lang="ru-RU" sz="2400"/>
              <a:t>, самостоятельное создание алгоритмов деятельности при решении проблем творческого и поискового характера; </a:t>
            </a:r>
          </a:p>
          <a:p>
            <a:pPr>
              <a:lnSpc>
                <a:spcPct val="80000"/>
              </a:lnSpc>
            </a:pPr>
            <a:r>
              <a:rPr lang="ru-RU" sz="2400"/>
              <a:t>- </a:t>
            </a:r>
            <a:r>
              <a:rPr lang="ru-RU" sz="2400" b="1"/>
              <a:t>действие со знаково-символическими средствами </a:t>
            </a:r>
            <a:r>
              <a:rPr lang="ru-RU" sz="2400"/>
              <a:t>(замещение, кодирование, декодирование, моделирование). 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r>
              <a:rPr lang="ru-RU" sz="3600"/>
              <a:t>Познавательные УУД. Логические УД.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9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- выбор оснований, критериев для сравнения, оценки и классификации объектов; </a:t>
            </a:r>
          </a:p>
          <a:p>
            <a:pPr>
              <a:lnSpc>
                <a:spcPct val="90000"/>
              </a:lnSpc>
            </a:pPr>
            <a:r>
              <a:rPr lang="ru-RU" sz="2800"/>
              <a:t>- синтез как составление целого из частей, в том числе самостоятельно достраивая, восполняя недостающие компоненты; </a:t>
            </a:r>
          </a:p>
          <a:p>
            <a:pPr>
              <a:lnSpc>
                <a:spcPct val="90000"/>
              </a:lnSpc>
            </a:pPr>
            <a:r>
              <a:rPr lang="ru-RU" sz="2800"/>
              <a:t>- подведение под понятия, распознавание объектов; </a:t>
            </a:r>
          </a:p>
          <a:p>
            <a:pPr>
              <a:lnSpc>
                <a:spcPct val="90000"/>
              </a:lnSpc>
            </a:pPr>
            <a:r>
              <a:rPr lang="ru-RU" sz="2800"/>
              <a:t>- установление причинно-следственных связей,  построение логической цепи рассуждений, доказательство; </a:t>
            </a:r>
          </a:p>
          <a:p>
            <a:pPr>
              <a:lnSpc>
                <a:spcPct val="90000"/>
              </a:lnSpc>
            </a:pPr>
            <a:r>
              <a:rPr lang="ru-RU" sz="2800"/>
              <a:t>- выявление родо-видовых и ситуативно существенных признаков;</a:t>
            </a:r>
          </a:p>
          <a:p>
            <a:pPr>
              <a:lnSpc>
                <a:spcPct val="90000"/>
              </a:lnSpc>
            </a:pPr>
            <a:r>
              <a:rPr lang="ru-RU" sz="2800"/>
              <a:t>- выдвижение гипотез и их доказательство.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42888"/>
            <a:ext cx="8229600" cy="1371601"/>
          </a:xfrm>
        </p:spPr>
        <p:txBody>
          <a:bodyPr/>
          <a:lstStyle/>
          <a:p>
            <a:r>
              <a:rPr lang="ru-RU"/>
              <a:t>Знаково-символические УУД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/>
              <a:t>Знаково-символические </a:t>
            </a:r>
            <a:r>
              <a:rPr lang="ru-RU"/>
              <a:t>универсальные действия обеспечивают конкретные способы </a:t>
            </a:r>
            <a:r>
              <a:rPr lang="ru-RU" b="1" i="1"/>
              <a:t>преобразования</a:t>
            </a:r>
            <a:r>
              <a:rPr lang="ru-RU"/>
              <a:t> учебного материала, представляют действия  </a:t>
            </a:r>
            <a:r>
              <a:rPr lang="ru-RU" b="1" i="1"/>
              <a:t>моделирования</a:t>
            </a:r>
            <a:r>
              <a:rPr lang="ru-RU"/>
              <a:t>, выполняющие функции отображения учебного материала; выделения существенного; отрыва от конкретных ситуативных значений; формирования обобщенных знаний.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ru-RU" sz="4000"/>
              <a:t>Коммуникативные УУД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/>
              <a:t>- планирование учебного сотрудничества с учителем и сверстниками – определение цели, функций участников, способов взаимодействия; </a:t>
            </a:r>
          </a:p>
          <a:p>
            <a:pPr>
              <a:lnSpc>
                <a:spcPct val="80000"/>
              </a:lnSpc>
            </a:pPr>
            <a:r>
              <a:rPr lang="ru-RU" sz="2600"/>
              <a:t>- постановка вопросов – инициативное сотрудничество в поиске и сборе информации; </a:t>
            </a:r>
          </a:p>
          <a:p>
            <a:pPr>
              <a:lnSpc>
                <a:spcPct val="80000"/>
              </a:lnSpc>
            </a:pPr>
            <a:r>
              <a:rPr lang="ru-RU" sz="2600"/>
              <a:t>- разрешение конфликтов - выявление, идентификация проблемы, поиск и оценка альтернативных способов разрешения конфликта, принятие решения и его реализация; </a:t>
            </a:r>
          </a:p>
          <a:p>
            <a:pPr>
              <a:lnSpc>
                <a:spcPct val="80000"/>
              </a:lnSpc>
            </a:pPr>
            <a:r>
              <a:rPr lang="ru-RU" sz="2600"/>
              <a:t>- управление поведением партнера – контроль, коррекция, оценка действий партнера;</a:t>
            </a:r>
          </a:p>
          <a:p>
            <a:pPr>
              <a:lnSpc>
                <a:spcPct val="80000"/>
              </a:lnSpc>
            </a:pPr>
            <a:r>
              <a:rPr lang="ru-RU" sz="2600"/>
              <a:t>- умение с достаточно полнотой и точностью выражать свои мысли в соответствии с задачами и 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C9E4FF"/>
                </a:solidFill>
              </a:rPr>
              <a:t>Закономерности формирования учебных действий (УД)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6878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Уровни сформированности  УД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</a:t>
            </a:r>
            <a:r>
              <a:rPr lang="ru-RU" sz="2000" b="1" dirty="0" smtClean="0"/>
              <a:t>1      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>
                    <a:lumMod val="90000"/>
                  </a:schemeClr>
                </a:solidFill>
              </a:rPr>
              <a:t>2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tx1"/>
                </a:solidFill>
              </a:rPr>
              <a:t>→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3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/>
                </a:solidFill>
              </a:rPr>
              <a:t> →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    4</a:t>
            </a: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chemeClr val="folHlink"/>
                </a:solidFill>
              </a:rPr>
              <a:t>→</a:t>
            </a:r>
            <a:r>
              <a:rPr lang="ru-RU" sz="2000" b="1" dirty="0" smtClean="0"/>
              <a:t>           </a:t>
            </a:r>
            <a:r>
              <a:rPr lang="ru-RU" sz="2000" b="1" dirty="0" smtClean="0">
                <a:solidFill>
                  <a:srgbClr val="FF3300"/>
                </a:solidFill>
              </a:rPr>
              <a:t>5   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→         </a:t>
            </a:r>
            <a:r>
              <a:rPr lang="ru-RU" sz="2000" b="1" dirty="0" smtClean="0">
                <a:solidFill>
                  <a:schemeClr val="folHlink"/>
                </a:solidFill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</a:rPr>
              <a:t>6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	        </a:t>
            </a:r>
            <a:r>
              <a:rPr lang="ru-RU" sz="1600" dirty="0" smtClean="0">
                <a:solidFill>
                  <a:srgbClr val="99FF33"/>
                </a:solidFill>
              </a:rPr>
              <a:t>Репродуктивное усвоение,       </a:t>
            </a:r>
            <a:r>
              <a:rPr lang="ru-RU" sz="1600" dirty="0" smtClean="0">
                <a:solidFill>
                  <a:schemeClr val="folHlink"/>
                </a:solidFill>
              </a:rPr>
              <a:t>   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Продуктивное усвоение,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ученик</a:t>
            </a:r>
            <a:r>
              <a:rPr lang="ru-RU" sz="1600" dirty="0" smtClean="0">
                <a:solidFill>
                  <a:srgbClr val="99FF33"/>
                </a:solidFill>
              </a:rPr>
              <a:t> – </a:t>
            </a:r>
            <a:r>
              <a:rPr lang="ru-RU" sz="1600" b="1" u="sng" dirty="0" smtClean="0">
                <a:solidFill>
                  <a:schemeClr val="accent1"/>
                </a:solidFill>
              </a:rPr>
              <a:t>объ</a:t>
            </a:r>
            <a:r>
              <a:rPr lang="ru-RU" sz="1600" b="1" u="sng" dirty="0" smtClean="0">
                <a:solidFill>
                  <a:srgbClr val="FFFF00"/>
                </a:solidFill>
              </a:rPr>
              <a:t>ект</a:t>
            </a:r>
            <a:r>
              <a:rPr lang="ru-RU" sz="1600" dirty="0" smtClean="0">
                <a:solidFill>
                  <a:srgbClr val="99FF33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  <a:r>
              <a:rPr lang="ru-RU" sz="1600" dirty="0" smtClean="0"/>
              <a:t>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учащийся</a:t>
            </a:r>
            <a:r>
              <a:rPr lang="ru-RU" sz="1600" dirty="0" smtClean="0">
                <a:solidFill>
                  <a:schemeClr val="folHlink"/>
                </a:solidFill>
              </a:rPr>
              <a:t> – </a:t>
            </a:r>
            <a:r>
              <a:rPr lang="ru-RU" sz="1600" dirty="0" smtClean="0">
                <a:solidFill>
                  <a:srgbClr val="FF3300"/>
                </a:solidFill>
              </a:rPr>
              <a:t> </a:t>
            </a:r>
            <a:r>
              <a:rPr lang="ru-RU" sz="1600" b="1" u="sng" dirty="0" smtClean="0">
                <a:solidFill>
                  <a:srgbClr val="FF3300"/>
                </a:solidFill>
              </a:rPr>
              <a:t>субъ</a:t>
            </a:r>
            <a:r>
              <a:rPr lang="ru-RU" sz="1600" b="1" u="sng" dirty="0" smtClean="0">
                <a:solidFill>
                  <a:srgbClr val="FF99FF"/>
                </a:solidFill>
              </a:rPr>
              <a:t>ект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</a:rPr>
              <a:t>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                                                                                        </a:t>
            </a:r>
            <a:endParaRPr lang="ru-RU" sz="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/>
              <a:t>    </a:t>
            </a:r>
            <a:r>
              <a:rPr lang="ru-RU" sz="1600" dirty="0" smtClean="0">
                <a:solidFill>
                  <a:schemeClr val="tx1"/>
                </a:solidFill>
              </a:rPr>
              <a:t>Усвоение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действий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chemeClr val="accent1"/>
                </a:solidFill>
              </a:rPr>
              <a:t>образца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rgbClr val="99FF33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rgbClr val="FFFF00"/>
                </a:solidFill>
              </a:rPr>
              <a:t>алгоритма    </a:t>
            </a:r>
            <a:r>
              <a:rPr lang="ru-RU" sz="1600" dirty="0" smtClean="0">
                <a:cs typeface="Arial" charset="0"/>
              </a:rPr>
              <a:t>   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→     </a:t>
            </a:r>
            <a:r>
              <a:rPr lang="ru-RU" sz="1600" dirty="0" smtClean="0">
                <a:cs typeface="Arial" charset="0"/>
              </a:rPr>
              <a:t> 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способа       →         </a:t>
            </a: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общего</a:t>
            </a:r>
            <a:endParaRPr lang="ru-RU" sz="1600" dirty="0" smtClean="0">
              <a:solidFill>
                <a:srgbClr val="99FF33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 </a:t>
            </a:r>
            <a:r>
              <a:rPr lang="ru-RU" sz="1600" dirty="0" smtClean="0">
                <a:solidFill>
                  <a:schemeClr val="tx1"/>
                </a:solidFill>
              </a:rPr>
              <a:t>фактов</a:t>
            </a:r>
            <a:r>
              <a:rPr lang="ru-RU" sz="1600" dirty="0" smtClean="0">
                <a:solidFill>
                  <a:srgbClr val="99FF33"/>
                </a:solidFill>
              </a:rPr>
              <a:t>                              </a:t>
            </a:r>
            <a:r>
              <a:rPr lang="ru-RU" sz="1600" dirty="0" smtClean="0">
                <a:solidFill>
                  <a:schemeClr val="accent1"/>
                </a:solidFill>
              </a:rPr>
              <a:t>УД </a:t>
            </a:r>
            <a:r>
              <a:rPr lang="ru-RU" sz="1600" dirty="0" smtClean="0">
                <a:solidFill>
                  <a:schemeClr val="accent2"/>
                </a:solidFill>
              </a:rPr>
              <a:t>                 </a:t>
            </a:r>
            <a:r>
              <a:rPr lang="ru-RU" sz="1600" dirty="0" err="1" smtClean="0">
                <a:solidFill>
                  <a:srgbClr val="FFFF00"/>
                </a:solidFill>
              </a:rPr>
              <a:t>УД</a:t>
            </a:r>
            <a:r>
              <a:rPr lang="ru-RU" sz="1600" dirty="0" smtClean="0">
                <a:solidFill>
                  <a:schemeClr val="accent2"/>
                </a:solidFill>
              </a:rPr>
              <a:t>                    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перестройки               </a:t>
            </a: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способа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                                                                                                 алгоритма                </a:t>
            </a: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решения </a:t>
            </a:r>
            <a:endParaRPr lang="ru-RU" sz="1600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учебных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                                                                                                                                    задач</a:t>
            </a:r>
            <a:r>
              <a:rPr lang="ru-RU" sz="800" dirty="0" smtClean="0">
                <a:solidFill>
                  <a:srgbClr val="FF00FF"/>
                </a:solidFill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ru-RU" sz="8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cs typeface="Arial" charset="0"/>
              </a:rPr>
              <a:t>Треб.  ФГОС: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      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Базо</a:t>
            </a:r>
            <a:r>
              <a:rPr lang="ru-RU" sz="2000" b="1" dirty="0" smtClean="0">
                <a:solidFill>
                  <a:srgbClr val="FFFF00"/>
                </a:solidFill>
                <a:cs typeface="Arial" charset="0"/>
              </a:rPr>
              <a:t>вый</a:t>
            </a:r>
            <a:r>
              <a:rPr lang="ru-RU" sz="2000" b="1" dirty="0" smtClean="0">
                <a:solidFill>
                  <a:schemeClr val="accent2"/>
                </a:solidFill>
                <a:cs typeface="Arial" charset="0"/>
              </a:rPr>
              <a:t>                 </a:t>
            </a:r>
            <a:r>
              <a:rPr lang="ru-RU" sz="2000" b="1" dirty="0" smtClean="0">
                <a:solidFill>
                  <a:srgbClr val="FF3300"/>
                </a:solidFill>
                <a:cs typeface="Arial" charset="0"/>
              </a:rPr>
              <a:t>П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овышенный     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00FF"/>
                </a:solidFill>
                <a:cs typeface="Arial" charset="0"/>
              </a:rPr>
              <a:t>                                          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(опо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рный)</a:t>
            </a:r>
            <a:r>
              <a:rPr lang="ru-RU" sz="2000" dirty="0" smtClean="0">
                <a:solidFill>
                  <a:schemeClr val="accent2"/>
                </a:solidFill>
                <a:cs typeface="Arial" charset="0"/>
              </a:rPr>
              <a:t>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(функциональный)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НЕТ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rgbClr val="FF3300"/>
                </a:solidFill>
                <a:cs typeface="Arial" charset="0"/>
              </a:rPr>
              <a:t>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</a:t>
            </a:r>
            <a:endParaRPr lang="ru-RU" sz="800" dirty="0" smtClean="0">
              <a:solidFill>
                <a:srgbClr val="FF33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                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Закономерности формирования учебно-познавательного интереса (УПИ)</a:t>
            </a:r>
            <a:endParaRPr lang="ru-RU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6878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Уровни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УПИ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</a:t>
            </a:r>
            <a:r>
              <a:rPr lang="ru-RU" sz="2000" b="1" dirty="0" smtClean="0"/>
              <a:t>1      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>
                    <a:lumMod val="90000"/>
                  </a:schemeClr>
                </a:solidFill>
              </a:rPr>
              <a:t>2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tx1"/>
                </a:solidFill>
              </a:rPr>
              <a:t>→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3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/>
                </a:solidFill>
              </a:rPr>
              <a:t> →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    4</a:t>
            </a: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chemeClr val="folHlink"/>
                </a:solidFill>
              </a:rPr>
              <a:t>→</a:t>
            </a:r>
            <a:r>
              <a:rPr lang="ru-RU" sz="2000" b="1" dirty="0" smtClean="0"/>
              <a:t>           </a:t>
            </a:r>
            <a:r>
              <a:rPr lang="ru-RU" sz="2000" b="1" dirty="0" smtClean="0">
                <a:solidFill>
                  <a:srgbClr val="FF3300"/>
                </a:solidFill>
              </a:rPr>
              <a:t>5   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→         </a:t>
            </a:r>
            <a:r>
              <a:rPr lang="ru-RU" sz="2000" b="1" dirty="0" smtClean="0">
                <a:solidFill>
                  <a:schemeClr val="folHlink"/>
                </a:solidFill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</a:rPr>
              <a:t>6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	        </a:t>
            </a:r>
            <a:r>
              <a:rPr lang="ru-RU" sz="1600" dirty="0" smtClean="0">
                <a:solidFill>
                  <a:srgbClr val="99FF33"/>
                </a:solidFill>
              </a:rPr>
              <a:t>Репродуктивное усвоение,       </a:t>
            </a:r>
            <a:r>
              <a:rPr lang="ru-RU" sz="1600" dirty="0" smtClean="0">
                <a:solidFill>
                  <a:schemeClr val="folHlink"/>
                </a:solidFill>
              </a:rPr>
              <a:t>   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Продуктивное усвоение,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ученик</a:t>
            </a:r>
            <a:r>
              <a:rPr lang="ru-RU" sz="1600" dirty="0" smtClean="0">
                <a:solidFill>
                  <a:srgbClr val="99FF33"/>
                </a:solidFill>
              </a:rPr>
              <a:t> – </a:t>
            </a:r>
            <a:r>
              <a:rPr lang="ru-RU" sz="1600" b="1" u="sng" dirty="0" smtClean="0">
                <a:solidFill>
                  <a:schemeClr val="accent1"/>
                </a:solidFill>
              </a:rPr>
              <a:t>объ</a:t>
            </a:r>
            <a:r>
              <a:rPr lang="ru-RU" sz="1600" b="1" u="sng" dirty="0" smtClean="0">
                <a:solidFill>
                  <a:srgbClr val="FFFF00"/>
                </a:solidFill>
              </a:rPr>
              <a:t>ект</a:t>
            </a:r>
            <a:r>
              <a:rPr lang="ru-RU" sz="1600" dirty="0" smtClean="0">
                <a:solidFill>
                  <a:srgbClr val="99FF33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  <a:r>
              <a:rPr lang="ru-RU" sz="1600" dirty="0" smtClean="0"/>
              <a:t>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учащийся</a:t>
            </a:r>
            <a:r>
              <a:rPr lang="ru-RU" sz="1600" dirty="0" smtClean="0">
                <a:solidFill>
                  <a:schemeClr val="folHlink"/>
                </a:solidFill>
              </a:rPr>
              <a:t> – </a:t>
            </a:r>
            <a:r>
              <a:rPr lang="ru-RU" sz="1600" dirty="0" smtClean="0">
                <a:solidFill>
                  <a:srgbClr val="FF3300"/>
                </a:solidFill>
              </a:rPr>
              <a:t> </a:t>
            </a:r>
            <a:r>
              <a:rPr lang="ru-RU" sz="1600" b="1" u="sng" dirty="0" smtClean="0">
                <a:solidFill>
                  <a:srgbClr val="FF3300"/>
                </a:solidFill>
              </a:rPr>
              <a:t>субъ</a:t>
            </a:r>
            <a:r>
              <a:rPr lang="ru-RU" sz="1600" b="1" u="sng" dirty="0" smtClean="0">
                <a:solidFill>
                  <a:srgbClr val="FF99FF"/>
                </a:solidFill>
              </a:rPr>
              <a:t>ект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</a:rPr>
              <a:t>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                                                                                        </a:t>
            </a:r>
            <a:endParaRPr lang="ru-RU" sz="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/>
              <a:t>О</a:t>
            </a:r>
            <a:r>
              <a:rPr lang="ru-RU" sz="1600" dirty="0" smtClean="0"/>
              <a:t>тсутствие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chemeClr val="accent2"/>
                </a:solidFill>
                <a:cs typeface="Arial" charset="0"/>
              </a:rPr>
              <a:t>Р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еакция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ru-RU" sz="1600" dirty="0" err="1" smtClean="0">
                <a:solidFill>
                  <a:srgbClr val="0070C0"/>
                </a:solidFill>
                <a:cs typeface="Arial" charset="0"/>
              </a:rPr>
              <a:t>Л</a:t>
            </a:r>
            <a:r>
              <a:rPr lang="ru-RU" sz="1600" dirty="0" err="1" smtClean="0">
                <a:solidFill>
                  <a:schemeClr val="accent1"/>
                </a:solidFill>
              </a:rPr>
              <a:t>юбопыт</a:t>
            </a:r>
            <a:r>
              <a:rPr lang="ru-RU" sz="1600" dirty="0" smtClean="0">
                <a:solidFill>
                  <a:schemeClr val="accent1"/>
                </a:solidFill>
              </a:rPr>
              <a:t>-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cs typeface="Arial" charset="0"/>
              </a:rPr>
              <a:t>С</a:t>
            </a:r>
            <a:r>
              <a:rPr lang="ru-RU" sz="1600" dirty="0" err="1" smtClean="0">
                <a:solidFill>
                  <a:srgbClr val="FFFF00"/>
                </a:solidFill>
              </a:rPr>
              <a:t>итуатив</a:t>
            </a:r>
            <a:r>
              <a:rPr lang="ru-RU" sz="1600" dirty="0" smtClean="0">
                <a:solidFill>
                  <a:srgbClr val="FFFF00"/>
                </a:solidFill>
              </a:rPr>
              <a:t>-    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   →      </a:t>
            </a:r>
            <a:r>
              <a:rPr lang="ru-RU" sz="1600" dirty="0" err="1" smtClean="0">
                <a:solidFill>
                  <a:srgbClr val="FF0000"/>
                </a:solidFill>
                <a:cs typeface="Arial" charset="0"/>
              </a:rPr>
              <a:t>Устойчи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-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       →         </a:t>
            </a:r>
            <a:r>
              <a:rPr lang="ru-RU" sz="1600" dirty="0" err="1">
                <a:solidFill>
                  <a:srgbClr val="FF00FF"/>
                </a:solidFill>
                <a:cs typeface="Arial" charset="0"/>
              </a:rPr>
              <a:t>О</a:t>
            </a:r>
            <a:r>
              <a:rPr lang="ru-RU" sz="1600" dirty="0" err="1" smtClean="0">
                <a:solidFill>
                  <a:srgbClr val="FF00FF"/>
                </a:solidFill>
                <a:cs typeface="Arial" charset="0"/>
              </a:rPr>
              <a:t>бобщ</a:t>
            </a: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.</a:t>
            </a:r>
            <a:endParaRPr lang="ru-RU" sz="1600" dirty="0" smtClean="0">
              <a:solidFill>
                <a:srgbClr val="99FF33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    УПИ          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на новизну       </a:t>
            </a:r>
            <a:r>
              <a:rPr lang="ru-RU" sz="1600" dirty="0" err="1" smtClean="0">
                <a:solidFill>
                  <a:srgbClr val="0070C0"/>
                </a:solidFill>
              </a:rPr>
              <a:t>ство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chemeClr val="accent2"/>
                </a:solidFill>
              </a:rPr>
              <a:t>           </a:t>
            </a:r>
            <a:r>
              <a:rPr lang="ru-RU" sz="1600" dirty="0" err="1" smtClean="0">
                <a:solidFill>
                  <a:srgbClr val="FFFF00"/>
                </a:solidFill>
              </a:rPr>
              <a:t>ный</a:t>
            </a:r>
            <a:r>
              <a:rPr lang="ru-RU" sz="1600" dirty="0" smtClean="0">
                <a:solidFill>
                  <a:srgbClr val="FFFF00"/>
                </a:solidFill>
              </a:rPr>
              <a:t> УПИ                  </a:t>
            </a:r>
            <a:r>
              <a:rPr lang="ru-RU" sz="1600" dirty="0" smtClean="0">
                <a:solidFill>
                  <a:srgbClr val="FF0000"/>
                </a:solidFill>
              </a:rPr>
              <a:t>вый УПИ     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              </a:t>
            </a:r>
            <a:r>
              <a:rPr lang="ru-RU" sz="1600" dirty="0">
                <a:solidFill>
                  <a:srgbClr val="FF00FF"/>
                </a:solidFill>
                <a:cs typeface="Arial" charset="0"/>
              </a:rPr>
              <a:t> </a:t>
            </a:r>
            <a:r>
              <a:rPr lang="ru-RU" sz="1600" dirty="0" smtClean="0">
                <a:solidFill>
                  <a:srgbClr val="FF00FF"/>
                </a:solidFill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FF00FF"/>
                </a:solidFill>
                <a:cs typeface="Arial" charset="0"/>
              </a:rPr>
              <a:t>УПИ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</a:t>
            </a:r>
            <a:endParaRPr lang="ru-RU" sz="8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u="sng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cs typeface="Arial" charset="0"/>
              </a:rPr>
              <a:t>Треб.  ФГОС: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      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Базо</a:t>
            </a:r>
            <a:r>
              <a:rPr lang="ru-RU" sz="2000" b="1" dirty="0" smtClean="0">
                <a:solidFill>
                  <a:srgbClr val="FFFF00"/>
                </a:solidFill>
                <a:cs typeface="Arial" charset="0"/>
              </a:rPr>
              <a:t>вый</a:t>
            </a:r>
            <a:r>
              <a:rPr lang="ru-RU" sz="2000" b="1" dirty="0" smtClean="0">
                <a:solidFill>
                  <a:schemeClr val="accent2"/>
                </a:solidFill>
                <a:cs typeface="Arial" charset="0"/>
              </a:rPr>
              <a:t>                 </a:t>
            </a:r>
            <a:r>
              <a:rPr lang="ru-RU" sz="2000" b="1" dirty="0" smtClean="0">
                <a:solidFill>
                  <a:srgbClr val="FF3300"/>
                </a:solidFill>
                <a:cs typeface="Arial" charset="0"/>
              </a:rPr>
              <a:t>П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овышенный     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00FF"/>
                </a:solidFill>
                <a:cs typeface="Arial" charset="0"/>
              </a:rPr>
              <a:t>                                          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(опо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рный)</a:t>
            </a:r>
            <a:r>
              <a:rPr lang="ru-RU" sz="2000" dirty="0" smtClean="0">
                <a:solidFill>
                  <a:schemeClr val="accent2"/>
                </a:solidFill>
                <a:cs typeface="Arial" charset="0"/>
              </a:rPr>
              <a:t>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(функциональный)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НЕТ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rgbClr val="FF3300"/>
                </a:solidFill>
                <a:cs typeface="Arial" charset="0"/>
              </a:rPr>
              <a:t>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Закономерности формирования </a:t>
            </a:r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целеполагания (ЦП)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6878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Уровни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ЦП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</a:t>
            </a:r>
            <a:r>
              <a:rPr lang="ru-RU" sz="2000" b="1" dirty="0" smtClean="0"/>
              <a:t>1      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>
                    <a:lumMod val="90000"/>
                  </a:schemeClr>
                </a:solidFill>
              </a:rPr>
              <a:t>2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tx1"/>
                </a:solidFill>
              </a:rPr>
              <a:t>→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3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/>
                </a:solidFill>
              </a:rPr>
              <a:t> →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    4</a:t>
            </a: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chemeClr val="folHlink"/>
                </a:solidFill>
              </a:rPr>
              <a:t>→</a:t>
            </a:r>
            <a:r>
              <a:rPr lang="ru-RU" sz="2000" b="1" dirty="0" smtClean="0"/>
              <a:t>           </a:t>
            </a:r>
            <a:r>
              <a:rPr lang="ru-RU" sz="2000" b="1" dirty="0" smtClean="0">
                <a:solidFill>
                  <a:srgbClr val="FF3300"/>
                </a:solidFill>
              </a:rPr>
              <a:t>5   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→         </a:t>
            </a:r>
            <a:r>
              <a:rPr lang="ru-RU" sz="2000" b="1" dirty="0" smtClean="0">
                <a:solidFill>
                  <a:schemeClr val="folHlink"/>
                </a:solidFill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</a:rPr>
              <a:t>6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	        </a:t>
            </a:r>
            <a:r>
              <a:rPr lang="ru-RU" sz="1600" dirty="0" smtClean="0">
                <a:solidFill>
                  <a:srgbClr val="99FF33"/>
                </a:solidFill>
              </a:rPr>
              <a:t>Репродуктивное усвоение,       </a:t>
            </a:r>
            <a:r>
              <a:rPr lang="ru-RU" sz="1600" dirty="0" smtClean="0">
                <a:solidFill>
                  <a:schemeClr val="folHlink"/>
                </a:solidFill>
              </a:rPr>
              <a:t>   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Продуктивное усвоение,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ученик</a:t>
            </a:r>
            <a:r>
              <a:rPr lang="ru-RU" sz="1600" dirty="0" smtClean="0">
                <a:solidFill>
                  <a:srgbClr val="99FF33"/>
                </a:solidFill>
              </a:rPr>
              <a:t> – </a:t>
            </a:r>
            <a:r>
              <a:rPr lang="ru-RU" sz="1600" b="1" u="sng" dirty="0" smtClean="0">
                <a:solidFill>
                  <a:schemeClr val="accent1"/>
                </a:solidFill>
              </a:rPr>
              <a:t>объ</a:t>
            </a:r>
            <a:r>
              <a:rPr lang="ru-RU" sz="1600" b="1" u="sng" dirty="0" smtClean="0">
                <a:solidFill>
                  <a:srgbClr val="FFFF00"/>
                </a:solidFill>
              </a:rPr>
              <a:t>ект</a:t>
            </a:r>
            <a:r>
              <a:rPr lang="ru-RU" sz="1600" dirty="0" smtClean="0">
                <a:solidFill>
                  <a:srgbClr val="99FF33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  <a:r>
              <a:rPr lang="ru-RU" sz="1600" dirty="0" smtClean="0"/>
              <a:t>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учащийся</a:t>
            </a:r>
            <a:r>
              <a:rPr lang="ru-RU" sz="1600" dirty="0" smtClean="0">
                <a:solidFill>
                  <a:schemeClr val="folHlink"/>
                </a:solidFill>
              </a:rPr>
              <a:t> – </a:t>
            </a:r>
            <a:r>
              <a:rPr lang="ru-RU" sz="1600" dirty="0" smtClean="0">
                <a:solidFill>
                  <a:srgbClr val="FF3300"/>
                </a:solidFill>
              </a:rPr>
              <a:t> </a:t>
            </a:r>
            <a:r>
              <a:rPr lang="ru-RU" sz="1600" b="1" u="sng" dirty="0" smtClean="0">
                <a:solidFill>
                  <a:srgbClr val="FF3300"/>
                </a:solidFill>
              </a:rPr>
              <a:t>субъ</a:t>
            </a:r>
            <a:r>
              <a:rPr lang="ru-RU" sz="1600" b="1" u="sng" dirty="0" smtClean="0">
                <a:solidFill>
                  <a:srgbClr val="FF99FF"/>
                </a:solidFill>
              </a:rPr>
              <a:t>ект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</a:rPr>
              <a:t>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                                                                                        </a:t>
            </a:r>
            <a:endParaRPr lang="ru-RU" sz="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err="1" smtClean="0"/>
              <a:t>Отсутст</a:t>
            </a:r>
            <a:r>
              <a:rPr lang="ru-RU" sz="1600" dirty="0" smtClean="0"/>
              <a:t>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Принятие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Переопр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позн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 Принятие</a:t>
            </a:r>
            <a:r>
              <a:rPr lang="ru-RU" sz="1600" dirty="0" smtClean="0">
                <a:solidFill>
                  <a:srgbClr val="FFFF00"/>
                </a:solidFill>
              </a:rPr>
              <a:t>  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→  </a:t>
            </a:r>
            <a:r>
              <a:rPr lang="ru-RU" sz="1600" dirty="0" err="1" smtClean="0">
                <a:solidFill>
                  <a:srgbClr val="FF0000"/>
                </a:solidFill>
                <a:cs typeface="Arial" charset="0"/>
              </a:rPr>
              <a:t>Переопр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       →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Самост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постан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</a:t>
            </a:r>
            <a:r>
              <a:rPr lang="ru-RU" sz="1600" dirty="0">
                <a:solidFill>
                  <a:schemeClr val="tx1"/>
                </a:solidFill>
              </a:rPr>
              <a:t>ЦП</a:t>
            </a:r>
            <a:r>
              <a:rPr lang="ru-RU" sz="1600" dirty="0" smtClean="0">
                <a:solidFill>
                  <a:srgbClr val="99FF33"/>
                </a:solidFill>
              </a:rPr>
              <a:t>       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практ</a:t>
            </a:r>
            <a:r>
              <a:rPr lang="ru-RU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 задачи </a:t>
            </a:r>
            <a:r>
              <a:rPr lang="ru-RU" sz="1600" dirty="0" smtClean="0">
                <a:solidFill>
                  <a:srgbClr val="99FF33"/>
                </a:solidFill>
              </a:rPr>
              <a:t>   </a:t>
            </a:r>
            <a:r>
              <a:rPr lang="ru-RU" sz="1600" dirty="0" smtClean="0">
                <a:solidFill>
                  <a:srgbClr val="00B0F0"/>
                </a:solidFill>
              </a:rPr>
              <a:t>З в </a:t>
            </a:r>
            <a:r>
              <a:rPr lang="ru-RU" sz="1600" dirty="0" err="1" smtClean="0">
                <a:solidFill>
                  <a:srgbClr val="00B0F0"/>
                </a:solidFill>
              </a:rPr>
              <a:t>практ</a:t>
            </a:r>
            <a:r>
              <a:rPr lang="ru-RU" sz="1600" dirty="0" smtClean="0">
                <a:solidFill>
                  <a:srgbClr val="00B0F0"/>
                </a:solidFill>
              </a:rPr>
              <a:t>. З</a:t>
            </a:r>
            <a:r>
              <a:rPr lang="ru-RU" sz="1600" dirty="0" smtClean="0">
                <a:solidFill>
                  <a:srgbClr val="FFFF00"/>
                </a:solidFill>
              </a:rPr>
              <a:t>           </a:t>
            </a:r>
            <a:r>
              <a:rPr lang="ru-RU" sz="1600" dirty="0" err="1">
                <a:solidFill>
                  <a:srgbClr val="FFFF00"/>
                </a:solidFill>
              </a:rPr>
              <a:t>п</a:t>
            </a:r>
            <a:r>
              <a:rPr lang="ru-RU" sz="1600" dirty="0" err="1" smtClean="0">
                <a:solidFill>
                  <a:srgbClr val="FFFF00"/>
                </a:solidFill>
              </a:rPr>
              <a:t>озн</a:t>
            </a:r>
            <a:r>
              <a:rPr lang="ru-RU" sz="1600" dirty="0" smtClean="0">
                <a:solidFill>
                  <a:srgbClr val="FFFF00"/>
                </a:solidFill>
              </a:rPr>
              <a:t>. Ц.     </a:t>
            </a:r>
            <a:r>
              <a:rPr lang="ru-RU" sz="1600" dirty="0" smtClean="0">
                <a:solidFill>
                  <a:srgbClr val="FF0000"/>
                </a:solidFill>
              </a:rPr>
              <a:t>пр. З в </a:t>
            </a:r>
            <a:r>
              <a:rPr lang="ru-RU" sz="1600" dirty="0" err="1" smtClean="0">
                <a:solidFill>
                  <a:srgbClr val="FF0000"/>
                </a:solidFill>
              </a:rPr>
              <a:t>позн</a:t>
            </a:r>
            <a:r>
              <a:rPr lang="ru-RU" sz="1600" dirty="0" smtClean="0">
                <a:solidFill>
                  <a:srgbClr val="FF0000"/>
                </a:solidFill>
              </a:rPr>
              <a:t>. Ц               </a:t>
            </a:r>
            <a:r>
              <a:rPr lang="ru-RU" sz="1600" dirty="0" err="1" smtClean="0">
                <a:solidFill>
                  <a:srgbClr val="FF99FF"/>
                </a:solidFill>
              </a:rPr>
              <a:t>Ц</a:t>
            </a:r>
            <a:endParaRPr lang="ru-RU" sz="1600" dirty="0" smtClean="0">
              <a:solidFill>
                <a:srgbClr val="FF99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</a:t>
            </a:r>
            <a:endParaRPr lang="ru-RU" sz="8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u="sng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cs typeface="Arial" charset="0"/>
              </a:rPr>
              <a:t>Треб.  ФГОС: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      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Базо</a:t>
            </a:r>
            <a:r>
              <a:rPr lang="ru-RU" sz="2000" b="1" dirty="0" smtClean="0">
                <a:solidFill>
                  <a:srgbClr val="FFFF00"/>
                </a:solidFill>
                <a:cs typeface="Arial" charset="0"/>
              </a:rPr>
              <a:t>вый</a:t>
            </a:r>
            <a:r>
              <a:rPr lang="ru-RU" sz="2000" b="1" dirty="0" smtClean="0">
                <a:solidFill>
                  <a:schemeClr val="accent2"/>
                </a:solidFill>
                <a:cs typeface="Arial" charset="0"/>
              </a:rPr>
              <a:t>                 </a:t>
            </a:r>
            <a:r>
              <a:rPr lang="ru-RU" sz="2000" b="1" dirty="0" smtClean="0">
                <a:solidFill>
                  <a:srgbClr val="FF3300"/>
                </a:solidFill>
                <a:cs typeface="Arial" charset="0"/>
              </a:rPr>
              <a:t>П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овышенный     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00FF"/>
                </a:solidFill>
                <a:cs typeface="Arial" charset="0"/>
              </a:rPr>
              <a:t>                                          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(опо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рный)</a:t>
            </a:r>
            <a:r>
              <a:rPr lang="ru-RU" sz="2000" dirty="0" smtClean="0">
                <a:solidFill>
                  <a:schemeClr val="accent2"/>
                </a:solidFill>
                <a:cs typeface="Arial" charset="0"/>
              </a:rPr>
              <a:t>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(функциональный)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НЕТ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rgbClr val="FF3300"/>
                </a:solidFill>
                <a:cs typeface="Arial" charset="0"/>
              </a:rPr>
              <a:t>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Закономерности формирования </a:t>
            </a:r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действий контроля (ДК)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6878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Уровни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ДК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</a:t>
            </a:r>
            <a:r>
              <a:rPr lang="ru-RU" sz="2000" b="1" dirty="0" smtClean="0"/>
              <a:t>1      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>
                    <a:lumMod val="90000"/>
                  </a:schemeClr>
                </a:solidFill>
              </a:rPr>
              <a:t>2</a:t>
            </a:r>
            <a:r>
              <a:rPr lang="ru-RU" sz="2000" b="1" dirty="0" smtClean="0"/>
              <a:t>        </a:t>
            </a:r>
            <a:r>
              <a:rPr lang="ru-RU" sz="2000" b="1" dirty="0" smtClean="0">
                <a:solidFill>
                  <a:schemeClr val="tx1"/>
                </a:solidFill>
              </a:rPr>
              <a:t>→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3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/>
                </a:solidFill>
              </a:rPr>
              <a:t> →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rgbClr val="FFFF00"/>
                </a:solidFill>
              </a:rPr>
              <a:t>    4</a:t>
            </a: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chemeClr val="folHlink"/>
                </a:solidFill>
              </a:rPr>
              <a:t>→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5   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→         </a:t>
            </a:r>
            <a:r>
              <a:rPr lang="ru-RU" sz="2000" b="1" dirty="0" smtClean="0">
                <a:solidFill>
                  <a:schemeClr val="folHlink"/>
                </a:solidFill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</a:rPr>
              <a:t>6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	        </a:t>
            </a:r>
            <a:r>
              <a:rPr lang="ru-RU" sz="1600" dirty="0" smtClean="0">
                <a:solidFill>
                  <a:srgbClr val="99FF33"/>
                </a:solidFill>
              </a:rPr>
              <a:t>Репродуктивное усвоение,       </a:t>
            </a:r>
            <a:r>
              <a:rPr lang="ru-RU" sz="1600" dirty="0" smtClean="0">
                <a:solidFill>
                  <a:schemeClr val="folHlink"/>
                </a:solidFill>
              </a:rPr>
              <a:t>   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Продуктивное усвоение,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ученик</a:t>
            </a:r>
            <a:r>
              <a:rPr lang="ru-RU" sz="1600" dirty="0" smtClean="0">
                <a:solidFill>
                  <a:srgbClr val="99FF33"/>
                </a:solidFill>
              </a:rPr>
              <a:t> – </a:t>
            </a:r>
            <a:r>
              <a:rPr lang="ru-RU" sz="1600" b="1" u="sng" dirty="0" smtClean="0">
                <a:solidFill>
                  <a:schemeClr val="accent1"/>
                </a:solidFill>
              </a:rPr>
              <a:t>объ</a:t>
            </a:r>
            <a:r>
              <a:rPr lang="ru-RU" sz="1600" b="1" u="sng" dirty="0" smtClean="0">
                <a:solidFill>
                  <a:srgbClr val="FFFF00"/>
                </a:solidFill>
              </a:rPr>
              <a:t>ект</a:t>
            </a:r>
            <a:r>
              <a:rPr lang="ru-RU" sz="1600" dirty="0" smtClean="0">
                <a:solidFill>
                  <a:srgbClr val="99FF33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  <a:r>
              <a:rPr lang="ru-RU" sz="1600" dirty="0" smtClean="0"/>
              <a:t>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учащийся</a:t>
            </a:r>
            <a:r>
              <a:rPr lang="ru-RU" sz="1600" dirty="0" smtClean="0">
                <a:solidFill>
                  <a:schemeClr val="folHlink"/>
                </a:solidFill>
              </a:rPr>
              <a:t> – </a:t>
            </a:r>
            <a:r>
              <a:rPr lang="ru-RU" sz="1600" dirty="0" smtClean="0">
                <a:solidFill>
                  <a:srgbClr val="FF3300"/>
                </a:solidFill>
              </a:rPr>
              <a:t> </a:t>
            </a:r>
            <a:r>
              <a:rPr lang="ru-RU" sz="1600" b="1" u="sng" dirty="0" smtClean="0">
                <a:solidFill>
                  <a:srgbClr val="FF3300"/>
                </a:solidFill>
              </a:rPr>
              <a:t>субъ</a:t>
            </a:r>
            <a:r>
              <a:rPr lang="ru-RU" sz="1600" b="1" u="sng" dirty="0" smtClean="0">
                <a:solidFill>
                  <a:srgbClr val="FF99FF"/>
                </a:solidFill>
              </a:rPr>
              <a:t>ект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</a:rPr>
              <a:t>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                                                                                        </a:t>
            </a:r>
            <a:endParaRPr lang="ru-RU" sz="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err="1" smtClean="0"/>
              <a:t>Отсутст</a:t>
            </a:r>
            <a:r>
              <a:rPr lang="ru-RU" sz="1600" dirty="0" smtClean="0"/>
              <a:t>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Контр. на 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ур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Пот. </a:t>
            </a:r>
            <a:r>
              <a:rPr lang="ru-RU" sz="1600" dirty="0">
                <a:solidFill>
                  <a:srgbClr val="00B0F0"/>
                </a:solidFill>
                <a:cs typeface="Arial" charset="0"/>
              </a:rPr>
              <a:t>к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онтр.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 Акт. контр. →  </a:t>
            </a:r>
            <a:r>
              <a:rPr lang="ru-RU" sz="1600" dirty="0" err="1" smtClean="0">
                <a:solidFill>
                  <a:srgbClr val="FF0000"/>
                </a:solidFill>
                <a:cs typeface="Arial" charset="0"/>
              </a:rPr>
              <a:t>Потенц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FF0000"/>
                </a:solidFill>
                <a:cs typeface="Arial" charset="0"/>
              </a:rPr>
              <a:t>рефл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  → 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Актуал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рефл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ДК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               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непр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. </a:t>
            </a:r>
            <a:r>
              <a:rPr lang="ru-RU" sz="1600" dirty="0" err="1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в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н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       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на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ур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 пр.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вн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  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на </a:t>
            </a:r>
            <a:r>
              <a:rPr lang="ru-RU" sz="1600" dirty="0" err="1" smtClean="0">
                <a:solidFill>
                  <a:srgbClr val="FFFF00"/>
                </a:solidFill>
                <a:cs typeface="Arial" charset="0"/>
              </a:rPr>
              <a:t>ур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. </a:t>
            </a:r>
            <a:r>
              <a:rPr lang="ru-RU" sz="1600" dirty="0">
                <a:solidFill>
                  <a:srgbClr val="FFFF00"/>
                </a:solidFill>
                <a:cs typeface="Arial" charset="0"/>
              </a:rPr>
              <a:t>п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р. </a:t>
            </a:r>
            <a:r>
              <a:rPr lang="ru-RU" sz="1600" dirty="0" err="1" smtClean="0">
                <a:solidFill>
                  <a:srgbClr val="FFFF00"/>
                </a:solidFill>
                <a:cs typeface="Arial" charset="0"/>
              </a:rPr>
              <a:t>вн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       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контроль                  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контроль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</a:t>
            </a:r>
            <a:endParaRPr lang="ru-RU" sz="1600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</a:t>
            </a:r>
            <a:endParaRPr lang="ru-RU" sz="8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u="sng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cs typeface="Arial" charset="0"/>
              </a:rPr>
              <a:t>Треб.  ФГОС: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      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Базо</a:t>
            </a:r>
            <a:r>
              <a:rPr lang="ru-RU" sz="2000" b="1" dirty="0" smtClean="0">
                <a:solidFill>
                  <a:srgbClr val="FFFF00"/>
                </a:solidFill>
                <a:cs typeface="Arial" charset="0"/>
              </a:rPr>
              <a:t>вый</a:t>
            </a:r>
            <a:r>
              <a:rPr lang="ru-RU" sz="2000" b="1" dirty="0" smtClean="0">
                <a:solidFill>
                  <a:schemeClr val="accent2"/>
                </a:solidFill>
                <a:cs typeface="Arial" charset="0"/>
              </a:rPr>
              <a:t>                 </a:t>
            </a:r>
            <a:r>
              <a:rPr lang="ru-RU" sz="2000" b="1" dirty="0" smtClean="0">
                <a:solidFill>
                  <a:srgbClr val="FF3300"/>
                </a:solidFill>
                <a:cs typeface="Arial" charset="0"/>
              </a:rPr>
              <a:t>П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овышенный     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00FF"/>
                </a:solidFill>
                <a:cs typeface="Arial" charset="0"/>
              </a:rPr>
              <a:t>                                          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(опо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рный)</a:t>
            </a:r>
            <a:r>
              <a:rPr lang="ru-RU" sz="2000" dirty="0" smtClean="0">
                <a:solidFill>
                  <a:schemeClr val="accent2"/>
                </a:solidFill>
                <a:cs typeface="Arial" charset="0"/>
              </a:rPr>
              <a:t>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(функциональный)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НЕТ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rgbClr val="FF3300"/>
                </a:solidFill>
                <a:cs typeface="Arial" charset="0"/>
              </a:rPr>
              <a:t>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632700" cy="503238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Универсальные учебные действия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46180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- способность субъекта к саморазвитию и самосовершенствованию путем сознательного и активного присвоения нового социального опыта; 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-  совокупность действий учащегося, обеспечивающих его культурную идентичность, социальную компетентность, толерантность, способность к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самостоятель-ному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усвоению новых знаний и умений, включая организацию этого процесса.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Закономерности формирования </a:t>
            </a:r>
            <a:r>
              <a:rPr lang="ru-RU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действий оценки (ДО)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6878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Уровни </a:t>
            </a:r>
            <a:r>
              <a:rPr lang="ru-RU" sz="1800" b="1" dirty="0" err="1" smtClean="0"/>
              <a:t>сформированности</a:t>
            </a:r>
            <a:r>
              <a:rPr lang="ru-RU" sz="1800" b="1" dirty="0" smtClean="0"/>
              <a:t> ДО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/>
              <a:t>         </a:t>
            </a:r>
            <a:r>
              <a:rPr lang="ru-RU" sz="2000" b="1" dirty="0" smtClean="0"/>
              <a:t>1      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>
                    <a:lumMod val="90000"/>
                  </a:schemeClr>
                </a:solidFill>
              </a:rPr>
              <a:t>2</a:t>
            </a:r>
            <a:r>
              <a:rPr lang="ru-RU" sz="2000" b="1" dirty="0" smtClean="0"/>
              <a:t>        </a:t>
            </a:r>
            <a:r>
              <a:rPr lang="ru-RU" sz="2000" b="1" dirty="0" smtClean="0">
                <a:solidFill>
                  <a:schemeClr val="tx1"/>
                </a:solidFill>
              </a:rPr>
              <a:t>→</a:t>
            </a: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</a:rPr>
              <a:t>3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accent2"/>
                </a:solidFill>
              </a:rPr>
              <a:t> → </a:t>
            </a: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rgbClr val="FFFF00"/>
                </a:solidFill>
              </a:rPr>
              <a:t>    4</a:t>
            </a:r>
            <a:r>
              <a:rPr lang="ru-RU" sz="2000" b="1" dirty="0" smtClean="0"/>
              <a:t>         </a:t>
            </a:r>
            <a:r>
              <a:rPr lang="ru-RU" sz="2000" b="1" dirty="0" smtClean="0">
                <a:solidFill>
                  <a:schemeClr val="folHlink"/>
                </a:solidFill>
              </a:rPr>
              <a:t>→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5   </a:t>
            </a:r>
            <a:r>
              <a:rPr lang="ru-RU" sz="2000" b="1" dirty="0" smtClean="0"/>
              <a:t>       </a:t>
            </a:r>
            <a:r>
              <a:rPr lang="ru-RU" sz="2000" b="1" dirty="0" smtClean="0">
                <a:solidFill>
                  <a:srgbClr val="FF3300"/>
                </a:solidFill>
              </a:rPr>
              <a:t>→         </a:t>
            </a:r>
            <a:r>
              <a:rPr lang="ru-RU" sz="2000" b="1" dirty="0" smtClean="0">
                <a:solidFill>
                  <a:schemeClr val="folHlink"/>
                </a:solidFill>
              </a:rPr>
              <a:t> </a:t>
            </a:r>
            <a:r>
              <a:rPr lang="ru-RU" sz="2000" b="1" dirty="0" smtClean="0">
                <a:solidFill>
                  <a:srgbClr val="FF00FF"/>
                </a:solidFill>
              </a:rPr>
              <a:t>6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	        </a:t>
            </a:r>
            <a:r>
              <a:rPr lang="ru-RU" sz="1600" dirty="0" smtClean="0">
                <a:solidFill>
                  <a:srgbClr val="99FF33"/>
                </a:solidFill>
              </a:rPr>
              <a:t>Репродуктивное усвоение,       </a:t>
            </a:r>
            <a:r>
              <a:rPr lang="ru-RU" sz="1600" dirty="0" smtClean="0">
                <a:solidFill>
                  <a:schemeClr val="folHlink"/>
                </a:solidFill>
              </a:rPr>
              <a:t>                                    </a:t>
            </a:r>
            <a:r>
              <a:rPr lang="ru-RU" sz="1600" dirty="0" smtClean="0">
                <a:solidFill>
                  <a:srgbClr val="FF0000"/>
                </a:solidFill>
              </a:rPr>
              <a:t>Продуктивное усвоение,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ученик</a:t>
            </a:r>
            <a:r>
              <a:rPr lang="ru-RU" sz="1600" dirty="0" smtClean="0">
                <a:solidFill>
                  <a:srgbClr val="99FF33"/>
                </a:solidFill>
              </a:rPr>
              <a:t> – </a:t>
            </a:r>
            <a:r>
              <a:rPr lang="ru-RU" sz="1600" b="1" u="sng" dirty="0" smtClean="0">
                <a:solidFill>
                  <a:schemeClr val="accent1"/>
                </a:solidFill>
              </a:rPr>
              <a:t>объ</a:t>
            </a:r>
            <a:r>
              <a:rPr lang="ru-RU" sz="1600" b="1" u="sng" dirty="0" smtClean="0">
                <a:solidFill>
                  <a:srgbClr val="FFFF00"/>
                </a:solidFill>
              </a:rPr>
              <a:t>ект</a:t>
            </a:r>
            <a:r>
              <a:rPr lang="ru-RU" sz="1600" dirty="0" smtClean="0">
                <a:solidFill>
                  <a:srgbClr val="99FF33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  <a:r>
              <a:rPr lang="ru-RU" sz="1600" dirty="0" smtClean="0"/>
              <a:t>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учащийся</a:t>
            </a:r>
            <a:r>
              <a:rPr lang="ru-RU" sz="1600" dirty="0" smtClean="0">
                <a:solidFill>
                  <a:schemeClr val="folHlink"/>
                </a:solidFill>
              </a:rPr>
              <a:t> – </a:t>
            </a:r>
            <a:r>
              <a:rPr lang="ru-RU" sz="1600" dirty="0" smtClean="0">
                <a:solidFill>
                  <a:srgbClr val="FF3300"/>
                </a:solidFill>
              </a:rPr>
              <a:t> </a:t>
            </a:r>
            <a:r>
              <a:rPr lang="ru-RU" sz="1600" b="1" u="sng" dirty="0" smtClean="0">
                <a:solidFill>
                  <a:srgbClr val="FF3300"/>
                </a:solidFill>
              </a:rPr>
              <a:t>субъ</a:t>
            </a:r>
            <a:r>
              <a:rPr lang="ru-RU" sz="1600" b="1" u="sng" dirty="0" smtClean="0">
                <a:solidFill>
                  <a:srgbClr val="FF99FF"/>
                </a:solidFill>
              </a:rPr>
              <a:t>ект</a:t>
            </a:r>
            <a:r>
              <a:rPr lang="ru-RU" sz="1600" dirty="0" smtClean="0">
                <a:solidFill>
                  <a:schemeClr val="folHlink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обучения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</a:rPr>
              <a:t>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                                                                                        </a:t>
            </a:r>
            <a:endParaRPr lang="ru-RU" sz="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err="1" smtClean="0"/>
              <a:t>Отсутст</a:t>
            </a:r>
            <a:r>
              <a:rPr lang="ru-RU" sz="1600" dirty="0" smtClean="0"/>
              <a:t>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 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Неад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. </a:t>
            </a:r>
            <a:r>
              <a:rPr lang="ru-RU" sz="1600" dirty="0" err="1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р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етр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Адекв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ретр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chemeClr val="accent2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→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cs typeface="Arial" charset="0"/>
              </a:rPr>
              <a:t>Неад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FFFF00"/>
                </a:solidFill>
                <a:cs typeface="Arial" charset="0"/>
              </a:rPr>
              <a:t>прогн</a:t>
            </a:r>
            <a:r>
              <a:rPr lang="ru-RU" sz="1600" dirty="0" smtClean="0">
                <a:solidFill>
                  <a:srgbClr val="FFFF00"/>
                </a:solidFill>
                <a:cs typeface="Arial" charset="0"/>
              </a:rPr>
              <a:t>. →  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Пот. </a:t>
            </a:r>
            <a:r>
              <a:rPr lang="ru-RU" sz="1600" dirty="0" err="1" smtClean="0">
                <a:solidFill>
                  <a:srgbClr val="FF0000"/>
                </a:solidFill>
                <a:cs typeface="Arial" charset="0"/>
              </a:rPr>
              <a:t>адекв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.</a:t>
            </a:r>
            <a:r>
              <a:rPr lang="ru-RU" sz="1600" dirty="0" smtClean="0">
                <a:solidFill>
                  <a:srgbClr val="FF3300"/>
                </a:solidFill>
                <a:cs typeface="Arial" charset="0"/>
              </a:rPr>
              <a:t>  → 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Актуал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адекв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     </a:t>
            </a:r>
            <a:r>
              <a:rPr lang="ru-RU" sz="1600" dirty="0" smtClean="0">
                <a:solidFill>
                  <a:schemeClr val="tx1"/>
                </a:solidFill>
                <a:cs typeface="Arial" charset="0"/>
              </a:rPr>
              <a:t>ДО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                 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ДО</a:t>
            </a:r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  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                  </a:t>
            </a:r>
            <a:r>
              <a:rPr lang="ru-RU" sz="1600" dirty="0" err="1" smtClean="0">
                <a:solidFill>
                  <a:srgbClr val="00B0F0"/>
                </a:solidFill>
                <a:cs typeface="Arial" charset="0"/>
              </a:rPr>
              <a:t>ДО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                  </a:t>
            </a:r>
            <a:r>
              <a:rPr lang="ru-RU" sz="1600" dirty="0" err="1" smtClean="0">
                <a:solidFill>
                  <a:srgbClr val="FFFF00"/>
                </a:solidFill>
                <a:cs typeface="Arial" charset="0"/>
              </a:rPr>
              <a:t>ДО</a:t>
            </a:r>
            <a:r>
              <a:rPr lang="ru-RU" sz="1600" dirty="0" smtClean="0">
                <a:solidFill>
                  <a:srgbClr val="00B0F0"/>
                </a:solidFill>
                <a:cs typeface="Arial" charset="0"/>
              </a:rPr>
              <a:t>       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 </a:t>
            </a:r>
            <a:r>
              <a:rPr lang="ru-RU" sz="1600" dirty="0" err="1" smtClean="0">
                <a:solidFill>
                  <a:srgbClr val="FF0000"/>
                </a:solidFill>
                <a:cs typeface="Arial" charset="0"/>
              </a:rPr>
              <a:t>ДО</a:t>
            </a:r>
            <a:r>
              <a:rPr lang="ru-RU" sz="1600" dirty="0" smtClean="0">
                <a:solidFill>
                  <a:srgbClr val="FF0000"/>
                </a:solidFill>
                <a:cs typeface="Arial" charset="0"/>
              </a:rPr>
              <a:t>               </a:t>
            </a:r>
            <a:r>
              <a:rPr lang="ru-RU" sz="1600" dirty="0" err="1" smtClean="0">
                <a:solidFill>
                  <a:srgbClr val="FF99FF"/>
                </a:solidFill>
                <a:cs typeface="Arial" charset="0"/>
              </a:rPr>
              <a:t>прогн</a:t>
            </a:r>
            <a:r>
              <a:rPr lang="ru-RU" sz="1600" dirty="0" smtClean="0">
                <a:solidFill>
                  <a:srgbClr val="FF99FF"/>
                </a:solidFill>
                <a:cs typeface="Arial" charset="0"/>
              </a:rPr>
              <a:t>. ДО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99FF33"/>
                </a:solidFill>
              </a:rPr>
              <a:t>    </a:t>
            </a:r>
            <a:endParaRPr lang="ru-RU" sz="1600" dirty="0" smtClean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</a:t>
            </a:r>
            <a:endParaRPr lang="ru-RU" sz="800" dirty="0" smtClean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u="sng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cs typeface="Arial" charset="0"/>
              </a:rPr>
              <a:t>Треб.  ФГОС:</a:t>
            </a: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      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Базо</a:t>
            </a:r>
            <a:r>
              <a:rPr lang="ru-RU" sz="2000" b="1" dirty="0" smtClean="0">
                <a:solidFill>
                  <a:srgbClr val="FFFF00"/>
                </a:solidFill>
                <a:cs typeface="Arial" charset="0"/>
              </a:rPr>
              <a:t>вый</a:t>
            </a:r>
            <a:r>
              <a:rPr lang="ru-RU" sz="2000" b="1" dirty="0" smtClean="0">
                <a:solidFill>
                  <a:schemeClr val="accent2"/>
                </a:solidFill>
                <a:cs typeface="Arial" charset="0"/>
              </a:rPr>
              <a:t>                 </a:t>
            </a:r>
            <a:r>
              <a:rPr lang="ru-RU" sz="2000" b="1" dirty="0" smtClean="0">
                <a:solidFill>
                  <a:srgbClr val="FF3300"/>
                </a:solidFill>
                <a:cs typeface="Arial" charset="0"/>
              </a:rPr>
              <a:t>П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овышенный     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00FF"/>
                </a:solidFill>
                <a:cs typeface="Arial" charset="0"/>
              </a:rPr>
              <a:t>                                          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(опо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рный)</a:t>
            </a:r>
            <a:r>
              <a:rPr lang="ru-RU" sz="2000" dirty="0" smtClean="0">
                <a:solidFill>
                  <a:schemeClr val="accent2"/>
                </a:solidFill>
                <a:cs typeface="Arial" charset="0"/>
              </a:rPr>
              <a:t>            </a:t>
            </a:r>
            <a:r>
              <a:rPr lang="ru-RU" sz="2000" dirty="0" smtClean="0">
                <a:solidFill>
                  <a:srgbClr val="FF3300"/>
                </a:solidFill>
                <a:cs typeface="Arial" charset="0"/>
              </a:rPr>
              <a:t>(функциональный)      </a:t>
            </a:r>
            <a:r>
              <a:rPr lang="ru-RU" sz="2000" b="1" dirty="0" smtClean="0">
                <a:solidFill>
                  <a:srgbClr val="FF99FF"/>
                </a:solidFill>
                <a:cs typeface="Arial" charset="0"/>
              </a:rPr>
              <a:t>НЕТ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rgbClr val="FF3300"/>
                </a:solidFill>
                <a:cs typeface="Arial" charset="0"/>
              </a:rPr>
              <a:t>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>
                <a:solidFill>
                  <a:schemeClr val="folHlink"/>
                </a:solidFill>
                <a:cs typeface="Arial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57200"/>
            <a:ext cx="7283450" cy="12954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II</a:t>
            </a:r>
            <a:r>
              <a:rPr lang="ru-RU" sz="2400" b="1" dirty="0" smtClean="0">
                <a:solidFill>
                  <a:srgbClr val="FFFF00"/>
                </a:solidFill>
              </a:rPr>
              <a:t>. Алгоритм стартовой диагностики уровня </a:t>
            </a:r>
            <a:r>
              <a:rPr lang="ru-RU" sz="2400" b="1" dirty="0" err="1" smtClean="0">
                <a:solidFill>
                  <a:srgbClr val="FFFF00"/>
                </a:solidFill>
              </a:rPr>
              <a:t>сформированности</a:t>
            </a:r>
            <a:r>
              <a:rPr lang="ru-RU" sz="2400" b="1" dirty="0" smtClean="0">
                <a:solidFill>
                  <a:srgbClr val="FFFF00"/>
                </a:solidFill>
              </a:rPr>
              <a:t> УУД учащихся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18487" cy="4395787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Выбрать </a:t>
            </a:r>
            <a:r>
              <a:rPr lang="ru-RU" sz="2000" u="sng" dirty="0" smtClean="0">
                <a:solidFill>
                  <a:srgbClr val="FFFF00"/>
                </a:solidFill>
              </a:rPr>
              <a:t>предметы</a:t>
            </a:r>
            <a:r>
              <a:rPr lang="ru-RU" sz="2000" dirty="0" smtClean="0">
                <a:solidFill>
                  <a:schemeClr val="tx1"/>
                </a:solidFill>
              </a:rPr>
              <a:t>, по которым будет организован внутренний мониторинг уровня </a:t>
            </a:r>
            <a:r>
              <a:rPr lang="ru-RU" sz="2000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sz="2000" dirty="0" smtClean="0">
                <a:solidFill>
                  <a:schemeClr val="tx1"/>
                </a:solidFill>
              </a:rPr>
              <a:t> УУД учащихся класса.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Познакомиться с содержанием диагностических таблиц, чтобы осознать, </a:t>
            </a:r>
            <a:r>
              <a:rPr lang="ru-RU" sz="2000" u="sng" dirty="0" smtClean="0">
                <a:solidFill>
                  <a:srgbClr val="FFFF00"/>
                </a:solidFill>
              </a:rPr>
              <a:t>что конкретно следует отслежи</a:t>
            </a:r>
            <a:r>
              <a:rPr lang="ru-RU" sz="2000" dirty="0" smtClean="0">
                <a:solidFill>
                  <a:srgbClr val="FFFF00"/>
                </a:solidFill>
              </a:rPr>
              <a:t>вать </a:t>
            </a:r>
            <a:r>
              <a:rPr lang="ru-RU" sz="2000" dirty="0" smtClean="0">
                <a:solidFill>
                  <a:schemeClr val="tx1"/>
                </a:solidFill>
              </a:rPr>
              <a:t>в поведении учащихся в ходе уроков и во </a:t>
            </a:r>
            <a:r>
              <a:rPr lang="ru-RU" sz="2000" dirty="0" err="1" smtClean="0">
                <a:solidFill>
                  <a:schemeClr val="tx1"/>
                </a:solidFill>
              </a:rPr>
              <a:t>внеучебной</a:t>
            </a:r>
            <a:r>
              <a:rPr lang="ru-RU" sz="2000" dirty="0" smtClean="0">
                <a:solidFill>
                  <a:schemeClr val="tx1"/>
                </a:solidFill>
              </a:rPr>
              <a:t> деятельности.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Организовать </a:t>
            </a:r>
            <a:r>
              <a:rPr lang="ru-RU" sz="2000" u="sng" dirty="0" smtClean="0">
                <a:solidFill>
                  <a:srgbClr val="FFFF00"/>
                </a:solidFill>
              </a:rPr>
              <a:t>наблюдение</a:t>
            </a:r>
            <a:r>
              <a:rPr lang="ru-RU" sz="2000" dirty="0" smtClean="0">
                <a:solidFill>
                  <a:schemeClr val="tx1"/>
                </a:solidFill>
              </a:rPr>
              <a:t> за поведением учащихся в учебной и </a:t>
            </a:r>
            <a:r>
              <a:rPr lang="ru-RU" sz="2000" dirty="0" err="1" smtClean="0">
                <a:solidFill>
                  <a:schemeClr val="tx1"/>
                </a:solidFill>
              </a:rPr>
              <a:t>внеучебной</a:t>
            </a:r>
            <a:r>
              <a:rPr lang="ru-RU" sz="2000" dirty="0" smtClean="0">
                <a:solidFill>
                  <a:schemeClr val="tx1"/>
                </a:solidFill>
              </a:rPr>
              <a:t> деятельности в течение примерно 1 месяца.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Составить (устно или письменно) </a:t>
            </a:r>
            <a:r>
              <a:rPr lang="ru-RU" sz="2000" u="sng" dirty="0" smtClean="0">
                <a:solidFill>
                  <a:srgbClr val="FFFF00"/>
                </a:solidFill>
              </a:rPr>
              <a:t>краткую характеристику </a:t>
            </a:r>
            <a:r>
              <a:rPr lang="ru-RU" sz="2000" dirty="0" smtClean="0">
                <a:solidFill>
                  <a:schemeClr val="tx1"/>
                </a:solidFill>
              </a:rPr>
              <a:t>учебно-познавательной и поведенческой деятельности учащихся (см. образец), используя терминологию диагностических таблиц.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u="sng" dirty="0" smtClean="0">
                <a:solidFill>
                  <a:srgbClr val="FFFF00"/>
                </a:solidFill>
              </a:rPr>
              <a:t>Соотнести</a:t>
            </a:r>
            <a:r>
              <a:rPr lang="ru-RU" sz="2000" dirty="0" smtClean="0">
                <a:solidFill>
                  <a:schemeClr val="tx1"/>
                </a:solidFill>
              </a:rPr>
              <a:t> составленные характеристики учащихся с основными и дополнительными признаками диагностических таблиц  и </a:t>
            </a:r>
            <a:r>
              <a:rPr lang="ru-RU" sz="2000" u="sng" dirty="0" smtClean="0">
                <a:solidFill>
                  <a:srgbClr val="FFFF00"/>
                </a:solidFill>
              </a:rPr>
              <a:t>определить</a:t>
            </a:r>
            <a:r>
              <a:rPr lang="ru-RU" sz="2000" dirty="0" smtClean="0">
                <a:solidFill>
                  <a:schemeClr val="tx1"/>
                </a:solidFill>
              </a:rPr>
              <a:t> уровень </a:t>
            </a:r>
            <a:r>
              <a:rPr lang="ru-RU" sz="2000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sz="2000" dirty="0" smtClean="0">
                <a:solidFill>
                  <a:schemeClr val="tx1"/>
                </a:solidFill>
              </a:rPr>
              <a:t>  их УУД.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1" y="404813"/>
            <a:ext cx="6811988" cy="1008062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srgbClr val="FFFF00"/>
                </a:solidFill>
              </a:rPr>
              <a:t>  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 Результаты стартовой диагностики учебно-познавательного интереса и УУД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4827587"/>
          </a:xfrm>
        </p:spPr>
        <p:txBody>
          <a:bodyPr/>
          <a:lstStyle/>
          <a:p>
            <a:pPr marL="457200" indent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latin typeface="Calibri"/>
                <a:ea typeface="Calibri"/>
                <a:cs typeface="Times New Roman"/>
              </a:rPr>
              <a:t> </a:t>
            </a:r>
          </a:p>
          <a:p>
            <a:pPr marL="457200" indent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  <a:defRPr/>
            </a:pP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650" y="2143115"/>
          <a:ext cx="7632702" cy="409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386"/>
                <a:gridCol w="1090386"/>
                <a:gridCol w="1090386"/>
                <a:gridCol w="1090386"/>
                <a:gridCol w="1090386"/>
                <a:gridCol w="1090386"/>
                <a:gridCol w="1090386"/>
              </a:tblGrid>
              <a:tr h="942797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УУД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Старто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-вый уровень</a:t>
                      </a:r>
                    </a:p>
                  </a:txBody>
                  <a:tcPr marL="91438" marR="9143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Программа развития учебно-познавательного интереса  и регулятивных, познавательных и коммуникативных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УУД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Итого-вый уровень</a:t>
                      </a:r>
                    </a:p>
                  </a:txBody>
                  <a:tcPr marL="91438" marR="91438"/>
                </a:tc>
              </a:tr>
              <a:tr h="4154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3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УПИ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  <a:tr h="323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ЦП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  <a:tr h="323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УД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  <a:tr h="323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ДК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  <a:tr h="323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ДО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  <a:tr h="323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ДСР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  <a:tr h="41547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КД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785794"/>
            <a:ext cx="7561263" cy="647700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rgbClr val="FFFF00"/>
                </a:solidFill>
              </a:rPr>
              <a:t>Результаты стартовой диагностики УУД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23275" cy="4826000"/>
          </a:xfrm>
        </p:spPr>
        <p:txBody>
          <a:bodyPr/>
          <a:lstStyle/>
          <a:p>
            <a:pPr marL="457200" indent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  <a:defRPr/>
            </a:pP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2636838"/>
          <a:ext cx="7632702" cy="325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386"/>
                <a:gridCol w="1090386"/>
                <a:gridCol w="1090386"/>
                <a:gridCol w="1090386"/>
                <a:gridCol w="1090386"/>
                <a:gridCol w="1090386"/>
                <a:gridCol w="1090386"/>
              </a:tblGrid>
              <a:tr h="1012719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УУД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Старто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-вый уровень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л. УУД</a:t>
                      </a:r>
                      <a:endParaRPr lang="ru-RU" sz="16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 gridSpan="4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Программа развития личностных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УУД</a:t>
                      </a:r>
                      <a:endParaRPr lang="ru-RU" sz="16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Итого-вый уровень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л. УУД</a:t>
                      </a:r>
                      <a:endParaRPr lang="ru-RU" sz="16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</a:tr>
              <a:tr h="5612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1 </a:t>
                      </a:r>
                      <a:r>
                        <a:rPr lang="ru-RU" sz="1800" dirty="0" err="1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2 </a:t>
                      </a:r>
                      <a:r>
                        <a:rPr lang="ru-RU" sz="1800" dirty="0" err="1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3 </a:t>
                      </a:r>
                      <a:r>
                        <a:rPr lang="ru-RU" sz="1800" dirty="0" err="1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4 </a:t>
                      </a:r>
                      <a:r>
                        <a:rPr lang="ru-RU" sz="1800" dirty="0" err="1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2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НО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</a:tr>
              <a:tr h="5612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ДС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</a:tr>
              <a:tr h="5612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ЛС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8" marR="91438" marT="45748" marB="45748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57200"/>
            <a:ext cx="7283450" cy="12954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Диагностика УУД проведена.</a:t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 Что дальше?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24862" cy="4395787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Необходимо: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Выделить </a:t>
            </a:r>
            <a:r>
              <a:rPr lang="ru-RU" sz="2000" u="sng" dirty="0" smtClean="0">
                <a:solidFill>
                  <a:srgbClr val="FFFF00"/>
                </a:solidFill>
              </a:rPr>
              <a:t>отстающие по уровню УУ</a:t>
            </a:r>
            <a:r>
              <a:rPr lang="ru-RU" sz="2000" dirty="0" smtClean="0">
                <a:solidFill>
                  <a:srgbClr val="FFFF00"/>
                </a:solidFill>
              </a:rPr>
              <a:t>Д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каждого ребенка и осознать возможные причины возникновения выявленных проблем неравномерности формирования  УУД.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Спроектировать программы индивидуализации обучения и воспитания детей класса на ближайшую четверть, то есть </a:t>
            </a:r>
            <a:r>
              <a:rPr lang="ru-RU" sz="2000" u="sng" dirty="0" smtClean="0">
                <a:solidFill>
                  <a:srgbClr val="FFFF00"/>
                </a:solidFill>
              </a:rPr>
              <a:t>построить индивидуальные траектории развития УУД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учащихся, используя принцип  «развивай, но только после выравнивания».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u="sng" dirty="0" smtClean="0">
                <a:solidFill>
                  <a:srgbClr val="FFFF00"/>
                </a:solidFill>
              </a:rPr>
              <a:t>Скорректировать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собственную учебно-воспитательную работу  с детьми класса, используя методические рекомендации по индивидуализации обучения и воспитания.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u="sng" dirty="0" smtClean="0">
                <a:solidFill>
                  <a:srgbClr val="FFFF00"/>
                </a:solidFill>
              </a:rPr>
              <a:t>Оценить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уровень УУД учащихся </a:t>
            </a:r>
            <a:r>
              <a:rPr lang="ru-RU" sz="2000" u="sng" dirty="0" smtClean="0">
                <a:solidFill>
                  <a:srgbClr val="FFFF00"/>
                </a:solidFill>
              </a:rPr>
              <a:t>в конце четверти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 результатам наблюдения  и уровневых контрольных работ.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u="sng" dirty="0" smtClean="0">
                <a:solidFill>
                  <a:srgbClr val="FFFF00"/>
                </a:solidFill>
              </a:rPr>
              <a:t>Спроектировать новые программы индивидуализации обучения и воспитания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детей на следующую учебную четверть.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714356"/>
            <a:ext cx="7429552" cy="647700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400" b="1" smtClean="0">
                <a:solidFill>
                  <a:srgbClr val="00FF00"/>
                </a:solidFill>
              </a:rPr>
              <a:t>    </a:t>
            </a:r>
            <a:r>
              <a:rPr lang="ru-RU" sz="2400" b="1" smtClean="0">
                <a:solidFill>
                  <a:srgbClr val="FFFF00"/>
                </a:solidFill>
              </a:rPr>
              <a:t>Составляем программу индивидуализации обучения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4488"/>
            <a:ext cx="8424862" cy="4454537"/>
          </a:xfrm>
        </p:spPr>
        <p:txBody>
          <a:bodyPr/>
          <a:lstStyle/>
          <a:p>
            <a:pPr marL="457200" indent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  <a:defRPr/>
            </a:pPr>
            <a:endParaRPr lang="ru-RU" sz="1800" b="1" dirty="0" smtClean="0">
              <a:latin typeface="Calibri"/>
              <a:ea typeface="Calibri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latin typeface="Calibri"/>
                <a:ea typeface="Calibri"/>
                <a:cs typeface="Times New Roman"/>
              </a:rPr>
              <a:t>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857365"/>
          <a:ext cx="7674002" cy="4564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286"/>
                <a:gridCol w="1096286"/>
                <a:gridCol w="1096286"/>
                <a:gridCol w="1096286"/>
                <a:gridCol w="1096286"/>
                <a:gridCol w="1096286"/>
                <a:gridCol w="1096286"/>
              </a:tblGrid>
              <a:tr h="1174876">
                <a:tc row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УУД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Старто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-вый уровень</a:t>
                      </a:r>
                    </a:p>
                  </a:txBody>
                  <a:tcPr marL="91438" marR="91438" marT="45732" marB="4573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Программа развития учебно-познавательного интереса и регулятивных, познавательных и коммуникативных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УУД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Итого-вый уровень</a:t>
                      </a:r>
                    </a:p>
                  </a:txBody>
                  <a:tcPr marL="91438" marR="91438" marT="45732" marB="45732"/>
                </a:tc>
              </a:tr>
              <a:tr h="5371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 </a:t>
                      </a:r>
                      <a:r>
                        <a:rPr lang="ru-RU" sz="1800" dirty="0" err="1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четв</a:t>
                      </a: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.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28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УПИ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  <a:tr h="4028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ЦП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1→2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2→3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2→3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3→4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  <a:tr h="4028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УД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2→3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3→3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3→4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4→4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  <a:tr h="4028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ДК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  <a:tr h="4028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ДО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  <a:tr h="4028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ДСР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  <a:tr h="4349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КД</a:t>
                      </a: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marL="91438" marR="91438" marT="45732" marB="45732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ru-RU" sz="3200" dirty="0">
                <a:solidFill>
                  <a:srgbClr val="FFFF00"/>
                </a:solidFill>
              </a:rPr>
              <a:t>Общие рекомендации по развитию УУД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endParaRPr lang="ru-RU" sz="2800" dirty="0"/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1. Определить 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формирования универсальных учебных действий через  описание их  функций в образовательном процессе, содержания и требуемых свойств в соотнесении с возрастно-психологическими особенностями учащихся.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2. Составить ориентировочную основу каждого из УУД, обеспечивающую его успешное выполнение и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организовать ориентировку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учащихся в его выполнении.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09550"/>
          </a:xfrm>
        </p:spPr>
        <p:txBody>
          <a:bodyPr/>
          <a:lstStyle/>
          <a:p>
            <a:endParaRPr lang="ru-RU" sz="400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229600" cy="56880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	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80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Определить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связи каждого универсального учебного действия с предметной дисциплиной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		Выделить учебные предметы, создающие зону ближайшего развития для УУД. 	Определить конкретную форму УУД применительно к предметной дисциплине. 	Определить желаемые свойства действия. 	Разработать систему задач, включающих предметно-специальные,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общелогические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и психологические типы (П.Я.Гальперин), решение которых обеспечит формирование заданных свойств универсальных учебных действий.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FF00"/>
                </a:solidFill>
              </a:rPr>
              <a:t>Примеры заданий по формированию УУД на уроке географии в 6 классе КРО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по теме «Ветер»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19683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  <a:prstGeom prst="round2DiagRect">
            <a:avLst>
              <a:gd name="adj1" fmla="val 37576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Начинаем эксперимент</a:t>
            </a:r>
            <a:endParaRPr lang="ru-RU" sz="4000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 flipH="1">
            <a:off x="539552" y="2281518"/>
            <a:ext cx="56166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Оборудование -2 тарелки,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в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</a:rPr>
              <a:t>ода,песок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Покажите бриз и самум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Georgia" pitchFamily="18" charset="0"/>
            </a:endParaRPr>
          </a:p>
        </p:txBody>
      </p:sp>
      <p:pic>
        <p:nvPicPr>
          <p:cNvPr id="34818" name="Picture 2" descr="опыты и эксперименты с водой для дете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1988840"/>
            <a:ext cx="23812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r>
              <a:rPr lang="ru-RU" sz="2400" b="1"/>
              <a:t>Функции универсальных учебных действий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47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/>
              <a:t>- 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деятельности;</a:t>
            </a:r>
          </a:p>
          <a:p>
            <a:pPr>
              <a:lnSpc>
                <a:spcPct val="80000"/>
              </a:lnSpc>
            </a:pPr>
            <a:r>
              <a:rPr lang="ru-RU" sz="2600"/>
              <a:t>-  создание условий для развития личности и ее самореализации на основе готовности к непрерывному образованию, компетентности «</a:t>
            </a:r>
            <a:r>
              <a:rPr lang="ru-RU" sz="2600" i="1"/>
              <a:t>научить учиться», </a:t>
            </a:r>
            <a:r>
              <a:rPr lang="ru-RU" sz="2600"/>
              <a:t>толерантности жизни в  поликультурном обществе, высокой  социальной и профессиональной мобильности;</a:t>
            </a:r>
          </a:p>
          <a:p>
            <a:pPr>
              <a:lnSpc>
                <a:spcPct val="80000"/>
              </a:lnSpc>
            </a:pPr>
            <a:r>
              <a:rPr lang="ru-RU" sz="2600"/>
              <a:t>-  обеспечение успешного усвоения знаний, умений и навыков и формирование картины мира и  компетентностей в любой предметной области познания.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-140251" y="-41564"/>
            <a:ext cx="5564306" cy="6878782"/>
          </a:xfrm>
          <a:custGeom>
            <a:avLst/>
            <a:gdLst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07818 w 5444837"/>
              <a:gd name="connsiteY0" fmla="*/ 31173 h 6878782"/>
              <a:gd name="connsiteX1" fmla="*/ 4218709 w 5444837"/>
              <a:gd name="connsiteY1" fmla="*/ 727364 h 6878782"/>
              <a:gd name="connsiteX2" fmla="*/ 322118 w 5444837"/>
              <a:gd name="connsiteY2" fmla="*/ 904009 h 6878782"/>
              <a:gd name="connsiteX3" fmla="*/ 10391 w 5444837"/>
              <a:gd name="connsiteY3" fmla="*/ 1184564 h 6878782"/>
              <a:gd name="connsiteX4" fmla="*/ 3044537 w 5444837"/>
              <a:gd name="connsiteY4" fmla="*/ 1672937 h 6878782"/>
              <a:gd name="connsiteX5" fmla="*/ 20782 w 5444837"/>
              <a:gd name="connsiteY5" fmla="*/ 1922319 h 6878782"/>
              <a:gd name="connsiteX6" fmla="*/ 10391 w 5444837"/>
              <a:gd name="connsiteY6" fmla="*/ 2441864 h 6878782"/>
              <a:gd name="connsiteX7" fmla="*/ 5060373 w 5444837"/>
              <a:gd name="connsiteY7" fmla="*/ 2182091 h 6878782"/>
              <a:gd name="connsiteX8" fmla="*/ 1340427 w 5444837"/>
              <a:gd name="connsiteY8" fmla="*/ 2753591 h 6878782"/>
              <a:gd name="connsiteX9" fmla="*/ 5081155 w 5444837"/>
              <a:gd name="connsiteY9" fmla="*/ 3532909 h 6878782"/>
              <a:gd name="connsiteX10" fmla="*/ 1111827 w 5444837"/>
              <a:gd name="connsiteY10" fmla="*/ 3616037 h 6878782"/>
              <a:gd name="connsiteX11" fmla="*/ 20782 w 5444837"/>
              <a:gd name="connsiteY11" fmla="*/ 3501737 h 6878782"/>
              <a:gd name="connsiteX12" fmla="*/ 0 w 5444837"/>
              <a:gd name="connsiteY12" fmla="*/ 4177146 h 6878782"/>
              <a:gd name="connsiteX13" fmla="*/ 1361209 w 5444837"/>
              <a:gd name="connsiteY13" fmla="*/ 4156364 h 6878782"/>
              <a:gd name="connsiteX14" fmla="*/ 5444837 w 5444837"/>
              <a:gd name="connsiteY14" fmla="*/ 4447309 h 6878782"/>
              <a:gd name="connsiteX15" fmla="*/ 1413164 w 5444837"/>
              <a:gd name="connsiteY15" fmla="*/ 4644737 h 6878782"/>
              <a:gd name="connsiteX16" fmla="*/ 592282 w 5444837"/>
              <a:gd name="connsiteY16" fmla="*/ 5143500 h 6878782"/>
              <a:gd name="connsiteX17" fmla="*/ 4239491 w 5444837"/>
              <a:gd name="connsiteY17" fmla="*/ 5860473 h 6878782"/>
              <a:gd name="connsiteX18" fmla="*/ 1330037 w 5444837"/>
              <a:gd name="connsiteY18" fmla="*/ 6244937 h 6878782"/>
              <a:gd name="connsiteX19" fmla="*/ 20782 w 5444837"/>
              <a:gd name="connsiteY19" fmla="*/ 6878782 h 6878782"/>
              <a:gd name="connsiteX20" fmla="*/ 10391 w 5444837"/>
              <a:gd name="connsiteY20" fmla="*/ 0 h 6878782"/>
              <a:gd name="connsiteX21" fmla="*/ 207818 w 5444837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246753 w 5483772"/>
              <a:gd name="connsiteY0" fmla="*/ 31173 h 6878782"/>
              <a:gd name="connsiteX1" fmla="*/ 4257644 w 5483772"/>
              <a:gd name="connsiteY1" fmla="*/ 727364 h 6878782"/>
              <a:gd name="connsiteX2" fmla="*/ 361053 w 5483772"/>
              <a:gd name="connsiteY2" fmla="*/ 904009 h 6878782"/>
              <a:gd name="connsiteX3" fmla="*/ 49326 w 5483772"/>
              <a:gd name="connsiteY3" fmla="*/ 1184564 h 6878782"/>
              <a:gd name="connsiteX4" fmla="*/ 3083472 w 5483772"/>
              <a:gd name="connsiteY4" fmla="*/ 1672937 h 6878782"/>
              <a:gd name="connsiteX5" fmla="*/ 59717 w 5483772"/>
              <a:gd name="connsiteY5" fmla="*/ 1922319 h 6878782"/>
              <a:gd name="connsiteX6" fmla="*/ 49326 w 5483772"/>
              <a:gd name="connsiteY6" fmla="*/ 2441864 h 6878782"/>
              <a:gd name="connsiteX7" fmla="*/ 5099308 w 5483772"/>
              <a:gd name="connsiteY7" fmla="*/ 2182091 h 6878782"/>
              <a:gd name="connsiteX8" fmla="*/ 1379362 w 5483772"/>
              <a:gd name="connsiteY8" fmla="*/ 2753591 h 6878782"/>
              <a:gd name="connsiteX9" fmla="*/ 5120090 w 5483772"/>
              <a:gd name="connsiteY9" fmla="*/ 3532909 h 6878782"/>
              <a:gd name="connsiteX10" fmla="*/ 1150762 w 5483772"/>
              <a:gd name="connsiteY10" fmla="*/ 3616037 h 6878782"/>
              <a:gd name="connsiteX11" fmla="*/ 59717 w 5483772"/>
              <a:gd name="connsiteY11" fmla="*/ 3501737 h 6878782"/>
              <a:gd name="connsiteX12" fmla="*/ 38935 w 5483772"/>
              <a:gd name="connsiteY12" fmla="*/ 4177146 h 6878782"/>
              <a:gd name="connsiteX13" fmla="*/ 1400144 w 5483772"/>
              <a:gd name="connsiteY13" fmla="*/ 4156364 h 6878782"/>
              <a:gd name="connsiteX14" fmla="*/ 5483772 w 5483772"/>
              <a:gd name="connsiteY14" fmla="*/ 4447309 h 6878782"/>
              <a:gd name="connsiteX15" fmla="*/ 1452099 w 5483772"/>
              <a:gd name="connsiteY15" fmla="*/ 4644737 h 6878782"/>
              <a:gd name="connsiteX16" fmla="*/ 631217 w 5483772"/>
              <a:gd name="connsiteY16" fmla="*/ 5143500 h 6878782"/>
              <a:gd name="connsiteX17" fmla="*/ 4278426 w 5483772"/>
              <a:gd name="connsiteY17" fmla="*/ 5860473 h 6878782"/>
              <a:gd name="connsiteX18" fmla="*/ 1368972 w 5483772"/>
              <a:gd name="connsiteY18" fmla="*/ 6244937 h 6878782"/>
              <a:gd name="connsiteX19" fmla="*/ 59717 w 5483772"/>
              <a:gd name="connsiteY19" fmla="*/ 6878782 h 6878782"/>
              <a:gd name="connsiteX20" fmla="*/ 49326 w 5483772"/>
              <a:gd name="connsiteY20" fmla="*/ 0 h 6878782"/>
              <a:gd name="connsiteX21" fmla="*/ 246753 w 5483772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  <a:gd name="connsiteX0" fmla="*/ 327287 w 5564306"/>
              <a:gd name="connsiteY0" fmla="*/ 31173 h 6878782"/>
              <a:gd name="connsiteX1" fmla="*/ 4338178 w 5564306"/>
              <a:gd name="connsiteY1" fmla="*/ 727364 h 6878782"/>
              <a:gd name="connsiteX2" fmla="*/ 441587 w 5564306"/>
              <a:gd name="connsiteY2" fmla="*/ 904009 h 6878782"/>
              <a:gd name="connsiteX3" fmla="*/ 129860 w 5564306"/>
              <a:gd name="connsiteY3" fmla="*/ 1184564 h 6878782"/>
              <a:gd name="connsiteX4" fmla="*/ 3164006 w 5564306"/>
              <a:gd name="connsiteY4" fmla="*/ 1672937 h 6878782"/>
              <a:gd name="connsiteX5" fmla="*/ 140251 w 5564306"/>
              <a:gd name="connsiteY5" fmla="*/ 1922319 h 6878782"/>
              <a:gd name="connsiteX6" fmla="*/ 129860 w 5564306"/>
              <a:gd name="connsiteY6" fmla="*/ 2441864 h 6878782"/>
              <a:gd name="connsiteX7" fmla="*/ 5179842 w 5564306"/>
              <a:gd name="connsiteY7" fmla="*/ 2182091 h 6878782"/>
              <a:gd name="connsiteX8" fmla="*/ 1459896 w 5564306"/>
              <a:gd name="connsiteY8" fmla="*/ 2753591 h 6878782"/>
              <a:gd name="connsiteX9" fmla="*/ 5200624 w 5564306"/>
              <a:gd name="connsiteY9" fmla="*/ 3532909 h 6878782"/>
              <a:gd name="connsiteX10" fmla="*/ 1231296 w 5564306"/>
              <a:gd name="connsiteY10" fmla="*/ 3616037 h 6878782"/>
              <a:gd name="connsiteX11" fmla="*/ 140251 w 5564306"/>
              <a:gd name="connsiteY11" fmla="*/ 3501737 h 6878782"/>
              <a:gd name="connsiteX12" fmla="*/ 119469 w 5564306"/>
              <a:gd name="connsiteY12" fmla="*/ 4177146 h 6878782"/>
              <a:gd name="connsiteX13" fmla="*/ 1480678 w 5564306"/>
              <a:gd name="connsiteY13" fmla="*/ 4156364 h 6878782"/>
              <a:gd name="connsiteX14" fmla="*/ 5564306 w 5564306"/>
              <a:gd name="connsiteY14" fmla="*/ 4447309 h 6878782"/>
              <a:gd name="connsiteX15" fmla="*/ 1532633 w 5564306"/>
              <a:gd name="connsiteY15" fmla="*/ 4644737 h 6878782"/>
              <a:gd name="connsiteX16" fmla="*/ 711751 w 5564306"/>
              <a:gd name="connsiteY16" fmla="*/ 5143500 h 6878782"/>
              <a:gd name="connsiteX17" fmla="*/ 4358960 w 5564306"/>
              <a:gd name="connsiteY17" fmla="*/ 5860473 h 6878782"/>
              <a:gd name="connsiteX18" fmla="*/ 1449506 w 5564306"/>
              <a:gd name="connsiteY18" fmla="*/ 6244937 h 6878782"/>
              <a:gd name="connsiteX19" fmla="*/ 140251 w 5564306"/>
              <a:gd name="connsiteY19" fmla="*/ 6878782 h 6878782"/>
              <a:gd name="connsiteX20" fmla="*/ 129860 w 5564306"/>
              <a:gd name="connsiteY20" fmla="*/ 0 h 6878782"/>
              <a:gd name="connsiteX21" fmla="*/ 327287 w 5564306"/>
              <a:gd name="connsiteY21" fmla="*/ 31173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4306" h="6878782">
                <a:moveTo>
                  <a:pt x="327287" y="31173"/>
                </a:moveTo>
                <a:cubicBezTo>
                  <a:pt x="692751" y="1038700"/>
                  <a:pt x="3293482" y="175823"/>
                  <a:pt x="4338178" y="727364"/>
                </a:cubicBezTo>
                <a:cubicBezTo>
                  <a:pt x="2956211" y="379742"/>
                  <a:pt x="1479424" y="1055578"/>
                  <a:pt x="441587" y="904009"/>
                </a:cubicBezTo>
                <a:cubicBezTo>
                  <a:pt x="80534" y="993648"/>
                  <a:pt x="163661" y="1058591"/>
                  <a:pt x="129860" y="1184564"/>
                </a:cubicBezTo>
                <a:cubicBezTo>
                  <a:pt x="369742" y="1755213"/>
                  <a:pt x="2012365" y="663301"/>
                  <a:pt x="3164006" y="1672937"/>
                </a:cubicBezTo>
                <a:cubicBezTo>
                  <a:pt x="1693711" y="935194"/>
                  <a:pt x="1104033" y="2027539"/>
                  <a:pt x="140251" y="1922319"/>
                </a:cubicBezTo>
                <a:lnTo>
                  <a:pt x="129860" y="2441864"/>
                </a:lnTo>
                <a:cubicBezTo>
                  <a:pt x="2389924" y="1394136"/>
                  <a:pt x="3543293" y="2636274"/>
                  <a:pt x="5179842" y="2182091"/>
                </a:cubicBezTo>
                <a:cubicBezTo>
                  <a:pt x="4148989" y="2924628"/>
                  <a:pt x="1271166" y="2022780"/>
                  <a:pt x="1459896" y="2753591"/>
                </a:cubicBezTo>
                <a:cubicBezTo>
                  <a:pt x="1559946" y="3670592"/>
                  <a:pt x="3286104" y="2250932"/>
                  <a:pt x="5200624" y="3532909"/>
                </a:cubicBezTo>
                <a:cubicBezTo>
                  <a:pt x="3208606" y="2804678"/>
                  <a:pt x="2627173" y="3674056"/>
                  <a:pt x="1231296" y="3616037"/>
                </a:cubicBezTo>
                <a:cubicBezTo>
                  <a:pt x="163657" y="3383106"/>
                  <a:pt x="413071" y="3487882"/>
                  <a:pt x="140251" y="3501737"/>
                </a:cubicBezTo>
                <a:lnTo>
                  <a:pt x="119469" y="4177146"/>
                </a:lnTo>
                <a:cubicBezTo>
                  <a:pt x="426486" y="4103967"/>
                  <a:pt x="543791" y="4072366"/>
                  <a:pt x="1480678" y="4156364"/>
                </a:cubicBezTo>
                <a:cubicBezTo>
                  <a:pt x="2841887" y="4253346"/>
                  <a:pt x="3279608" y="5373826"/>
                  <a:pt x="5564306" y="4447309"/>
                </a:cubicBezTo>
                <a:cubicBezTo>
                  <a:pt x="3109890" y="5623639"/>
                  <a:pt x="2876524" y="4578928"/>
                  <a:pt x="1532633" y="4644737"/>
                </a:cubicBezTo>
                <a:cubicBezTo>
                  <a:pt x="519977" y="4710969"/>
                  <a:pt x="710045" y="5181157"/>
                  <a:pt x="711751" y="5143500"/>
                </a:cubicBezTo>
                <a:cubicBezTo>
                  <a:pt x="1110545" y="6159185"/>
                  <a:pt x="2443158" y="4427802"/>
                  <a:pt x="4358960" y="5860473"/>
                </a:cubicBezTo>
                <a:cubicBezTo>
                  <a:pt x="2956659" y="5324868"/>
                  <a:pt x="3011634" y="5750467"/>
                  <a:pt x="1449506" y="6244937"/>
                </a:cubicBezTo>
                <a:cubicBezTo>
                  <a:pt x="0" y="6458796"/>
                  <a:pt x="303937" y="6736317"/>
                  <a:pt x="140251" y="6878782"/>
                </a:cubicBezTo>
                <a:cubicBezTo>
                  <a:pt x="136787" y="4585855"/>
                  <a:pt x="133324" y="2292927"/>
                  <a:pt x="129860" y="0"/>
                </a:cubicBezTo>
                <a:lnTo>
                  <a:pt x="327287" y="311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909455" y="1143448"/>
            <a:ext cx="1776845" cy="470187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845" h="470187">
                <a:moveTo>
                  <a:pt x="0" y="155416"/>
                </a:moveTo>
                <a:cubicBezTo>
                  <a:pt x="676716" y="0"/>
                  <a:pt x="1184563" y="314743"/>
                  <a:pt x="1776845" y="394407"/>
                </a:cubicBezTo>
                <a:cubicBezTo>
                  <a:pt x="1391949" y="470187"/>
                  <a:pt x="1151229" y="414769"/>
                  <a:pt x="820881" y="352843"/>
                </a:cubicBezTo>
                <a:cubicBezTo>
                  <a:pt x="550915" y="286228"/>
                  <a:pt x="419648" y="241156"/>
                  <a:pt x="0" y="1554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71736" y="5630559"/>
            <a:ext cx="2134003" cy="881050"/>
          </a:xfrm>
          <a:custGeom>
            <a:avLst/>
            <a:gdLst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0 h 238991"/>
              <a:gd name="connsiteX1" fmla="*/ 1776845 w 1776845"/>
              <a:gd name="connsiteY1" fmla="*/ 238991 h 238991"/>
              <a:gd name="connsiteX2" fmla="*/ 820881 w 1776845"/>
              <a:gd name="connsiteY2" fmla="*/ 197427 h 238991"/>
              <a:gd name="connsiteX3" fmla="*/ 0 w 1776845"/>
              <a:gd name="connsiteY3" fmla="*/ 0 h 238991"/>
              <a:gd name="connsiteX0" fmla="*/ 0 w 1776845"/>
              <a:gd name="connsiteY0" fmla="*/ 155416 h 394407"/>
              <a:gd name="connsiteX1" fmla="*/ 1776845 w 1776845"/>
              <a:gd name="connsiteY1" fmla="*/ 394407 h 394407"/>
              <a:gd name="connsiteX2" fmla="*/ 820881 w 1776845"/>
              <a:gd name="connsiteY2" fmla="*/ 352843 h 394407"/>
              <a:gd name="connsiteX3" fmla="*/ 0 w 1776845"/>
              <a:gd name="connsiteY3" fmla="*/ 155416 h 39440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1776845"/>
              <a:gd name="connsiteY0" fmla="*/ 155416 h 470187"/>
              <a:gd name="connsiteX1" fmla="*/ 1776845 w 1776845"/>
              <a:gd name="connsiteY1" fmla="*/ 394407 h 470187"/>
              <a:gd name="connsiteX2" fmla="*/ 820881 w 1776845"/>
              <a:gd name="connsiteY2" fmla="*/ 352843 h 470187"/>
              <a:gd name="connsiteX3" fmla="*/ 0 w 1776845"/>
              <a:gd name="connsiteY3" fmla="*/ 155416 h 470187"/>
              <a:gd name="connsiteX0" fmla="*/ 0 w 2134003"/>
              <a:gd name="connsiteY0" fmla="*/ 155416 h 414769"/>
              <a:gd name="connsiteX1" fmla="*/ 2134003 w 2134003"/>
              <a:gd name="connsiteY1" fmla="*/ 251507 h 414769"/>
              <a:gd name="connsiteX2" fmla="*/ 820881 w 2134003"/>
              <a:gd name="connsiteY2" fmla="*/ 352843 h 414769"/>
              <a:gd name="connsiteX3" fmla="*/ 0 w 2134003"/>
              <a:gd name="connsiteY3" fmla="*/ 155416 h 414769"/>
              <a:gd name="connsiteX0" fmla="*/ 0 w 2134003"/>
              <a:gd name="connsiteY0" fmla="*/ 155416 h 327287"/>
              <a:gd name="connsiteX1" fmla="*/ 2134003 w 2134003"/>
              <a:gd name="connsiteY1" fmla="*/ 251507 h 327287"/>
              <a:gd name="connsiteX2" fmla="*/ 820881 w 2134003"/>
              <a:gd name="connsiteY2" fmla="*/ 209943 h 327287"/>
              <a:gd name="connsiteX3" fmla="*/ 0 w 2134003"/>
              <a:gd name="connsiteY3" fmla="*/ 155416 h 327287"/>
              <a:gd name="connsiteX0" fmla="*/ 0 w 2134003"/>
              <a:gd name="connsiteY0" fmla="*/ 604842 h 776713"/>
              <a:gd name="connsiteX1" fmla="*/ 2134003 w 2134003"/>
              <a:gd name="connsiteY1" fmla="*/ 700933 h 776713"/>
              <a:gd name="connsiteX2" fmla="*/ 820881 w 2134003"/>
              <a:gd name="connsiteY2" fmla="*/ 659369 h 776713"/>
              <a:gd name="connsiteX3" fmla="*/ 0 w 2134003"/>
              <a:gd name="connsiteY3" fmla="*/ 604842 h 776713"/>
              <a:gd name="connsiteX0" fmla="*/ 0 w 2134003"/>
              <a:gd name="connsiteY0" fmla="*/ 604842 h 797894"/>
              <a:gd name="connsiteX1" fmla="*/ 2134003 w 2134003"/>
              <a:gd name="connsiteY1" fmla="*/ 700933 h 797894"/>
              <a:gd name="connsiteX2" fmla="*/ 820881 w 2134003"/>
              <a:gd name="connsiteY2" fmla="*/ 659369 h 797894"/>
              <a:gd name="connsiteX3" fmla="*/ 0 w 2134003"/>
              <a:gd name="connsiteY3" fmla="*/ 604842 h 79789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61554"/>
              <a:gd name="connsiteX1" fmla="*/ 2134003 w 2134003"/>
              <a:gd name="connsiteY1" fmla="*/ 764593 h 861554"/>
              <a:gd name="connsiteX2" fmla="*/ 820881 w 2134003"/>
              <a:gd name="connsiteY2" fmla="*/ 723029 h 861554"/>
              <a:gd name="connsiteX3" fmla="*/ 0 w 2134003"/>
              <a:gd name="connsiteY3" fmla="*/ 668502 h 861554"/>
              <a:gd name="connsiteX0" fmla="*/ 0 w 2134003"/>
              <a:gd name="connsiteY0" fmla="*/ 668502 h 881050"/>
              <a:gd name="connsiteX1" fmla="*/ 2134003 w 2134003"/>
              <a:gd name="connsiteY1" fmla="*/ 764593 h 881050"/>
              <a:gd name="connsiteX2" fmla="*/ 820881 w 2134003"/>
              <a:gd name="connsiteY2" fmla="*/ 723029 h 881050"/>
              <a:gd name="connsiteX3" fmla="*/ 0 w 2134003"/>
              <a:gd name="connsiteY3" fmla="*/ 668502 h 8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003" h="881050">
                <a:moveTo>
                  <a:pt x="0" y="668502"/>
                </a:moveTo>
                <a:cubicBezTo>
                  <a:pt x="993657" y="0"/>
                  <a:pt x="993604" y="861554"/>
                  <a:pt x="2134003" y="764593"/>
                </a:cubicBezTo>
                <a:cubicBezTo>
                  <a:pt x="1749107" y="840373"/>
                  <a:pt x="1613630" y="881050"/>
                  <a:pt x="820881" y="723029"/>
                </a:cubicBezTo>
                <a:cubicBezTo>
                  <a:pt x="550915" y="656414"/>
                  <a:pt x="536557" y="549001"/>
                  <a:pt x="0" y="6685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381000" algn="l" rotWithShape="0">
              <a:schemeClr val="bg1">
                <a:alpha val="6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2DiagRect">
            <a:avLst>
              <a:gd name="adj1" fmla="val 37576"/>
              <a:gd name="adj2" fmla="val 0"/>
            </a:avLst>
          </a:prstGeom>
          <a:solidFill>
            <a:schemeClr val="bg1">
              <a:alpha val="47000"/>
            </a:schemeClr>
          </a:solidFill>
          <a:ln w="6350"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b="1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Разбираем стихотворение А.С.Пушкина</a:t>
            </a:r>
            <a:endParaRPr lang="ru-RU" sz="4000" b="1" dirty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4" name="Picture 2" descr="http://50ds.ru/img/_3MO0WPNQ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700808"/>
            <a:ext cx="3600400" cy="4104456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3995936" y="1844824"/>
            <a:ext cx="46085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могуч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– сильный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 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сила;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гоняешь, волнуешь – 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 скоростью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 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скорость;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всюду веешь – </a:t>
            </a:r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дует в разных направлениях- </a:t>
            </a:r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направление.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Теперь вспомните, как в жаркий день из прохладной комнаты занавеску буквально утягивает в окно и она там  на улице, развивается. </a:t>
            </a:r>
            <a:b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 все почему? </a:t>
            </a:r>
            <a:endParaRPr lang="ru-RU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http://im5-tub-ru.yandex.net/i?id=185418099-25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429000"/>
            <a:ext cx="3672002" cy="2940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0" name="Picture 4" descr="http://im5-tub-ru.yandex.net/i?id=400848744-44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3284984"/>
            <a:ext cx="4032448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Логические задачи о ветре Льва Николаевича Толстого.</a:t>
            </a: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ostashkov.ru/foto/free/F9420F61.jpeg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2195736" y="2780928"/>
            <a:ext cx="4716284" cy="3600400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Отчего, когда ветрено без мороза, то зябнешь больше, чем в мороз без ветра?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http://cs4548.vkontakte.ru/u6158662/106349740/x_cf92967d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2195736" y="1700808"/>
            <a:ext cx="4467225" cy="4562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Отчего, когда горяч чай в чашке, на него дуют?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7890" name="Picture 2" descr="http://s009.radikal.ru/i308/1012/52/2ec04334f148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2483768" y="1772816"/>
            <a:ext cx="3816424" cy="48218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1357298"/>
            <a:ext cx="5786478" cy="3429024"/>
          </a:xfrm>
        </p:spPr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СПАСИБО ЗА ВНИМАНИЕ !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143644"/>
            <a:ext cx="8229600" cy="454006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038225"/>
          </a:xfrm>
        </p:spPr>
        <p:txBody>
          <a:bodyPr/>
          <a:lstStyle/>
          <a:p>
            <a:r>
              <a:rPr lang="ru-RU" sz="2800" b="1"/>
              <a:t>Формирование универсальных учебных действий в образовательном процессе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704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/>
              <a:t>  Формирование УУД как цель образовательного процесса определяет его содержание и организацию. 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  Формирование УУД происходит в контексте усвоения разных предметных дисциплин. 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   УУД определяют эффективность образовательного процесса -  усвоение знаний и умений; формирование образа мира и основных видов компетенций учащегося, в том числе социальной и личностной компетентности.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 УУД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1. Личностные</a:t>
            </a:r>
          </a:p>
          <a:p>
            <a:r>
              <a:rPr lang="ru-RU"/>
              <a:t>2. Регулятивные, включая действия саморегуляции </a:t>
            </a:r>
          </a:p>
          <a:p>
            <a:r>
              <a:rPr lang="ru-RU"/>
              <a:t>3. Познавательные, включая общеучебные и логические</a:t>
            </a:r>
          </a:p>
          <a:p>
            <a:r>
              <a:rPr lang="ru-RU"/>
              <a:t>4. Знаково-символические</a:t>
            </a:r>
          </a:p>
          <a:p>
            <a:r>
              <a:rPr lang="ru-RU"/>
              <a:t>5. Коммуникативные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603250"/>
          </a:xfrm>
        </p:spPr>
        <p:txBody>
          <a:bodyPr/>
          <a:lstStyle/>
          <a:p>
            <a:r>
              <a:rPr lang="ru-RU" sz="4000"/>
              <a:t>ЛИЧНОСТНЫЕ   УУД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84313"/>
            <a:ext cx="8278812" cy="5040312"/>
          </a:xfrm>
        </p:spPr>
        <p:txBody>
          <a:bodyPr/>
          <a:lstStyle/>
          <a:p>
            <a:pPr algn="l"/>
            <a:r>
              <a:rPr lang="ru-RU" b="1" i="1"/>
              <a:t>Личностные</a:t>
            </a:r>
            <a:r>
              <a:rPr lang="ru-RU" i="1"/>
              <a:t> </a:t>
            </a:r>
            <a:r>
              <a:rPr lang="ru-RU"/>
              <a:t>универсальные учебные действия обеспечивают ценностно-смысловую ориентацию учащихся (умение соотносить поступки и события с принятыми этическими принципами, знание моральных норм и умение выделить нравственный аспект поведения) и ориентацию в социальных ролях и межличностных отношениях.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798512"/>
          </a:xfrm>
        </p:spPr>
        <p:txBody>
          <a:bodyPr/>
          <a:lstStyle/>
          <a:p>
            <a:r>
              <a:rPr lang="ru-RU"/>
              <a:t>Личностные УУД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4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- действие </a:t>
            </a:r>
            <a:r>
              <a:rPr lang="ru-RU" sz="2800" b="1" i="1"/>
              <a:t>смыслообразования</a:t>
            </a:r>
            <a:r>
              <a:rPr lang="ru-RU" sz="2800"/>
              <a:t>, т. е. установление учащимися связи между целью учебной деятельности и ее мотивом, Ученик должен задаваться вопросом о том, «какое значение, смысл имеет для меня учение», и уметь находить ответ на него. 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ru-RU" sz="2800"/>
              <a:t>- действие </a:t>
            </a:r>
            <a:r>
              <a:rPr lang="ru-RU" sz="2800" b="1" i="1"/>
              <a:t>нравственно-этического оценивания </a:t>
            </a:r>
            <a:r>
              <a:rPr lang="ru-RU" sz="2800"/>
              <a:t>усваиваемого содержания, исходя из социальных и личностных ценностей, обеспечивающее личностный моральный выбор.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6262"/>
          </a:xfrm>
        </p:spPr>
        <p:txBody>
          <a:bodyPr/>
          <a:lstStyle/>
          <a:p>
            <a:r>
              <a:rPr lang="ru-RU" sz="4000"/>
              <a:t>Регулятивные действия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29600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-  </a:t>
            </a:r>
            <a:r>
              <a:rPr lang="ru-RU" sz="2800" i="1"/>
              <a:t>целеполагание</a:t>
            </a:r>
            <a:r>
              <a:rPr lang="ru-RU" sz="2800"/>
              <a:t> как постановка учебной задачи на основе соотнесения того, что уже известно и усвоено учащимся, и того, что еще неизвестно; </a:t>
            </a:r>
          </a:p>
          <a:p>
            <a:pPr>
              <a:lnSpc>
                <a:spcPct val="90000"/>
              </a:lnSpc>
            </a:pPr>
            <a:r>
              <a:rPr lang="ru-RU" sz="2800"/>
              <a:t>- п</a:t>
            </a:r>
            <a:r>
              <a:rPr lang="ru-RU" sz="2800" i="1"/>
              <a:t>ланирование</a:t>
            </a:r>
            <a:r>
              <a:rPr lang="ru-RU" sz="2800"/>
              <a:t> – определение последовательности промежуточных целей с учетом конечного результата; составление плана и последовательности действий; </a:t>
            </a:r>
          </a:p>
          <a:p>
            <a:pPr>
              <a:lnSpc>
                <a:spcPct val="90000"/>
              </a:lnSpc>
            </a:pPr>
            <a:r>
              <a:rPr lang="ru-RU" sz="2800"/>
              <a:t>-  </a:t>
            </a:r>
            <a:r>
              <a:rPr lang="ru-RU" sz="2800" i="1"/>
              <a:t>прогнозирование</a:t>
            </a:r>
            <a:r>
              <a:rPr lang="ru-RU" sz="2800"/>
              <a:t> – предвосхищение результата и уровня усвоения, его временных характеристик;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рем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</Template>
  <TotalTime>78</TotalTime>
  <Words>1422</Words>
  <Application>Microsoft Office PowerPoint</Application>
  <PresentationFormat>Экран (4:3)</PresentationFormat>
  <Paragraphs>264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Время</vt:lpstr>
      <vt:lpstr>     Формирование универсальных учебных действий у учащихся с ограниченными возможностями здоровья </vt:lpstr>
      <vt:lpstr>Универсальные учебные действия</vt:lpstr>
      <vt:lpstr>Функции универсальных учебных действий </vt:lpstr>
      <vt:lpstr>Формирование универсальных учебных действий в образовательном процессе </vt:lpstr>
      <vt:lpstr>Слайд 5</vt:lpstr>
      <vt:lpstr>ВИДЫ  УУД</vt:lpstr>
      <vt:lpstr>ЛИЧНОСТНЫЕ   УУД</vt:lpstr>
      <vt:lpstr>Личностные УУД</vt:lpstr>
      <vt:lpstr>Регулятивные действия</vt:lpstr>
      <vt:lpstr>Регулятивные действия</vt:lpstr>
      <vt:lpstr>Познавательные УУД.  Общеучебные УУД</vt:lpstr>
      <vt:lpstr>Общеучебные УУД</vt:lpstr>
      <vt:lpstr>Познавательные УУД. Логические УД.</vt:lpstr>
      <vt:lpstr>Знаково-символические УУД</vt:lpstr>
      <vt:lpstr>Коммуникативные УУД</vt:lpstr>
      <vt:lpstr>Закономерности формирования учебных действий (УД)</vt:lpstr>
      <vt:lpstr>Закономерности формирования учебно-познавательного интереса (УПИ)</vt:lpstr>
      <vt:lpstr>Закономерности формирования целеполагания (ЦП)</vt:lpstr>
      <vt:lpstr>Закономерности формирования действий контроля (ДК)</vt:lpstr>
      <vt:lpstr>Закономерности формирования действий оценки (ДО)</vt:lpstr>
      <vt:lpstr>II. Алгоритм стартовой диагностики уровня сформированности УУД учащихся</vt:lpstr>
      <vt:lpstr>     Результаты стартовой диагностики учебно-познавательного интереса и УУД </vt:lpstr>
      <vt:lpstr>    Результаты стартовой диагностики УУД </vt:lpstr>
      <vt:lpstr>Диагностика УУД проведена.  Что дальше?</vt:lpstr>
      <vt:lpstr>    Составляем программу индивидуализации обучения</vt:lpstr>
      <vt:lpstr>Общие рекомендации по развитию УУД</vt:lpstr>
      <vt:lpstr>Слайд 27</vt:lpstr>
      <vt:lpstr>      Примеры заданий по формированию УУД на уроке географии в 6 классе КРО  по теме «Ветер»</vt:lpstr>
      <vt:lpstr>Начинаем эксперимент</vt:lpstr>
      <vt:lpstr>Разбираем стихотворение А.С.Пушкина</vt:lpstr>
      <vt:lpstr>   Теперь вспомните, как в жаркий день из прохладной комнаты занавеску буквально утягивает в окно и она там  на улице, развивается.  А все почему? </vt:lpstr>
      <vt:lpstr>Логические задачи о ветре Льва Николаевича Толстого.</vt:lpstr>
      <vt:lpstr>   Отчего, когда ветрено без мороза, то зябнешь больше, чем в мороз без ветра?   </vt:lpstr>
      <vt:lpstr>Отчего, когда горяч чай в чашке, на него дуют?  </vt:lpstr>
      <vt:lpstr>СПАСИБО ЗА ВНИМАНИЕ !</vt:lpstr>
      <vt:lpstr>Слайд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Формирование универсальных учебных действий у учащихся с ограниченными возможностями здоровья </dc:title>
  <dc:creator>school-3</dc:creator>
  <cp:lastModifiedBy>school-3</cp:lastModifiedBy>
  <cp:revision>9</cp:revision>
  <dcterms:created xsi:type="dcterms:W3CDTF">2013-05-30T05:49:38Z</dcterms:created>
  <dcterms:modified xsi:type="dcterms:W3CDTF">2013-05-30T07:32:36Z</dcterms:modified>
</cp:coreProperties>
</file>