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83" autoAdjust="0"/>
  </p:normalViewPr>
  <p:slideViewPr>
    <p:cSldViewPr>
      <p:cViewPr varScale="1">
        <p:scale>
          <a:sx n="70" d="100"/>
          <a:sy n="70" d="100"/>
        </p:scale>
        <p:origin x="-157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15661-1D10-4B5D-BBE1-70E121CCBDE8}" type="datetimeFigureOut">
              <a:rPr lang="ru-RU" smtClean="0"/>
              <a:pPr/>
              <a:t>11.10.2014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09195-9DBB-4353-BF09-97A12FEC22B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robudites.ru/"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probudites.flybb.ru/" TargetMode="External"/><Relationship Id="rId5" Type="http://schemas.openxmlformats.org/officeDocument/2006/relationships/hyperlink" Target="http://probudites.ru/karta.html" TargetMode="External"/><Relationship Id="rId4" Type="http://schemas.openxmlformats.org/officeDocument/2006/relationships/hyperlink" Target="http://probudites.ru/kontakti.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Озеро чернил.</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Жителям алжирского города </a:t>
            </a:r>
            <a:r>
              <a:rPr lang="ru-RU" sz="1200" kern="1200" dirty="0" err="1" smtClean="0">
                <a:solidFill>
                  <a:schemeClr val="tx1"/>
                </a:solidFill>
                <a:latin typeface="+mn-lt"/>
                <a:ea typeface="+mn-ea"/>
                <a:cs typeface="+mn-cs"/>
              </a:rPr>
              <a:t>Сидибель-Аббес</a:t>
            </a:r>
            <a:r>
              <a:rPr lang="ru-RU" sz="1200" kern="1200" dirty="0" smtClean="0">
                <a:solidFill>
                  <a:schemeClr val="tx1"/>
                </a:solidFill>
                <a:latin typeface="+mn-lt"/>
                <a:ea typeface="+mn-ea"/>
                <a:cs typeface="+mn-cs"/>
              </a:rPr>
              <a:t> нет необходимости покупать в магазинах чернила. Рядом с ними находится целое озеро чернил. </a:t>
            </a:r>
            <a:r>
              <a:rPr lang="ru-RU" sz="1200" kern="1200" dirty="0" err="1" smtClean="0">
                <a:solidFill>
                  <a:schemeClr val="tx1"/>
                </a:solidFill>
                <a:latin typeface="+mn-lt"/>
                <a:ea typeface="+mn-ea"/>
                <a:cs typeface="+mn-cs"/>
              </a:rPr>
              <a:t>Откда</a:t>
            </a:r>
            <a:r>
              <a:rPr lang="ru-RU" sz="1200" kern="1200" dirty="0" smtClean="0">
                <a:solidFill>
                  <a:schemeClr val="tx1"/>
                </a:solidFill>
                <a:latin typeface="+mn-lt"/>
                <a:ea typeface="+mn-ea"/>
                <a:cs typeface="+mn-cs"/>
              </a:rPr>
              <a:t> же оно взялось? Образовали его две небольшие речушки. Одна из них насыщена солями железа, а другая протекает через торфяные болота и содержит в своей воде те же вещества, что и в соке чернильных орешков. При смешивании этих вод образуются чернила. В этом озере вы не увидите ни рыб, ни других живых существ. Вода его пригодна только для письма.</a:t>
            </a:r>
          </a:p>
          <a:p>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1" kern="1200" dirty="0" smtClean="0">
                <a:solidFill>
                  <a:schemeClr val="tx1"/>
                </a:solidFill>
                <a:latin typeface="+mn-lt"/>
                <a:ea typeface="+mn-ea"/>
                <a:cs typeface="+mn-cs"/>
              </a:rPr>
              <a:t>Сладкое озеро.</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Есть на Урале озеро с лакомым названием – Сладкое. Легенда рассказывает, что однажды на его берегах остановился Пугачев. Перед тем как двинуться в путь, он стал купать своего коня. Искупав, вывел на берег, похлопал любимца по лоснящемуся крупу, довольный, покрутил  ус. На  губах он ощутил сладкий привкус. «Да ты у меня сладкий!» — воскликнул атаман. С тех пор озеро и стали называть сладким. ННО не легендой знаменито оно, а необыкновенными свойствами воды. Говорят, что она даже излечивает ревматизм. Все местные женщины стирают белье только в сладком озере. И знаете, как стирают? Без мыла, отстирываются даже масляные пятна… Специалистами установлено, что вода в озере щелочная. В ней содержатся сода и хлористый натрий, т.е. соль. Наличие этих веществ в определенном химическом сочетании и придала воде Сладкого озера особые качества.</a:t>
            </a:r>
          </a:p>
          <a:p>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Горящее озеро.</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Рыбаки, ведущие промысел на озере Ильмень, обратили внимание на любопытное явление. В некоторых местах вода «закипает», и на озёрной глади появляются загадочные фонтанчики. Бросишь в такой фонтанчик спичку – она вспыхнет и горит ярки пламенем без копоти и запаха.</a:t>
            </a:r>
          </a:p>
          <a:p>
            <a:r>
              <a:rPr lang="ru-RU" sz="1200" kern="1200" dirty="0" smtClean="0">
                <a:solidFill>
                  <a:schemeClr val="tx1"/>
                </a:solidFill>
                <a:latin typeface="+mn-lt"/>
                <a:ea typeface="+mn-ea"/>
                <a:cs typeface="+mn-cs"/>
              </a:rPr>
              <a:t>   В чём причина «горючести» озера? Виноваты бактерии, которые разлагают на дне остатки органических веществ, а продукты их жизнедеятельности – естественные газы – вырываются наружу. Эти газы и образуют горящие фонтанчики на Ильмень - озере. </a:t>
            </a:r>
          </a:p>
          <a:p>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3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hlinkClick r:id="rId3" tooltip="Обзор журнала Пробудитесь"/>
              </a:rPr>
              <a:t>Главная </a:t>
            </a:r>
            <a:r>
              <a:rPr lang="ru-RU" dirty="0" smtClean="0">
                <a:hlinkClick r:id="rId4" action="ppaction://hlinkfile"/>
              </a:rPr>
              <a:t>Контакты</a:t>
            </a:r>
            <a:r>
              <a:rPr lang="ru-RU" dirty="0" smtClean="0"/>
              <a:t> </a:t>
            </a:r>
            <a:r>
              <a:rPr lang="ru-RU" dirty="0" smtClean="0">
                <a:hlinkClick r:id="rId5" action="ppaction://hlinkfile"/>
              </a:rPr>
              <a:t>Карта сайта</a:t>
            </a:r>
            <a:r>
              <a:rPr lang="ru-RU" dirty="0" smtClean="0"/>
              <a:t> </a:t>
            </a:r>
            <a:r>
              <a:rPr lang="ru-RU" dirty="0" smtClean="0">
                <a:hlinkClick r:id="rId6"/>
              </a:rPr>
              <a:t>Форум</a:t>
            </a:r>
            <a:r>
              <a:rPr lang="ru-RU" dirty="0" smtClean="0"/>
              <a:t>     </a:t>
            </a:r>
            <a:r>
              <a:rPr lang="ru-RU" b="1" dirty="0" smtClean="0"/>
              <a:t>Асфальтовое озеро </a:t>
            </a:r>
            <a:r>
              <a:rPr lang="ru-RU" b="1" dirty="0" err="1" smtClean="0"/>
              <a:t>Пич-Лейк</a:t>
            </a:r>
            <a:r>
              <a:rPr lang="ru-RU" b="1" dirty="0" smtClean="0"/>
              <a:t> в Тринидаде и Тобаго</a:t>
            </a:r>
            <a:r>
              <a:rPr lang="ru-RU" dirty="0" smtClean="0"/>
              <a:t/>
            </a:r>
            <a:br>
              <a:rPr lang="ru-RU" dirty="0" smtClean="0"/>
            </a:br>
            <a:r>
              <a:rPr lang="ru-RU" dirty="0" smtClean="0"/>
              <a:t/>
            </a:r>
            <a:br>
              <a:rPr lang="ru-RU" dirty="0" smtClean="0"/>
            </a:br>
            <a:r>
              <a:rPr lang="ru-RU" dirty="0" smtClean="0"/>
              <a:t>ЧТО общего между тоннелем Гонконг—</a:t>
            </a:r>
            <a:r>
              <a:rPr lang="ru-RU" dirty="0" err="1" smtClean="0"/>
              <a:t>Коулун</a:t>
            </a:r>
            <a:r>
              <a:rPr lang="ru-RU" dirty="0" smtClean="0"/>
              <a:t>, Трансальпийской дорогой в Австрии и виадуком Юбилейного шоссе в Англии? Все они отличаются особым видом дорожного покрытия, в состав которого входит уникальный природный асфальт из озера </a:t>
            </a:r>
            <a:r>
              <a:rPr lang="ru-RU" dirty="0" err="1" smtClean="0"/>
              <a:t>Пич-Лейк</a:t>
            </a:r>
            <a:r>
              <a:rPr lang="ru-RU" dirty="0" smtClean="0"/>
              <a:t> в Тринидаде и Тобаго.</a:t>
            </a:r>
            <a:br>
              <a:rPr lang="ru-RU" dirty="0" smtClean="0"/>
            </a:br>
            <a:r>
              <a:rPr lang="ru-RU" dirty="0" smtClean="0"/>
              <a:t/>
            </a:r>
            <a:br>
              <a:rPr lang="ru-RU" dirty="0" smtClean="0"/>
            </a:br>
            <a:r>
              <a:rPr lang="ru-RU" dirty="0" smtClean="0"/>
              <a:t>Знаменитое озеро </a:t>
            </a:r>
            <a:r>
              <a:rPr lang="ru-RU" dirty="0" err="1" smtClean="0"/>
              <a:t>Пич-Лейк</a:t>
            </a:r>
            <a:r>
              <a:rPr lang="ru-RU" dirty="0" smtClean="0"/>
              <a:t> — это открытое месторождение природного асфальта. В 1814 году в одном географическом словаре оно описывалось как «чудесное явление природы». Вы можете убедиться в этом сами во время нашего путешествия на юго-западное побережье острова Тринидад.</a:t>
            </a:r>
            <a:br>
              <a:rPr lang="ru-RU" dirty="0" smtClean="0"/>
            </a:br>
            <a:r>
              <a:rPr lang="ru-RU" dirty="0" smtClean="0"/>
              <a:t/>
            </a:r>
            <a:br>
              <a:rPr lang="ru-RU" dirty="0" smtClean="0"/>
            </a:br>
            <a:r>
              <a:rPr lang="ru-RU" dirty="0" smtClean="0"/>
              <a:t>Прогулка по озеру</a:t>
            </a:r>
            <a:br>
              <a:rPr lang="ru-RU" dirty="0" smtClean="0"/>
            </a:br>
            <a:r>
              <a:rPr lang="ru-RU" dirty="0" smtClean="0"/>
              <a:t/>
            </a:r>
            <a:br>
              <a:rPr lang="ru-RU" dirty="0" smtClean="0"/>
            </a:br>
            <a:r>
              <a:rPr lang="ru-RU" dirty="0" smtClean="0"/>
              <a:t>Когда мы приблизились к городку </a:t>
            </a:r>
            <a:r>
              <a:rPr lang="ru-RU" dirty="0" err="1" smtClean="0"/>
              <a:t>Ла-Бреа</a:t>
            </a:r>
            <a:r>
              <a:rPr lang="ru-RU" dirty="0" smtClean="0"/>
              <a:t> (что по-испански означает «смола»), у нас создалось впечатление, что тротуары здесь постепенно оседают и уходят под землю. Даже дома стоят как-то странно, неровно, будто они перекосились под действием своего собственного веса. Но мы не успели выяснить, из-за чего это происходит, потому что перед нами раскинулось огромное поле, напоминающее заброшенную автомобильную стоянку колоссальных размеров. Это и было озеро </a:t>
            </a:r>
            <a:r>
              <a:rPr lang="ru-RU" dirty="0" err="1" smtClean="0"/>
              <a:t>Пич-Лейк</a:t>
            </a:r>
            <a:r>
              <a:rPr lang="ru-RU" dirty="0" smtClean="0"/>
              <a:t>. Наш проводник уточнил, что озеро занимает площадь около 47 гектаров и в центре его глубина достигает 80 метров. «Давайте посмотрим поближе»,— предлагает он.</a:t>
            </a:r>
            <a:br>
              <a:rPr lang="ru-RU" dirty="0" smtClean="0"/>
            </a:br>
            <a:r>
              <a:rPr lang="ru-RU" dirty="0" smtClean="0"/>
              <a:t/>
            </a:r>
            <a:br>
              <a:rPr lang="ru-RU" dirty="0" smtClean="0"/>
            </a:br>
            <a:r>
              <a:rPr lang="ru-RU" dirty="0" smtClean="0"/>
              <a:t>Мы делаем первые осторожные шаги по озеру и находим, что его поверхность неожиданно твердая, хотя и неровная. Оказалось, что по озеру может спокойно ехать грузовик или другая тяжелая техника! (Но если такая техника будет долгое время стоять на одном месте, то постепенно утонет.) Несмотря на это, нужно внимательно смотреть под ноги. Местами на этой твердой поверхности встречаются небольшие лужицы липкого битума, которые могут доставить неискушенному путешественнику немало хлопот — в них может увязнуть обувь.</a:t>
            </a:r>
            <a:br>
              <a:rPr lang="ru-RU" dirty="0" smtClean="0"/>
            </a:br>
            <a:r>
              <a:rPr lang="ru-RU" dirty="0" smtClean="0"/>
              <a:t/>
            </a:r>
            <a:br>
              <a:rPr lang="ru-RU" dirty="0" smtClean="0"/>
            </a:br>
            <a:r>
              <a:rPr lang="ru-RU" dirty="0" smtClean="0"/>
              <a:t>Время от времени ветерок доносил до нас какой-то резкий запах. «Это сероводород»,— поясняет проводник. Этот газ в небольших количествах образуется в озере, наряду с метаном, этаном и углекислым газом. Наш проводник отламывает кусок асфальта, и мы видим, что он похож на швейцарский сыр — весь в дырах, образованных пузырями газа.</a:t>
            </a:r>
            <a:br>
              <a:rPr lang="ru-RU" dirty="0" smtClean="0"/>
            </a:br>
            <a:r>
              <a:rPr lang="ru-RU" dirty="0" smtClean="0"/>
              <a:t/>
            </a:r>
            <a:br>
              <a:rPr lang="ru-RU" dirty="0" smtClean="0"/>
            </a:br>
            <a:r>
              <a:rPr lang="ru-RU" dirty="0" smtClean="0"/>
              <a:t>Озеро </a:t>
            </a:r>
            <a:r>
              <a:rPr lang="ru-RU" dirty="0" err="1" smtClean="0"/>
              <a:t>Пич-Лейк</a:t>
            </a:r>
            <a:r>
              <a:rPr lang="ru-RU" dirty="0" smtClean="0"/>
              <a:t> — среда обитания многих диких животных. Вода на его поверхности собирается в небольшие пруды, окруженные кромкой травы. Здесь можно встретить довольно редкую птицу — </a:t>
            </a:r>
            <a:r>
              <a:rPr lang="ru-RU" dirty="0" err="1" smtClean="0"/>
              <a:t>масковую</a:t>
            </a:r>
            <a:r>
              <a:rPr lang="ru-RU" dirty="0" smtClean="0"/>
              <a:t> савку (</a:t>
            </a:r>
            <a:r>
              <a:rPr lang="ru-RU" dirty="0" err="1" smtClean="0"/>
              <a:t>Oxyura</a:t>
            </a:r>
            <a:r>
              <a:rPr lang="ru-RU" dirty="0" smtClean="0"/>
              <a:t> </a:t>
            </a:r>
            <a:r>
              <a:rPr lang="ru-RU" dirty="0" err="1" smtClean="0"/>
              <a:t>dominica</a:t>
            </a:r>
            <a:r>
              <a:rPr lang="ru-RU" dirty="0" smtClean="0"/>
              <a:t>). Вероятно, сегодня мы не увидим эту маленькую птичку, потому что, если к ней кто-то приближается, она замирает на месте или бесшумно ныряет под воду. Когда мы проходим мимо зарослей травы, которая доходит нам до подмышек, выпархивает другая птица — </a:t>
            </a:r>
            <a:r>
              <a:rPr lang="ru-RU" dirty="0" err="1" smtClean="0"/>
              <a:t>якана</a:t>
            </a:r>
            <a:r>
              <a:rPr lang="ru-RU" dirty="0" smtClean="0"/>
              <a:t> (</a:t>
            </a:r>
            <a:r>
              <a:rPr lang="ru-RU" dirty="0" err="1" smtClean="0"/>
              <a:t>Jacana</a:t>
            </a:r>
            <a:r>
              <a:rPr lang="ru-RU" dirty="0" smtClean="0"/>
              <a:t> </a:t>
            </a:r>
            <a:r>
              <a:rPr lang="ru-RU" dirty="0" err="1" smtClean="0"/>
              <a:t>jacana</a:t>
            </a:r>
            <a:r>
              <a:rPr lang="ru-RU" dirty="0" smtClean="0"/>
              <a:t>). Эта птица примечательна тем, что на фоне ее темного оперения резко выделяются бледно-желтые перышки под крыльями. Здесь также можно встретить малую султанку (</a:t>
            </a:r>
            <a:r>
              <a:rPr lang="ru-RU" dirty="0" err="1" smtClean="0"/>
              <a:t>Porphyrula</a:t>
            </a:r>
            <a:r>
              <a:rPr lang="ru-RU" dirty="0" smtClean="0"/>
              <a:t> </a:t>
            </a:r>
            <a:r>
              <a:rPr lang="ru-RU" dirty="0" err="1" smtClean="0"/>
              <a:t>martinica</a:t>
            </a:r>
            <a:r>
              <a:rPr lang="ru-RU" dirty="0" smtClean="0"/>
              <a:t>) и других болотных птиц. В прудах обитают небольшие пресноводные рыбы, а иногда можно увидеть даже каймана.</a:t>
            </a:r>
            <a:br>
              <a:rPr lang="ru-RU" dirty="0" smtClean="0"/>
            </a:br>
            <a:r>
              <a:rPr lang="ru-RU" dirty="0" smtClean="0"/>
              <a:t/>
            </a:r>
            <a:br>
              <a:rPr lang="ru-RU" dirty="0" smtClean="0"/>
            </a:br>
            <a:r>
              <a:rPr lang="ru-RU" dirty="0" smtClean="0"/>
              <a:t>Используется уже 400 лет</a:t>
            </a:r>
            <a:br>
              <a:rPr lang="ru-RU" dirty="0" smtClean="0"/>
            </a:br>
            <a:r>
              <a:rPr lang="ru-RU" dirty="0" smtClean="0"/>
              <a:t/>
            </a:r>
            <a:br>
              <a:rPr lang="ru-RU" dirty="0" smtClean="0"/>
            </a:br>
            <a:r>
              <a:rPr lang="ru-RU" dirty="0" smtClean="0"/>
              <a:t>Указывая на побережье, наш проводник сообщает, что в 1595 году здесь встали на якорь корабли британского путешественника сэра </a:t>
            </a:r>
            <a:r>
              <a:rPr lang="ru-RU" dirty="0" err="1" smtClean="0"/>
              <a:t>Уолтера</a:t>
            </a:r>
            <a:r>
              <a:rPr lang="ru-RU" dirty="0" smtClean="0"/>
              <a:t> Роли. В то время озеро, которое сейчас лежит в глубокой низине, располагалось на равнине, и из него к самому побережью текли ручьи асфальта. Роли замазал асфальтом щели своих подтекавших кораблей и заявил, что этот асфальт «наивысшего качества», отметив, что он «не плавится под солнцем, как норвежская смола, и поэтому подходит для кораблей, заходящих в южные порты».</a:t>
            </a:r>
            <a:br>
              <a:rPr lang="ru-RU" dirty="0" smtClean="0"/>
            </a:br>
            <a:r>
              <a:rPr lang="ru-RU" dirty="0" smtClean="0"/>
              <a:t/>
            </a:r>
            <a:br>
              <a:rPr lang="ru-RU" dirty="0" smtClean="0"/>
            </a:br>
            <a:r>
              <a:rPr lang="ru-RU" dirty="0" smtClean="0"/>
              <a:t>В 1846 году ученому </a:t>
            </a:r>
            <a:r>
              <a:rPr lang="ru-RU" dirty="0" err="1" smtClean="0"/>
              <a:t>Абрахаму</a:t>
            </a:r>
            <a:r>
              <a:rPr lang="ru-RU" dirty="0" smtClean="0"/>
              <a:t> </a:t>
            </a:r>
            <a:r>
              <a:rPr lang="ru-RU" dirty="0" err="1" smtClean="0"/>
              <a:t>Геснеру</a:t>
            </a:r>
            <a:r>
              <a:rPr lang="ru-RU" dirty="0" smtClean="0"/>
              <a:t>, которого позднее окрестили «отцом» нефтяной промышленности, удалось выделить из </a:t>
            </a:r>
            <a:r>
              <a:rPr lang="ru-RU" dirty="0" err="1" smtClean="0"/>
              <a:t>тринидадского</a:t>
            </a:r>
            <a:r>
              <a:rPr lang="ru-RU" dirty="0" smtClean="0"/>
              <a:t> асфальта новое осветительное масло. Он назвал его керосином. К сожалению, входящая в состав этого асфальта сера придавала керосину довольно неприятный запах. Впоследствии </a:t>
            </a:r>
            <a:r>
              <a:rPr lang="ru-RU" dirty="0" err="1" smtClean="0"/>
              <a:t>Геснер</a:t>
            </a:r>
            <a:r>
              <a:rPr lang="ru-RU" dirty="0" smtClean="0"/>
              <a:t> стал использовать другой асфальт, без запаха.</a:t>
            </a:r>
            <a:br>
              <a:rPr lang="ru-RU" dirty="0" smtClean="0"/>
            </a:br>
            <a:r>
              <a:rPr lang="ru-RU" dirty="0" smtClean="0"/>
              <a:t/>
            </a:r>
            <a:br>
              <a:rPr lang="ru-RU" dirty="0" smtClean="0"/>
            </a:br>
            <a:r>
              <a:rPr lang="ru-RU" dirty="0" smtClean="0"/>
              <a:t>Асфальт из </a:t>
            </a:r>
            <a:r>
              <a:rPr lang="ru-RU" dirty="0" err="1" smtClean="0"/>
              <a:t>тринидадского</a:t>
            </a:r>
            <a:r>
              <a:rPr lang="ru-RU" dirty="0" smtClean="0"/>
              <a:t> озера стали высоко ценить только тогда, когда выяснилось, что его можно использовать как дорожное покрытие. В 1876 году инженеры предложили покрыть этим асфальтом Пенсильвания-авеню в городе Вашингтоне. Новое дорожное покрытие, несмотря на плотное движение, оставалось в превосходном состоянии на протяжении 11 лет. </a:t>
            </a:r>
            <a:r>
              <a:rPr lang="ru-RU" dirty="0" err="1" smtClean="0"/>
              <a:t>Тринидадский</a:t>
            </a:r>
            <a:r>
              <a:rPr lang="ru-RU" dirty="0" smtClean="0"/>
              <a:t> асфальт прославился на весь мир.</a:t>
            </a:r>
            <a:br>
              <a:rPr lang="ru-RU" dirty="0" smtClean="0"/>
            </a:br>
            <a:r>
              <a:rPr lang="ru-RU" dirty="0" smtClean="0"/>
              <a:t/>
            </a:r>
            <a:br>
              <a:rPr lang="ru-RU" dirty="0" smtClean="0"/>
            </a:br>
            <a:r>
              <a:rPr lang="ru-RU" dirty="0" smtClean="0"/>
              <a:t>В последние годы нефтяные компании производят дешевые битумы как побочный продукт перегонки нефти. Но инженеры по-прежнему используют натуральный </a:t>
            </a:r>
            <a:r>
              <a:rPr lang="ru-RU" dirty="0" err="1" smtClean="0"/>
              <a:t>тринидадский</a:t>
            </a:r>
            <a:r>
              <a:rPr lang="ru-RU" dirty="0" smtClean="0"/>
              <a:t> асфальт для постройки шоссе, мостов, аэропортов и морских портов. Почему?</a:t>
            </a:r>
            <a:br>
              <a:rPr lang="ru-RU" dirty="0" smtClean="0"/>
            </a:br>
            <a:r>
              <a:rPr lang="ru-RU" dirty="0" smtClean="0"/>
              <a:t/>
            </a:r>
            <a:br>
              <a:rPr lang="ru-RU" dirty="0" smtClean="0"/>
            </a:br>
            <a:r>
              <a:rPr lang="ru-RU" dirty="0" smtClean="0"/>
              <a:t>Уникальный состав</a:t>
            </a:r>
            <a:br>
              <a:rPr lang="ru-RU" dirty="0" smtClean="0"/>
            </a:br>
            <a:r>
              <a:rPr lang="ru-RU" dirty="0" smtClean="0"/>
              <a:t/>
            </a:r>
            <a:br>
              <a:rPr lang="ru-RU" dirty="0" smtClean="0"/>
            </a:br>
            <a:r>
              <a:rPr lang="ru-RU" dirty="0" err="1" smtClean="0"/>
              <a:t>Тринидадский</a:t>
            </a:r>
            <a:r>
              <a:rPr lang="ru-RU" dirty="0" smtClean="0"/>
              <a:t> асфальт придает дорожным покрытиям твердость, износостойкость, прочность, на таких покрытиях машины меньше буксуют, не говоря уже о том, что этот асфальт обладает матово-серым цветом, благодаря чему улучшается видимость во время ночного вождения. Асфальт из озера </a:t>
            </a:r>
            <a:r>
              <a:rPr lang="ru-RU" dirty="0" err="1" smtClean="0"/>
              <a:t>Пич-Лейк</a:t>
            </a:r>
            <a:r>
              <a:rPr lang="ru-RU" dirty="0" smtClean="0"/>
              <a:t> зарекомендовал себя наилучшим образом при 40-градусной жаре и 25-градусном морозе. Взлетно-посадочные полосы из этого асфальта могут долгие годы выдерживать постоянные нагрузки от частых взлетов и посадок тяжелейших авиалайнеров. Кроме того, такие полосы не поддаются эрозии под воздействием антиобледенителей, а также топлива и масел, которые могут попасть на них в результате утечки. Многие покрытия такого рода служат более 20 лет и не требуют особого ухода.</a:t>
            </a:r>
            <a:br>
              <a:rPr lang="ru-RU" dirty="0" smtClean="0"/>
            </a:br>
            <a:r>
              <a:rPr lang="ru-RU" dirty="0" smtClean="0"/>
              <a:t/>
            </a:r>
            <a:br>
              <a:rPr lang="ru-RU" dirty="0" smtClean="0"/>
            </a:br>
            <a:r>
              <a:rPr lang="ru-RU" dirty="0" smtClean="0"/>
              <a:t>Качественные характеристики асфальта из </a:t>
            </a:r>
            <a:r>
              <a:rPr lang="ru-RU" dirty="0" err="1" smtClean="0"/>
              <a:t>тринидадского</a:t>
            </a:r>
            <a:r>
              <a:rPr lang="ru-RU" dirty="0" smtClean="0"/>
              <a:t> озера обусловлены его особым составом. В него входят битумы, содержащие 63—67 процентов </a:t>
            </a:r>
            <a:r>
              <a:rPr lang="ru-RU" dirty="0" err="1" smtClean="0"/>
              <a:t>мальтенов</a:t>
            </a:r>
            <a:r>
              <a:rPr lang="ru-RU" dirty="0" smtClean="0"/>
              <a:t> и 33—37 процентов </a:t>
            </a:r>
            <a:r>
              <a:rPr lang="ru-RU" dirty="0" err="1" smtClean="0"/>
              <a:t>асфальтенов</a:t>
            </a:r>
            <a:r>
              <a:rPr lang="ru-RU" dirty="0" smtClean="0"/>
              <a:t>. </a:t>
            </a:r>
            <a:r>
              <a:rPr lang="ru-RU" dirty="0" err="1" smtClean="0"/>
              <a:t>Мальтены</a:t>
            </a:r>
            <a:r>
              <a:rPr lang="ru-RU" dirty="0" smtClean="0"/>
              <a:t> — это класс нефтяных химических соединений, которые, благодаря своей липкости, придают битумам их вяжущие свойства. В состав асфальта из этого озера входят </a:t>
            </a:r>
            <a:r>
              <a:rPr lang="ru-RU" dirty="0" err="1" smtClean="0"/>
              <a:t>мальтены</a:t>
            </a:r>
            <a:r>
              <a:rPr lang="ru-RU" dirty="0" smtClean="0"/>
              <a:t>. Как говорится в одном труде, они «невероятно клейкие и обладают повышенными цементирующими свойствами, совсем не маслянистые, в отличие от битумов, полученных в результате перегонки нефти». </a:t>
            </a:r>
            <a:r>
              <a:rPr lang="ru-RU" dirty="0" err="1" smtClean="0"/>
              <a:t>Асфальтены</a:t>
            </a:r>
            <a:r>
              <a:rPr lang="ru-RU" dirty="0" smtClean="0"/>
              <a:t> — это еще одна группа углеводородов. Они придают битумам свойства термопластов — веществ, которые при нагревании становятся жидкими и текучими, а при остывании затвердевают. Характерные особенности и взаимное соотношение всех этих компонентов придают асфальту свойства, которые нелегко получить в условиях нефтеперерабатывающего завода.</a:t>
            </a:r>
            <a:br>
              <a:rPr lang="ru-RU" dirty="0" smtClean="0"/>
            </a:br>
            <a:r>
              <a:rPr lang="ru-RU" dirty="0" smtClean="0"/>
              <a:t/>
            </a:r>
            <a:br>
              <a:rPr lang="ru-RU" dirty="0" smtClean="0"/>
            </a:br>
            <a:r>
              <a:rPr lang="ru-RU" dirty="0" smtClean="0"/>
              <a:t>Добыча и переработка</a:t>
            </a:r>
            <a:br>
              <a:rPr lang="ru-RU" dirty="0" smtClean="0"/>
            </a:br>
            <a:r>
              <a:rPr lang="ru-RU" dirty="0" smtClean="0"/>
              <a:t/>
            </a:r>
            <a:br>
              <a:rPr lang="ru-RU" dirty="0" smtClean="0"/>
            </a:br>
            <a:r>
              <a:rPr lang="ru-RU" dirty="0" smtClean="0"/>
              <a:t>Наше внимание привлекает громыхание тяжелого горного оборудования, и мы поворачиваемся в ту сторону, чтобы рассмотреть, как оно работает. Мы видим большой трактор, снабженный мощными железными зубцами. Ими он срезает асфальт с поверхности озера. Затем куски асфальта загружаются в вагонетки, которые приводятся в движение тяговым канатом, и отправляются на близлежащий асфальтовый завод. С конца XIX века здесь добыли свыше девяти миллионов тонн асфальта! По подсчетам, в озере осталось еще десять миллионов тонн асфальта, и при теперешних темпах добычи их хватит на ближайшие 400 лет.</a:t>
            </a:r>
            <a:br>
              <a:rPr lang="ru-RU" dirty="0" smtClean="0"/>
            </a:br>
            <a:r>
              <a:rPr lang="ru-RU" dirty="0" smtClean="0"/>
              <a:t/>
            </a:r>
            <a:br>
              <a:rPr lang="ru-RU" dirty="0" smtClean="0"/>
            </a:br>
            <a:r>
              <a:rPr lang="ru-RU" dirty="0" smtClean="0"/>
              <a:t>Любая яма, которая остается после добычи нескольких тонн асфальта, постепенно уменьшается и через пару недель бесследно исчезает. Поэтому создается впечатление, будто озеро само себя восстанавливает. В действительности же «твердый» асфальт представляет собой очень вязкую жидкость, и он просто затекает в образовавшуюся полость. Таким образом все озеро находится в постоянном, почти незаметном движении.</a:t>
            </a:r>
            <a:br>
              <a:rPr lang="ru-RU" dirty="0" smtClean="0"/>
            </a:br>
            <a:r>
              <a:rPr lang="ru-RU" dirty="0" smtClean="0"/>
              <a:t/>
            </a:r>
            <a:br>
              <a:rPr lang="ru-RU" dirty="0" smtClean="0"/>
            </a:br>
            <a:r>
              <a:rPr lang="ru-RU" dirty="0" smtClean="0"/>
              <a:t>Вы помните перекошенные дома, которые мы видели в начале нашего путешествия? Они оказались в таком состоянии отчасти из-за подземных асфальтовых ручьев, которые вытекают из озера. Место под застройку здесь нужно выбирать очень осторожно.</a:t>
            </a:r>
            <a:br>
              <a:rPr lang="ru-RU" dirty="0" smtClean="0"/>
            </a:br>
            <a:r>
              <a:rPr lang="ru-RU" dirty="0" smtClean="0"/>
              <a:t/>
            </a:r>
            <a:br>
              <a:rPr lang="ru-RU" dirty="0" smtClean="0"/>
            </a:br>
            <a:r>
              <a:rPr lang="ru-RU" dirty="0" smtClean="0"/>
              <a:t>«Давайте поднимемся выше, к заводу»,— предлагает проводник. Процесс переработки довольно прост. Сырой асфальт сваливают в большие баки, каждый из которых вмещает более 100 тонн. Баки оснащены змеевиками, внутрь которых подается пар температурой 165 градусов по Цельсию, и асфальт плавится. При этом из него выделяются газы и испаряется излишек воды, которая составляет приблизительно 30 процентов массы сырого асфальта. Затем асфальт процеживают, чтобы очистить его от кусочков древесины и других растительных включений. Готовый горячий асфальт разливают в картонные формы, выложенные силиконовой бумагой. Формы изготавливают прямо здесь, на заводе. Каждая из них вмещает 240 килограммов асфальта. Весь процесс очистки длится приблизительно 18 часов.</a:t>
            </a:r>
            <a:br>
              <a:rPr lang="ru-RU" dirty="0" smtClean="0"/>
            </a:br>
            <a:r>
              <a:rPr lang="ru-RU" dirty="0" smtClean="0"/>
              <a:t/>
            </a:r>
            <a:br>
              <a:rPr lang="ru-RU" dirty="0" smtClean="0"/>
            </a:br>
            <a:r>
              <a:rPr lang="ru-RU" dirty="0" smtClean="0"/>
              <a:t>«Очищенный асфальт называется „эпюре́“», — сообщает проводник. Такой асфальт хорошо смешивается с битумами, полученными в результате перегонки нефти, и другими материалами, образуя при этом высококачественные дорожные покрытия. В последние годы </a:t>
            </a:r>
            <a:r>
              <a:rPr lang="ru-RU" dirty="0" err="1" smtClean="0"/>
              <a:t>тринидадский</a:t>
            </a:r>
            <a:r>
              <a:rPr lang="ru-RU" dirty="0" smtClean="0"/>
              <a:t> асфальт также используют для производства различных красок, клеев, изоляционных и водостойких строительных материалов. Таким образом, асфальт в том или ином виде можно встретить в жилых домах и других постройках по всему миру.</a:t>
            </a:r>
            <a:br>
              <a:rPr lang="ru-RU" dirty="0" smtClean="0"/>
            </a:br>
            <a:r>
              <a:rPr lang="ru-RU" dirty="0" smtClean="0"/>
              <a:t/>
            </a:r>
            <a:br>
              <a:rPr lang="ru-RU" dirty="0" smtClean="0"/>
            </a:br>
            <a:r>
              <a:rPr lang="ru-RU" dirty="0" smtClean="0"/>
              <a:t>В одном труде по этому поводу сделано удачное обобщение: «Это чудесное творение Бога вызывает особый... интерес, внушая естествоиспытателям чувство восхищения и благоговения». Да, </a:t>
            </a:r>
            <a:r>
              <a:rPr lang="ru-RU" dirty="0" err="1" smtClean="0"/>
              <a:t>тринидадское</a:t>
            </a:r>
            <a:r>
              <a:rPr lang="ru-RU" dirty="0" smtClean="0"/>
              <a:t> озеро </a:t>
            </a:r>
            <a:r>
              <a:rPr lang="ru-RU" dirty="0" err="1" smtClean="0"/>
              <a:t>Пич-Лейк</a:t>
            </a:r>
            <a:r>
              <a:rPr lang="ru-RU" dirty="0" smtClean="0"/>
              <a:t> стоит увидеть собственными глазами!</a:t>
            </a:r>
          </a:p>
          <a:p>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зелёное озеро в Австрии. На самом деле это поляна в лесу, но необычная. С мая по июль она заполняется водой с гор. Местами глубина озера доходит до 8 метров. Вода в этом летнем озере — кристально чистая. Невероятно красиво и волшебно! </a:t>
            </a:r>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О</a:t>
            </a:r>
            <a:r>
              <a:rPr lang="ru-RU" dirty="0" smtClean="0"/>
              <a:t>зеро смерти, находящееся на острове Сицилия, — самое "мертвое" на Земле. Берега озера лишены растительности, а в его водах нет ничего живого. Всякое существо, лопавшее в его воды, мгновенно погибает. Когда был сделан анализ воды, то оказалось, что в ней в большом количестве содержится серная кислота. Дальнейшими исследованиями были обнаружены два источника на дне озера, которые и поставляют из земных глубин это вещество.</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Озеро-«кастрюля»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Озеро </a:t>
            </a:r>
            <a:r>
              <a:rPr lang="ru-RU" sz="1200" kern="1200" dirty="0" err="1" smtClean="0">
                <a:solidFill>
                  <a:schemeClr val="tx1"/>
                </a:solidFill>
                <a:latin typeface="+mn-lt"/>
                <a:ea typeface="+mn-ea"/>
                <a:cs typeface="+mn-cs"/>
              </a:rPr>
              <a:t>Киву</a:t>
            </a:r>
            <a:r>
              <a:rPr lang="ru-RU" sz="1200" kern="1200" dirty="0" smtClean="0">
                <a:solidFill>
                  <a:schemeClr val="tx1"/>
                </a:solidFill>
                <a:latin typeface="+mn-lt"/>
                <a:ea typeface="+mn-ea"/>
                <a:cs typeface="+mn-cs"/>
              </a:rPr>
              <a:t>, которое расположено в Восточной Африке (на западной границе Руанды), иногда превращается в своего рода гигантскую и «кастрюлю», где варится «уха». Озеро находится  в сбросовой впадине недалеко от вулкана </a:t>
            </a:r>
            <a:r>
              <a:rPr lang="ru-RU" sz="1200" kern="1200" dirty="0" err="1" smtClean="0">
                <a:solidFill>
                  <a:schemeClr val="tx1"/>
                </a:solidFill>
                <a:latin typeface="+mn-lt"/>
                <a:ea typeface="+mn-ea"/>
                <a:cs typeface="+mn-cs"/>
              </a:rPr>
              <a:t>Китуро</a:t>
            </a:r>
            <a:r>
              <a:rPr lang="ru-RU" sz="1200" kern="1200" dirty="0" smtClean="0">
                <a:solidFill>
                  <a:schemeClr val="tx1"/>
                </a:solidFill>
                <a:latin typeface="+mn-lt"/>
                <a:ea typeface="+mn-ea"/>
                <a:cs typeface="+mn-cs"/>
              </a:rPr>
              <a:t>. При извержениях вулкана лава стекает в озеро, отчего вода в нем закипает, а рыбы и водоросли, находящиеся в ней, варятся. Такая варка «ухи» иногда длится неделями.</a:t>
            </a:r>
          </a:p>
          <a:p>
            <a:r>
              <a:rPr lang="ru-RU" sz="1200" kern="1200" dirty="0" smtClean="0">
                <a:solidFill>
                  <a:schemeClr val="tx1"/>
                </a:solidFill>
                <a:latin typeface="+mn-lt"/>
                <a:ea typeface="+mn-ea"/>
                <a:cs typeface="+mn-cs"/>
              </a:rPr>
              <a:t>Когда вулкан успокаивается, местные жители подплывают на лодках и вылавливают сварившуюся рыбу для употребления в пищу. Последний раз такая варка «ухи» в озере </a:t>
            </a:r>
            <a:r>
              <a:rPr lang="ru-RU" sz="1200" kern="1200" dirty="0" err="1" smtClean="0">
                <a:solidFill>
                  <a:schemeClr val="tx1"/>
                </a:solidFill>
                <a:latin typeface="+mn-lt"/>
                <a:ea typeface="+mn-ea"/>
                <a:cs typeface="+mn-cs"/>
              </a:rPr>
              <a:t>Киву</a:t>
            </a:r>
            <a:r>
              <a:rPr lang="ru-RU" sz="1200" kern="1200" dirty="0" smtClean="0">
                <a:solidFill>
                  <a:schemeClr val="tx1"/>
                </a:solidFill>
                <a:latin typeface="+mn-lt"/>
                <a:ea typeface="+mn-ea"/>
                <a:cs typeface="+mn-cs"/>
              </a:rPr>
              <a:t> наблюдалась в 1948г.</a:t>
            </a:r>
          </a:p>
          <a:p>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 место без преувеличения можно назвать адским - здесь, в кратере вулкана </a:t>
            </a:r>
            <a:r>
              <a:rPr lang="ru-RU" dirty="0" err="1" smtClean="0"/>
              <a:t>Иджен</a:t>
            </a:r>
            <a:r>
              <a:rPr lang="ru-RU" dirty="0" smtClean="0"/>
              <a:t> на острове Ява, расположено большое горячее озеро серной кислоты, по берегам которого местные жители в </a:t>
            </a:r>
            <a:r>
              <a:rPr lang="ru-RU" dirty="0" err="1" smtClean="0"/>
              <a:t>нечелов</a:t>
            </a:r>
            <a:endParaRPr lang="ru-RU" dirty="0" smtClean="0"/>
          </a:p>
          <a:p>
            <a:r>
              <a:rPr lang="ru-RU" dirty="0" err="1" smtClean="0"/>
              <a:t>еческих</a:t>
            </a:r>
            <a:r>
              <a:rPr lang="ru-RU" dirty="0" smtClean="0"/>
              <a:t> условиях добывают серу.  </a:t>
            </a:r>
          </a:p>
          <a:p>
            <a:r>
              <a:rPr lang="ru-RU" dirty="0" smtClean="0"/>
              <a:t>его температура на поверхности составляет 60 градусов, а в глубине - свыше 200 градусов по Цельсию. Озеро хранит в своей чаше 40 миллионов тонн смеси концентрированных соляной и серной кислот. </a:t>
            </a:r>
            <a:br>
              <a:rPr lang="ru-RU" dirty="0" smtClean="0"/>
            </a:br>
            <a:r>
              <a:rPr lang="ru-RU" dirty="0" smtClean="0"/>
              <a:t>Но, самое удивительное, - в каждом литре этой смеси содержится ещё и 5 граммов растворенного алюминия. Ученые подсчитали, что всего в озере растворено свыше 200 тысяч тонн этого металла. </a:t>
            </a:r>
            <a:br>
              <a:rPr lang="ru-RU" dirty="0" smtClean="0"/>
            </a:br>
            <a:r>
              <a:rPr lang="ru-RU" dirty="0" smtClean="0"/>
              <a:t>"Дуновение" газов с высоким содержанием сероводорода, сернистого ангидрида и соляной кислоты не позволяет подолгу находиться в этом месте. Пары вызывают острые приступы кашля, если не одевать на лицо маску. </a:t>
            </a:r>
            <a:br>
              <a:rPr lang="ru-RU" dirty="0" smtClean="0"/>
            </a:br>
            <a:r>
              <a:rPr lang="ru-RU" dirty="0" smtClean="0"/>
              <a:t>Тем не менее, в кратере вулкана вручную добывается сера для промышленных нужд. Носильщики серы набивают по 70 - 80 кг сырья в специальные корзины, неся их в одну ходку. Дневная зарплата работника - около 5 долларов. Средняя продолжительность жизни индонезийского добытчика серы составляет 30 лет...</a:t>
            </a:r>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На острове Ява есть интересное горячее озеро. Пары и газы, которые поднимаются с его поверхности, выдувают пузыри диаметром до 3 метров. Поднимаясь вверх, пузыри с шумом лопаются.</a:t>
            </a:r>
          </a:p>
          <a:p>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еще одно чудо природы – «Неоновое» озеро. Это озеро называется </a:t>
            </a:r>
            <a:r>
              <a:rPr lang="ru-RU" dirty="0" err="1" smtClean="0"/>
              <a:t>Джипсленд</a:t>
            </a:r>
            <a:r>
              <a:rPr lang="ru-RU" dirty="0" smtClean="0"/>
              <a:t> и находится оно в Австралии. Чем же уникально это озеро? А уникальность его в том, что это чудо природы неожиданно начало светиться в темноте неоновым светом. Это удивительное и необычайно редкое явление природы называется </a:t>
            </a:r>
            <a:r>
              <a:rPr lang="ru-RU" dirty="0" err="1" smtClean="0"/>
              <a:t>биолюминисценция</a:t>
            </a:r>
            <a:r>
              <a:rPr lang="ru-RU" dirty="0" smtClean="0"/>
              <a:t>. Почему же оно начало светится? Некоторые утверждают, что это произошло в результате жизнедеятельности микро организмов, живущих в этом озере. </a:t>
            </a:r>
            <a:br>
              <a:rPr lang="ru-RU" dirty="0" smtClean="0"/>
            </a:br>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1" kern="1200" dirty="0" smtClean="0">
                <a:solidFill>
                  <a:schemeClr val="tx1"/>
                </a:solidFill>
                <a:latin typeface="+mn-lt"/>
                <a:ea typeface="+mn-ea"/>
                <a:cs typeface="+mn-cs"/>
              </a:rPr>
              <a:t>На лыжах … по озеру.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Соль-Илецке Оренбургской области давно добывается соль. Лет 60 тому назад котлован,  в котором добывалась соль, был затоплен вешними водами реки Песчанки. В результате образовалось глубокое озеро площадью свыше 7 гектаров. В летнее время сюда  за многие километры съезжаются больные  ревматизмом люди для лечения. Вследствие высокой </a:t>
            </a:r>
            <a:r>
              <a:rPr lang="ru-RU" sz="1200" kern="1200" dirty="0" err="1" smtClean="0">
                <a:solidFill>
                  <a:schemeClr val="tx1"/>
                </a:solidFill>
                <a:latin typeface="+mn-lt"/>
                <a:ea typeface="+mn-ea"/>
                <a:cs typeface="+mn-cs"/>
              </a:rPr>
              <a:t>концетрации</a:t>
            </a:r>
            <a:r>
              <a:rPr lang="ru-RU" sz="1200" kern="1200" dirty="0" smtClean="0">
                <a:solidFill>
                  <a:schemeClr val="tx1"/>
                </a:solidFill>
                <a:latin typeface="+mn-lt"/>
                <a:ea typeface="+mn-ea"/>
                <a:cs typeface="+mn-cs"/>
              </a:rPr>
              <a:t> соляных растворов на поверхности озера свободно держатся даже совершенно не умеющие плавать люди. Человек может ходить по озеру на лыжах. Но самое удивительное заключается не в этом, а в температуре воды. На поверхности она достигает 38º, а на глубине 3 метров -0º, а на дне -2º. Несмотря на это, озеро никогда не замерзает.</a:t>
            </a:r>
          </a:p>
          <a:p>
            <a:endParaRPr lang="ru-RU" dirty="0"/>
          </a:p>
        </p:txBody>
      </p:sp>
      <p:sp>
        <p:nvSpPr>
          <p:cNvPr id="4" name="Номер слайда 3"/>
          <p:cNvSpPr>
            <a:spLocks noGrp="1"/>
          </p:cNvSpPr>
          <p:nvPr>
            <p:ph type="sldNum" sz="quarter" idx="10"/>
          </p:nvPr>
        </p:nvSpPr>
        <p:spPr/>
        <p:txBody>
          <a:bodyPr/>
          <a:lstStyle/>
          <a:p>
            <a:fld id="{E9F09195-9DBB-4353-BF09-97A12FEC22BD}"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FBCCB85-0AF1-4956-9917-3140BE7083A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DFDF182-B69A-438B-9E9B-726C7722241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AE1ED08-D915-47CC-BE03-CD3F6404CA5C}"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F328BE1-3E74-41B3-89CA-CCFB49775E1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638F25E-DE5D-48C3-9356-7EA9CF43880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E83AC34-B521-4B2A-9D0A-8E8D983A321B}"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A0936E13-1EE4-4CA4-A26B-1835F625E1D7}"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A2A7D8A-9812-49F2-A57C-0520258E752D}"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0242944-505A-4CFE-BBA5-0DE0798364B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9826150-8E6E-45A1-A6B9-3F1CB8DB749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972F4AF-DFBD-42BA-A5B0-BFA846126A2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5007DFA-2719-4644-99D4-ACC706E061B3}"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2000240"/>
            <a:ext cx="7772400" cy="1470025"/>
          </a:xfrm>
        </p:spPr>
        <p:txBody>
          <a:bodyPr/>
          <a:lstStyle/>
          <a:p>
            <a:r>
              <a:rPr lang="ru-RU" sz="6000" b="1" dirty="0" smtClean="0">
                <a:solidFill>
                  <a:srgbClr val="FFFF00"/>
                </a:solidFill>
              </a:rPr>
              <a:t>Интересные озёра нашей планеты</a:t>
            </a:r>
            <a:endParaRPr lang="ru-RU" sz="6000" b="1" dirty="0">
              <a:solidFill>
                <a:srgbClr val="FFFF00"/>
              </a:solidFill>
            </a:endParaRPr>
          </a:p>
        </p:txBody>
      </p:sp>
      <p:sp>
        <p:nvSpPr>
          <p:cNvPr id="2051" name="Rectangle 3"/>
          <p:cNvSpPr>
            <a:spLocks noGrp="1" noChangeArrowheads="1"/>
          </p:cNvSpPr>
          <p:nvPr>
            <p:ph type="subTitle" idx="1"/>
          </p:nvPr>
        </p:nvSpPr>
        <p:spPr>
          <a:xfrm>
            <a:off x="1071538" y="5500702"/>
            <a:ext cx="7043742" cy="792162"/>
          </a:xfrm>
        </p:spPr>
        <p:txBody>
          <a:bodyPr/>
          <a:lstStyle/>
          <a:p>
            <a:r>
              <a:rPr lang="ru-RU" sz="1400" dirty="0" smtClean="0">
                <a:solidFill>
                  <a:schemeClr val="bg1"/>
                </a:solidFill>
              </a:rPr>
              <a:t>Автор-составитель: Завьялова Е.А.</a:t>
            </a:r>
          </a:p>
          <a:p>
            <a:r>
              <a:rPr lang="ru-RU" sz="1400" dirty="0" smtClean="0">
                <a:solidFill>
                  <a:schemeClr val="bg1"/>
                </a:solidFill>
              </a:rPr>
              <a:t>Учитель географии МКС(К) ОУ школа-интернат №95.</a:t>
            </a:r>
            <a:endParaRPr lang="ru-RU" sz="1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76"/>
            <a:ext cx="8229600" cy="1143000"/>
          </a:xfrm>
        </p:spPr>
        <p:txBody>
          <a:bodyPr/>
          <a:lstStyle/>
          <a:p>
            <a:r>
              <a:rPr lang="ru-RU" sz="2800" b="1" dirty="0" smtClean="0">
                <a:solidFill>
                  <a:srgbClr val="FFFF00"/>
                </a:solidFill>
              </a:rPr>
              <a:t>Озеро Развал, г.Соль-Илецк, Россия</a:t>
            </a:r>
            <a:endParaRPr lang="ru-RU" sz="2800" b="1" dirty="0">
              <a:solidFill>
                <a:srgbClr val="FFFF00"/>
              </a:solidFill>
            </a:endParaRPr>
          </a:p>
        </p:txBody>
      </p:sp>
      <p:pic>
        <p:nvPicPr>
          <p:cNvPr id="4" name="Содержимое 3" descr="соль-илецк.jpg"/>
          <p:cNvPicPr>
            <a:picLocks noGrp="1" noChangeAspect="1"/>
          </p:cNvPicPr>
          <p:nvPr>
            <p:ph idx="1"/>
          </p:nvPr>
        </p:nvPicPr>
        <p:blipFill>
          <a:blip r:embed="rId3" cstate="print"/>
          <a:stretch>
            <a:fillRect/>
          </a:stretch>
        </p:blipFill>
        <p:spPr>
          <a:xfrm>
            <a:off x="1177527" y="1600200"/>
            <a:ext cx="6788945" cy="4525963"/>
          </a:xfrm>
        </p:spPr>
      </p:pic>
      <p:pic>
        <p:nvPicPr>
          <p:cNvPr id="5" name="Рисунок 4" descr="соль-илецк1.jpg"/>
          <p:cNvPicPr>
            <a:picLocks noChangeAspect="1"/>
          </p:cNvPicPr>
          <p:nvPr/>
        </p:nvPicPr>
        <p:blipFill>
          <a:blip r:embed="rId4" cstate="print"/>
          <a:stretch>
            <a:fillRect/>
          </a:stretch>
        </p:blipFill>
        <p:spPr>
          <a:xfrm>
            <a:off x="912000" y="943750"/>
            <a:ext cx="7620000" cy="5270500"/>
          </a:xfrm>
          <a:prstGeom prst="rect">
            <a:avLst/>
          </a:prstGeom>
        </p:spPr>
      </p:pic>
      <p:pic>
        <p:nvPicPr>
          <p:cNvPr id="6" name="Рисунок 5" descr="соль-илецк2.jpg"/>
          <p:cNvPicPr>
            <a:picLocks noChangeAspect="1"/>
          </p:cNvPicPr>
          <p:nvPr/>
        </p:nvPicPr>
        <p:blipFill>
          <a:blip r:embed="rId5" cstate="print"/>
          <a:stretch>
            <a:fillRect/>
          </a:stretch>
        </p:blipFill>
        <p:spPr>
          <a:xfrm>
            <a:off x="300000" y="694335"/>
            <a:ext cx="9144000" cy="6069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76"/>
            <a:ext cx="8229600" cy="1143000"/>
          </a:xfrm>
        </p:spPr>
        <p:txBody>
          <a:bodyPr/>
          <a:lstStyle/>
          <a:p>
            <a:r>
              <a:rPr lang="ru-RU" sz="3600" b="1" dirty="0" smtClean="0">
                <a:solidFill>
                  <a:srgbClr val="FFFF00"/>
                </a:solidFill>
              </a:rPr>
              <a:t>Сладкое озеро, Урал, Россия. </a:t>
            </a:r>
            <a:endParaRPr lang="ru-RU" sz="3600" b="1" dirty="0">
              <a:solidFill>
                <a:srgbClr val="FFFF00"/>
              </a:solidFill>
            </a:endParaRPr>
          </a:p>
        </p:txBody>
      </p:sp>
      <p:pic>
        <p:nvPicPr>
          <p:cNvPr id="5" name="Рисунок 4" descr="сладкое1.jpg"/>
          <p:cNvPicPr>
            <a:picLocks noChangeAspect="1"/>
          </p:cNvPicPr>
          <p:nvPr/>
        </p:nvPicPr>
        <p:blipFill>
          <a:blip r:embed="rId3" cstate="print"/>
          <a:stretch>
            <a:fillRect/>
          </a:stretch>
        </p:blipFill>
        <p:spPr>
          <a:xfrm>
            <a:off x="1357290" y="928670"/>
            <a:ext cx="7152520" cy="5364390"/>
          </a:xfrm>
          <a:prstGeom prst="rect">
            <a:avLst/>
          </a:prstGeom>
        </p:spPr>
      </p:pic>
      <p:pic>
        <p:nvPicPr>
          <p:cNvPr id="4" name="Содержимое 3" descr="сладкое.jpg"/>
          <p:cNvPicPr>
            <a:picLocks noGrp="1" noChangeAspect="1"/>
          </p:cNvPicPr>
          <p:nvPr>
            <p:ph idx="1"/>
          </p:nvPr>
        </p:nvPicPr>
        <p:blipFill>
          <a:blip r:embed="rId4" cstate="print"/>
          <a:stretch>
            <a:fillRect/>
          </a:stretch>
        </p:blipFill>
        <p:spPr>
          <a:xfrm>
            <a:off x="1142976" y="857232"/>
            <a:ext cx="7286676" cy="550072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76"/>
            <a:ext cx="8229600" cy="1143000"/>
          </a:xfrm>
        </p:spPr>
        <p:txBody>
          <a:bodyPr/>
          <a:lstStyle/>
          <a:p>
            <a:r>
              <a:rPr lang="ru-RU" sz="3200" b="1" dirty="0" smtClean="0">
                <a:solidFill>
                  <a:srgbClr val="FFFF00"/>
                </a:solidFill>
              </a:rPr>
              <a:t>Горящее озеро Ильмень, Россия.</a:t>
            </a:r>
            <a:endParaRPr lang="ru-RU" sz="3200" b="1" dirty="0">
              <a:solidFill>
                <a:srgbClr val="FFFF00"/>
              </a:solidFill>
            </a:endParaRPr>
          </a:p>
        </p:txBody>
      </p:sp>
      <p:pic>
        <p:nvPicPr>
          <p:cNvPr id="4" name="Содержимое 3" descr="ильмень.jpg"/>
          <p:cNvPicPr>
            <a:picLocks noGrp="1" noChangeAspect="1"/>
          </p:cNvPicPr>
          <p:nvPr>
            <p:ph idx="1"/>
          </p:nvPr>
        </p:nvPicPr>
        <p:blipFill>
          <a:blip r:embed="rId3" cstate="print"/>
          <a:stretch>
            <a:fillRect/>
          </a:stretch>
        </p:blipFill>
        <p:spPr>
          <a:xfrm>
            <a:off x="571472" y="785794"/>
            <a:ext cx="8215370" cy="5777904"/>
          </a:xfrm>
        </p:spPr>
      </p:pic>
      <p:pic>
        <p:nvPicPr>
          <p:cNvPr id="5" name="Рисунок 4" descr="ильмень2.jpg"/>
          <p:cNvPicPr>
            <a:picLocks noChangeAspect="1"/>
          </p:cNvPicPr>
          <p:nvPr/>
        </p:nvPicPr>
        <p:blipFill>
          <a:blip r:embed="rId4" cstate="print"/>
          <a:stretch>
            <a:fillRect/>
          </a:stretch>
        </p:blipFill>
        <p:spPr>
          <a:xfrm>
            <a:off x="428596" y="660400"/>
            <a:ext cx="8255000" cy="6197600"/>
          </a:xfrm>
          <a:prstGeom prst="rect">
            <a:avLst/>
          </a:prstGeom>
        </p:spPr>
      </p:pic>
      <p:pic>
        <p:nvPicPr>
          <p:cNvPr id="6" name="Рисунок 5" descr="ильмень1.jpg"/>
          <p:cNvPicPr>
            <a:picLocks noChangeAspect="1"/>
          </p:cNvPicPr>
          <p:nvPr/>
        </p:nvPicPr>
        <p:blipFill>
          <a:blip r:embed="rId5" cstate="print"/>
          <a:stretch>
            <a:fillRect/>
          </a:stretch>
        </p:blipFill>
        <p:spPr>
          <a:xfrm>
            <a:off x="285720" y="928670"/>
            <a:ext cx="8489988" cy="55864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Спасибо за внимание!</a:t>
            </a:r>
            <a:endParaRPr lang="ru-RU" dirty="0"/>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0034" y="-214338"/>
            <a:ext cx="8229600" cy="1143000"/>
          </a:xfrm>
        </p:spPr>
        <p:txBody>
          <a:bodyPr/>
          <a:lstStyle/>
          <a:p>
            <a:r>
              <a:rPr lang="ru-RU" dirty="0" smtClean="0">
                <a:solidFill>
                  <a:srgbClr val="FFFF00"/>
                </a:solidFill>
              </a:rPr>
              <a:t>Озеро чернил.</a:t>
            </a:r>
            <a:endParaRPr lang="ru-RU" dirty="0">
              <a:solidFill>
                <a:srgbClr val="FFFF00"/>
              </a:solidFill>
            </a:endParaRPr>
          </a:p>
        </p:txBody>
      </p:sp>
      <p:sp>
        <p:nvSpPr>
          <p:cNvPr id="3075" name="Rectangle 3"/>
          <p:cNvSpPr>
            <a:spLocks noGrp="1" noChangeArrowheads="1"/>
          </p:cNvSpPr>
          <p:nvPr>
            <p:ph type="body" idx="1"/>
          </p:nvPr>
        </p:nvSpPr>
        <p:spPr/>
        <p:txBody>
          <a:bodyPr/>
          <a:lstStyle/>
          <a:p>
            <a:endParaRPr lang="ru-RU" dirty="0">
              <a:solidFill>
                <a:schemeClr val="bg1"/>
              </a:solidFill>
            </a:endParaRPr>
          </a:p>
        </p:txBody>
      </p:sp>
      <p:pic>
        <p:nvPicPr>
          <p:cNvPr id="6" name="Рисунок 5" descr="озеро чернил.jpg"/>
          <p:cNvPicPr>
            <a:picLocks noChangeAspect="1"/>
          </p:cNvPicPr>
          <p:nvPr/>
        </p:nvPicPr>
        <p:blipFill>
          <a:blip r:embed="rId3" cstate="print"/>
          <a:stretch>
            <a:fillRect/>
          </a:stretch>
        </p:blipFill>
        <p:spPr>
          <a:xfrm>
            <a:off x="928622" y="571450"/>
            <a:ext cx="7429592" cy="5572194"/>
          </a:xfrm>
          <a:prstGeom prst="rect">
            <a:avLst/>
          </a:prstGeom>
        </p:spPr>
      </p:pic>
      <p:sp>
        <p:nvSpPr>
          <p:cNvPr id="7" name="TextBox 6"/>
          <p:cNvSpPr txBox="1"/>
          <p:nvPr/>
        </p:nvSpPr>
        <p:spPr>
          <a:xfrm>
            <a:off x="500034" y="6000768"/>
            <a:ext cx="8154092" cy="646331"/>
          </a:xfrm>
          <a:prstGeom prst="rect">
            <a:avLst/>
          </a:prstGeom>
          <a:noFill/>
        </p:spPr>
        <p:txBody>
          <a:bodyPr wrap="none" rtlCol="0">
            <a:spAutoFit/>
          </a:bodyPr>
          <a:lstStyle/>
          <a:p>
            <a:r>
              <a:rPr lang="ru-RU" sz="3600" b="1" dirty="0" smtClean="0">
                <a:solidFill>
                  <a:srgbClr val="FFFF00"/>
                </a:solidFill>
              </a:rPr>
              <a:t>Африка, Алжир, </a:t>
            </a:r>
            <a:r>
              <a:rPr lang="ru-RU" sz="3600" b="1" dirty="0" err="1" smtClean="0">
                <a:solidFill>
                  <a:srgbClr val="FFFF00"/>
                </a:solidFill>
              </a:rPr>
              <a:t>г.Сидибель-Аббес</a:t>
            </a:r>
            <a:endParaRPr lang="ru-RU" sz="3600" b="1" dirty="0">
              <a:solidFill>
                <a:srgbClr val="FFFF00"/>
              </a:solidFill>
            </a:endParaRPr>
          </a:p>
        </p:txBody>
      </p:sp>
      <p:pic>
        <p:nvPicPr>
          <p:cNvPr id="10242" name="Picture 2" descr="http://i.bigmir.net/spacer.gif"/>
          <p:cNvPicPr>
            <a:picLocks noChangeAspect="1" noChangeArrowheads="1"/>
          </p:cNvPicPr>
          <p:nvPr/>
        </p:nvPicPr>
        <p:blipFill>
          <a:blip r:embed="rId4"/>
          <a:srcRect/>
          <a:stretch>
            <a:fillRect/>
          </a:stretch>
        </p:blipFill>
        <p:spPr bwMode="auto">
          <a:xfrm>
            <a:off x="63500" y="-158750"/>
            <a:ext cx="9525" cy="95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8596" y="-214338"/>
            <a:ext cx="8229600" cy="1143000"/>
          </a:xfrm>
        </p:spPr>
        <p:txBody>
          <a:bodyPr/>
          <a:lstStyle/>
          <a:p>
            <a:r>
              <a:rPr lang="ru-RU" b="1" dirty="0" smtClean="0">
                <a:solidFill>
                  <a:srgbClr val="FFFF00"/>
                </a:solidFill>
              </a:rPr>
              <a:t>Асфальтовое </a:t>
            </a:r>
            <a:r>
              <a:rPr lang="ru-RU" b="1" dirty="0">
                <a:solidFill>
                  <a:srgbClr val="FFFF00"/>
                </a:solidFill>
              </a:rPr>
              <a:t>о</a:t>
            </a:r>
            <a:r>
              <a:rPr lang="ru-RU" b="1" dirty="0" smtClean="0">
                <a:solidFill>
                  <a:srgbClr val="FFFF00"/>
                </a:solidFill>
              </a:rPr>
              <a:t>зеро</a:t>
            </a:r>
            <a:endParaRPr lang="ru-RU" b="1" dirty="0">
              <a:solidFill>
                <a:srgbClr val="FFFF00"/>
              </a:solidFill>
            </a:endParaRPr>
          </a:p>
        </p:txBody>
      </p:sp>
      <p:sp>
        <p:nvSpPr>
          <p:cNvPr id="5123" name="Rectangle 3"/>
          <p:cNvSpPr>
            <a:spLocks noGrp="1" noChangeArrowheads="1"/>
          </p:cNvSpPr>
          <p:nvPr>
            <p:ph type="body" idx="1"/>
          </p:nvPr>
        </p:nvSpPr>
        <p:spPr/>
        <p:txBody>
          <a:bodyPr/>
          <a:lstStyle/>
          <a:p>
            <a:endParaRPr lang="ru-RU">
              <a:solidFill>
                <a:schemeClr val="bg1"/>
              </a:solidFill>
            </a:endParaRPr>
          </a:p>
        </p:txBody>
      </p:sp>
      <p:pic>
        <p:nvPicPr>
          <p:cNvPr id="6" name="Рисунок 5" descr="1223900195_image00001.jpg"/>
          <p:cNvPicPr>
            <a:picLocks noChangeAspect="1"/>
          </p:cNvPicPr>
          <p:nvPr/>
        </p:nvPicPr>
        <p:blipFill>
          <a:blip r:embed="rId3" cstate="print"/>
          <a:stretch>
            <a:fillRect/>
          </a:stretch>
        </p:blipFill>
        <p:spPr>
          <a:xfrm>
            <a:off x="1142976" y="800082"/>
            <a:ext cx="6858048" cy="5257836"/>
          </a:xfrm>
          <a:prstGeom prst="rect">
            <a:avLst/>
          </a:prstGeom>
        </p:spPr>
      </p:pic>
      <p:sp>
        <p:nvSpPr>
          <p:cNvPr id="5" name="TextBox 4"/>
          <p:cNvSpPr txBox="1"/>
          <p:nvPr/>
        </p:nvSpPr>
        <p:spPr>
          <a:xfrm>
            <a:off x="1857356" y="6143644"/>
            <a:ext cx="6155083" cy="923330"/>
          </a:xfrm>
          <a:prstGeom prst="rect">
            <a:avLst/>
          </a:prstGeom>
          <a:noFill/>
        </p:spPr>
        <p:txBody>
          <a:bodyPr wrap="none" rtlCol="0">
            <a:spAutoFit/>
          </a:bodyPr>
          <a:lstStyle/>
          <a:p>
            <a:r>
              <a:rPr lang="ru-RU" b="1" dirty="0" smtClean="0">
                <a:solidFill>
                  <a:srgbClr val="FFFF00"/>
                </a:solidFill>
              </a:rPr>
              <a:t>Асфальтовое озеро </a:t>
            </a:r>
            <a:r>
              <a:rPr lang="ru-RU" b="1" dirty="0" err="1" smtClean="0">
                <a:solidFill>
                  <a:srgbClr val="FFFF00"/>
                </a:solidFill>
              </a:rPr>
              <a:t>Пич-Лейк</a:t>
            </a:r>
            <a:r>
              <a:rPr lang="ru-RU" b="1" dirty="0" smtClean="0">
                <a:solidFill>
                  <a:srgbClr val="FFFF00"/>
                </a:solidFill>
              </a:rPr>
              <a:t> в Тринидаде и Тобаго</a:t>
            </a:r>
            <a:r>
              <a:rPr lang="ru-RU" dirty="0" smtClean="0">
                <a:solidFill>
                  <a:srgbClr val="FFFF00"/>
                </a:solidFill>
              </a:rPr>
              <a:t/>
            </a:r>
            <a:br>
              <a:rPr lang="ru-RU" dirty="0" smtClean="0">
                <a:solidFill>
                  <a:srgbClr val="FFFF00"/>
                </a:solidFill>
              </a:rPr>
            </a:b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8596" y="0"/>
            <a:ext cx="8229600" cy="1143000"/>
          </a:xfrm>
        </p:spPr>
        <p:txBody>
          <a:bodyPr/>
          <a:lstStyle/>
          <a:p>
            <a:r>
              <a:rPr lang="ru-RU" dirty="0" smtClean="0">
                <a:solidFill>
                  <a:srgbClr val="FFFF00"/>
                </a:solidFill>
              </a:rPr>
              <a:t>Зелёное озеро</a:t>
            </a:r>
            <a:endParaRPr lang="ru-RU" dirty="0">
              <a:solidFill>
                <a:srgbClr val="FFFF00"/>
              </a:solidFill>
            </a:endParaRPr>
          </a:p>
        </p:txBody>
      </p:sp>
      <p:sp>
        <p:nvSpPr>
          <p:cNvPr id="6147" name="Rectangle 3"/>
          <p:cNvSpPr>
            <a:spLocks noGrp="1" noChangeArrowheads="1"/>
          </p:cNvSpPr>
          <p:nvPr>
            <p:ph type="body" idx="1"/>
          </p:nvPr>
        </p:nvSpPr>
        <p:spPr/>
        <p:txBody>
          <a:bodyPr/>
          <a:lstStyle/>
          <a:p>
            <a:endParaRPr lang="ru-RU">
              <a:solidFill>
                <a:schemeClr val="bg1"/>
              </a:solidFill>
            </a:endParaRPr>
          </a:p>
        </p:txBody>
      </p:sp>
      <p:pic>
        <p:nvPicPr>
          <p:cNvPr id="6" name="Рисунок 5" descr="r_p_54d75f84e4ff3d3c5b15df694fe35275.jpg"/>
          <p:cNvPicPr>
            <a:picLocks noChangeAspect="1"/>
          </p:cNvPicPr>
          <p:nvPr/>
        </p:nvPicPr>
        <p:blipFill>
          <a:blip r:embed="rId3" cstate="print"/>
          <a:stretch>
            <a:fillRect/>
          </a:stretch>
        </p:blipFill>
        <p:spPr>
          <a:xfrm>
            <a:off x="1571604" y="1142984"/>
            <a:ext cx="6496543" cy="4861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ru-RU" b="1" dirty="0" smtClean="0">
                <a:solidFill>
                  <a:srgbClr val="FFC000"/>
                </a:solidFill>
              </a:rPr>
              <a:t>Озеро Смерти. </a:t>
            </a:r>
            <a:r>
              <a:rPr lang="ru-RU" dirty="0" smtClean="0"/>
              <a:t/>
            </a:r>
            <a:br>
              <a:rPr lang="ru-RU" dirty="0" smtClean="0"/>
            </a:br>
            <a:endParaRPr lang="ru-RU" dirty="0">
              <a:solidFill>
                <a:srgbClr val="FFFF00"/>
              </a:solidFill>
            </a:endParaRPr>
          </a:p>
        </p:txBody>
      </p:sp>
      <p:sp>
        <p:nvSpPr>
          <p:cNvPr id="7171" name="Rectangle 3"/>
          <p:cNvSpPr>
            <a:spLocks noGrp="1" noChangeArrowheads="1"/>
          </p:cNvSpPr>
          <p:nvPr>
            <p:ph type="body" idx="1"/>
          </p:nvPr>
        </p:nvSpPr>
        <p:spPr/>
        <p:txBody>
          <a:bodyPr/>
          <a:lstStyle/>
          <a:p>
            <a:endParaRPr lang="ru-RU">
              <a:solidFill>
                <a:schemeClr val="bg1"/>
              </a:solidFill>
            </a:endParaRPr>
          </a:p>
        </p:txBody>
      </p:sp>
      <p:sp>
        <p:nvSpPr>
          <p:cNvPr id="6" name="TextBox 5"/>
          <p:cNvSpPr txBox="1"/>
          <p:nvPr/>
        </p:nvSpPr>
        <p:spPr>
          <a:xfrm>
            <a:off x="1000100" y="6088559"/>
            <a:ext cx="7191969" cy="769441"/>
          </a:xfrm>
          <a:prstGeom prst="rect">
            <a:avLst/>
          </a:prstGeom>
          <a:noFill/>
        </p:spPr>
        <p:txBody>
          <a:bodyPr wrap="none" rtlCol="0">
            <a:spAutoFit/>
          </a:bodyPr>
          <a:lstStyle/>
          <a:p>
            <a:r>
              <a:rPr lang="ru-RU" sz="4400" b="1" dirty="0" smtClean="0">
                <a:solidFill>
                  <a:srgbClr val="FFC000"/>
                </a:solidFill>
              </a:rPr>
              <a:t>Италия, остров Сицилия</a:t>
            </a:r>
            <a:r>
              <a:rPr lang="ru-RU" dirty="0" smtClean="0"/>
              <a:t>.</a:t>
            </a:r>
            <a:endParaRPr lang="ru-RU" dirty="0"/>
          </a:p>
        </p:txBody>
      </p:sp>
      <p:pic>
        <p:nvPicPr>
          <p:cNvPr id="7" name="Рисунок 6" descr="озеро смерти в сицилии.jpg"/>
          <p:cNvPicPr>
            <a:picLocks noChangeAspect="1"/>
          </p:cNvPicPr>
          <p:nvPr/>
        </p:nvPicPr>
        <p:blipFill>
          <a:blip r:embed="rId3" cstate="print"/>
          <a:stretch>
            <a:fillRect/>
          </a:stretch>
        </p:blipFill>
        <p:spPr>
          <a:xfrm>
            <a:off x="428596" y="928670"/>
            <a:ext cx="8358246" cy="53522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0"/>
            <a:ext cx="8229600" cy="1143000"/>
          </a:xfrm>
        </p:spPr>
        <p:txBody>
          <a:bodyPr/>
          <a:lstStyle/>
          <a:p>
            <a:r>
              <a:rPr lang="ru-RU" b="1" dirty="0" smtClean="0">
                <a:solidFill>
                  <a:srgbClr val="FFFF00"/>
                </a:solidFill>
              </a:rPr>
              <a:t>Озеро </a:t>
            </a:r>
            <a:r>
              <a:rPr lang="ru-RU" b="1" dirty="0" err="1" smtClean="0">
                <a:solidFill>
                  <a:srgbClr val="FFFF00"/>
                </a:solidFill>
              </a:rPr>
              <a:t>Киву</a:t>
            </a:r>
            <a:endParaRPr lang="ru-RU" b="1" dirty="0">
              <a:solidFill>
                <a:srgbClr val="FFFF00"/>
              </a:solidFill>
            </a:endParaRPr>
          </a:p>
        </p:txBody>
      </p:sp>
      <p:sp>
        <p:nvSpPr>
          <p:cNvPr id="8195" name="Rectangle 3"/>
          <p:cNvSpPr>
            <a:spLocks noGrp="1" noChangeArrowheads="1"/>
          </p:cNvSpPr>
          <p:nvPr>
            <p:ph type="body" idx="1"/>
          </p:nvPr>
        </p:nvSpPr>
        <p:spPr/>
        <p:txBody>
          <a:bodyPr/>
          <a:lstStyle/>
          <a:p>
            <a:endParaRPr lang="ru-RU">
              <a:solidFill>
                <a:schemeClr val="bg1"/>
              </a:solidFill>
            </a:endParaRPr>
          </a:p>
        </p:txBody>
      </p:sp>
      <p:pic>
        <p:nvPicPr>
          <p:cNvPr id="4" name="Рисунок 3" descr="киву.jpg"/>
          <p:cNvPicPr>
            <a:picLocks noChangeAspect="1"/>
          </p:cNvPicPr>
          <p:nvPr/>
        </p:nvPicPr>
        <p:blipFill>
          <a:blip r:embed="rId3" cstate="print"/>
          <a:stretch>
            <a:fillRect/>
          </a:stretch>
        </p:blipFill>
        <p:spPr>
          <a:xfrm>
            <a:off x="857224" y="1000108"/>
            <a:ext cx="6357982" cy="4768487"/>
          </a:xfrm>
          <a:prstGeom prst="rect">
            <a:avLst/>
          </a:prstGeom>
        </p:spPr>
      </p:pic>
      <p:pic>
        <p:nvPicPr>
          <p:cNvPr id="6" name="Рисунок 5" descr="киву2.jpg"/>
          <p:cNvPicPr>
            <a:picLocks noChangeAspect="1"/>
          </p:cNvPicPr>
          <p:nvPr/>
        </p:nvPicPr>
        <p:blipFill>
          <a:blip r:embed="rId4" cstate="print"/>
          <a:stretch>
            <a:fillRect/>
          </a:stretch>
        </p:blipFill>
        <p:spPr>
          <a:xfrm>
            <a:off x="785786" y="1071546"/>
            <a:ext cx="7800218" cy="4810134"/>
          </a:xfrm>
          <a:prstGeom prst="rect">
            <a:avLst/>
          </a:prstGeom>
        </p:spPr>
      </p:pic>
      <p:pic>
        <p:nvPicPr>
          <p:cNvPr id="5" name="Рисунок 4" descr="киву1.jpg"/>
          <p:cNvPicPr>
            <a:picLocks noChangeAspect="1"/>
          </p:cNvPicPr>
          <p:nvPr/>
        </p:nvPicPr>
        <p:blipFill>
          <a:blip r:embed="rId5" cstate="print"/>
          <a:stretch>
            <a:fillRect/>
          </a:stretch>
        </p:blipFill>
        <p:spPr>
          <a:xfrm>
            <a:off x="857224" y="928670"/>
            <a:ext cx="6715172" cy="5036379"/>
          </a:xfrm>
          <a:prstGeom prst="rect">
            <a:avLst/>
          </a:prstGeom>
        </p:spPr>
      </p:pic>
      <p:sp>
        <p:nvSpPr>
          <p:cNvPr id="7" name="TextBox 6"/>
          <p:cNvSpPr txBox="1"/>
          <p:nvPr/>
        </p:nvSpPr>
        <p:spPr>
          <a:xfrm>
            <a:off x="2428860" y="6088559"/>
            <a:ext cx="4697696" cy="769441"/>
          </a:xfrm>
          <a:prstGeom prst="rect">
            <a:avLst/>
          </a:prstGeom>
          <a:noFill/>
        </p:spPr>
        <p:txBody>
          <a:bodyPr wrap="none" rtlCol="0">
            <a:spAutoFit/>
          </a:bodyPr>
          <a:lstStyle/>
          <a:p>
            <a:r>
              <a:rPr lang="ru-RU" sz="4400" b="1" dirty="0" smtClean="0">
                <a:solidFill>
                  <a:srgbClr val="FFFF00"/>
                </a:solidFill>
              </a:rPr>
              <a:t>Африка, Руанда</a:t>
            </a:r>
            <a:endParaRPr lang="ru-RU" sz="4400"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0034" y="-285776"/>
            <a:ext cx="8229600" cy="1143000"/>
          </a:xfrm>
        </p:spPr>
        <p:txBody>
          <a:bodyPr/>
          <a:lstStyle/>
          <a:p>
            <a:r>
              <a:rPr lang="ru-RU" dirty="0" smtClean="0">
                <a:solidFill>
                  <a:srgbClr val="FFFF00"/>
                </a:solidFill>
              </a:rPr>
              <a:t>Адское озеро</a:t>
            </a:r>
            <a:r>
              <a:rPr lang="ru-RU" sz="2800" dirty="0" smtClean="0">
                <a:solidFill>
                  <a:srgbClr val="FFFF00"/>
                </a:solidFill>
              </a:rPr>
              <a:t>.(остров Ява, Индонезия)</a:t>
            </a:r>
            <a:endParaRPr lang="ru-RU" sz="2800" dirty="0">
              <a:solidFill>
                <a:srgbClr val="FFFF00"/>
              </a:solidFill>
            </a:endParaRPr>
          </a:p>
        </p:txBody>
      </p:sp>
      <p:sp>
        <p:nvSpPr>
          <p:cNvPr id="9219" name="Rectangle 3"/>
          <p:cNvSpPr>
            <a:spLocks noGrp="1" noChangeArrowheads="1"/>
          </p:cNvSpPr>
          <p:nvPr>
            <p:ph type="body" idx="1"/>
          </p:nvPr>
        </p:nvSpPr>
        <p:spPr/>
        <p:txBody>
          <a:bodyPr/>
          <a:lstStyle/>
          <a:p>
            <a:endParaRPr lang="ru-RU" dirty="0">
              <a:solidFill>
                <a:schemeClr val="bg1"/>
              </a:solidFill>
            </a:endParaRPr>
          </a:p>
        </p:txBody>
      </p:sp>
      <p:pic>
        <p:nvPicPr>
          <p:cNvPr id="7" name="Рисунок 6" descr="адское озеро3.jpg"/>
          <p:cNvPicPr>
            <a:picLocks noChangeAspect="1"/>
          </p:cNvPicPr>
          <p:nvPr/>
        </p:nvPicPr>
        <p:blipFill>
          <a:blip r:embed="rId3" cstate="print"/>
          <a:stretch>
            <a:fillRect/>
          </a:stretch>
        </p:blipFill>
        <p:spPr>
          <a:xfrm>
            <a:off x="2571736" y="785794"/>
            <a:ext cx="3810011" cy="5715016"/>
          </a:xfrm>
          <a:prstGeom prst="rect">
            <a:avLst/>
          </a:prstGeom>
        </p:spPr>
      </p:pic>
      <p:pic>
        <p:nvPicPr>
          <p:cNvPr id="8" name="Рисунок 7" descr="адское озеро4.jpg"/>
          <p:cNvPicPr>
            <a:picLocks noChangeAspect="1"/>
          </p:cNvPicPr>
          <p:nvPr/>
        </p:nvPicPr>
        <p:blipFill>
          <a:blip r:embed="rId4" cstate="print"/>
          <a:stretch>
            <a:fillRect/>
          </a:stretch>
        </p:blipFill>
        <p:spPr>
          <a:xfrm>
            <a:off x="571472" y="928670"/>
            <a:ext cx="8152084" cy="5429288"/>
          </a:xfrm>
          <a:prstGeom prst="rect">
            <a:avLst/>
          </a:prstGeom>
        </p:spPr>
      </p:pic>
      <p:pic>
        <p:nvPicPr>
          <p:cNvPr id="6" name="Рисунок 5" descr="адское2.jpg"/>
          <p:cNvPicPr>
            <a:picLocks noChangeAspect="1"/>
          </p:cNvPicPr>
          <p:nvPr/>
        </p:nvPicPr>
        <p:blipFill>
          <a:blip r:embed="rId5" cstate="print"/>
          <a:stretch>
            <a:fillRect/>
          </a:stretch>
        </p:blipFill>
        <p:spPr>
          <a:xfrm>
            <a:off x="571472" y="928670"/>
            <a:ext cx="8143932" cy="5423859"/>
          </a:xfrm>
          <a:prstGeom prst="rect">
            <a:avLst/>
          </a:prstGeom>
        </p:spPr>
      </p:pic>
      <p:pic>
        <p:nvPicPr>
          <p:cNvPr id="5" name="Рисунок 4" descr="адское1.jpg"/>
          <p:cNvPicPr>
            <a:picLocks noChangeAspect="1"/>
          </p:cNvPicPr>
          <p:nvPr/>
        </p:nvPicPr>
        <p:blipFill>
          <a:blip r:embed="rId6" cstate="print"/>
          <a:stretch>
            <a:fillRect/>
          </a:stretch>
        </p:blipFill>
        <p:spPr>
          <a:xfrm>
            <a:off x="571471" y="928670"/>
            <a:ext cx="8385253" cy="5500726"/>
          </a:xfrm>
          <a:prstGeom prst="rect">
            <a:avLst/>
          </a:prstGeom>
        </p:spPr>
      </p:pic>
      <p:pic>
        <p:nvPicPr>
          <p:cNvPr id="4" name="Рисунок 3" descr="адское.jpg"/>
          <p:cNvPicPr>
            <a:picLocks noChangeAspect="1"/>
          </p:cNvPicPr>
          <p:nvPr/>
        </p:nvPicPr>
        <p:blipFill>
          <a:blip r:embed="rId7" cstate="print"/>
          <a:stretch>
            <a:fillRect/>
          </a:stretch>
        </p:blipFill>
        <p:spPr>
          <a:xfrm>
            <a:off x="500034" y="928670"/>
            <a:ext cx="8259348" cy="55007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0034" y="0"/>
            <a:ext cx="8229600" cy="1143000"/>
          </a:xfrm>
        </p:spPr>
        <p:txBody>
          <a:bodyPr/>
          <a:lstStyle/>
          <a:p>
            <a:r>
              <a:rPr lang="ru-RU" dirty="0" smtClean="0">
                <a:solidFill>
                  <a:srgbClr val="FFFF00"/>
                </a:solidFill>
              </a:rPr>
              <a:t>Стреляющее озеро, </a:t>
            </a:r>
            <a:br>
              <a:rPr lang="ru-RU" dirty="0" smtClean="0">
                <a:solidFill>
                  <a:srgbClr val="FFFF00"/>
                </a:solidFill>
              </a:rPr>
            </a:br>
            <a:r>
              <a:rPr lang="ru-RU" sz="2800" b="1" dirty="0" smtClean="0">
                <a:solidFill>
                  <a:srgbClr val="FFFF00"/>
                </a:solidFill>
              </a:rPr>
              <a:t>о.Ява, Индонезия</a:t>
            </a:r>
            <a:endParaRPr lang="ru-RU" sz="2800" b="1" dirty="0">
              <a:solidFill>
                <a:srgbClr val="FFFF00"/>
              </a:solidFill>
            </a:endParaRPr>
          </a:p>
        </p:txBody>
      </p:sp>
      <p:sp>
        <p:nvSpPr>
          <p:cNvPr id="10243" name="Rectangle 3"/>
          <p:cNvSpPr>
            <a:spLocks noGrp="1" noChangeArrowheads="1"/>
          </p:cNvSpPr>
          <p:nvPr>
            <p:ph type="body" idx="1"/>
          </p:nvPr>
        </p:nvSpPr>
        <p:spPr/>
        <p:txBody>
          <a:bodyPr/>
          <a:lstStyle/>
          <a:p>
            <a:endParaRPr lang="ru-RU">
              <a:solidFill>
                <a:schemeClr val="bg1"/>
              </a:solidFill>
            </a:endParaRPr>
          </a:p>
        </p:txBody>
      </p:sp>
      <p:pic>
        <p:nvPicPr>
          <p:cNvPr id="4" name="Рисунок 3" descr="стреляющее озеро.jpg"/>
          <p:cNvPicPr>
            <a:picLocks noChangeAspect="1"/>
          </p:cNvPicPr>
          <p:nvPr/>
        </p:nvPicPr>
        <p:blipFill>
          <a:blip r:embed="rId3" cstate="print"/>
          <a:stretch>
            <a:fillRect/>
          </a:stretch>
        </p:blipFill>
        <p:spPr>
          <a:xfrm>
            <a:off x="785786" y="1214422"/>
            <a:ext cx="7858180" cy="52428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3643306" cy="1143000"/>
          </a:xfrm>
        </p:spPr>
        <p:txBody>
          <a:bodyPr/>
          <a:lstStyle/>
          <a:p>
            <a:r>
              <a:rPr lang="ru-RU" dirty="0" smtClean="0">
                <a:solidFill>
                  <a:srgbClr val="FFFF00"/>
                </a:solidFill>
              </a:rPr>
              <a:t>Светящееся озеро.</a:t>
            </a:r>
            <a:endParaRPr lang="ru-RU" dirty="0">
              <a:solidFill>
                <a:srgbClr val="FFFF00"/>
              </a:solidFill>
            </a:endParaRPr>
          </a:p>
        </p:txBody>
      </p:sp>
      <p:pic>
        <p:nvPicPr>
          <p:cNvPr id="4" name="Рисунок 3" descr="светящеея озеро.jpg"/>
          <p:cNvPicPr>
            <a:picLocks noChangeAspect="1"/>
          </p:cNvPicPr>
          <p:nvPr/>
        </p:nvPicPr>
        <p:blipFill>
          <a:blip r:embed="rId3" cstate="print"/>
          <a:stretch>
            <a:fillRect/>
          </a:stretch>
        </p:blipFill>
        <p:spPr>
          <a:xfrm>
            <a:off x="3500430" y="0"/>
            <a:ext cx="5643570" cy="6858000"/>
          </a:xfrm>
          <a:prstGeom prst="rect">
            <a:avLst/>
          </a:prstGeom>
        </p:spPr>
      </p:pic>
      <p:sp>
        <p:nvSpPr>
          <p:cNvPr id="5" name="TextBox 4"/>
          <p:cNvSpPr txBox="1"/>
          <p:nvPr/>
        </p:nvSpPr>
        <p:spPr>
          <a:xfrm>
            <a:off x="357158" y="1928802"/>
            <a:ext cx="2547109" cy="707886"/>
          </a:xfrm>
          <a:prstGeom prst="rect">
            <a:avLst/>
          </a:prstGeom>
          <a:noFill/>
        </p:spPr>
        <p:txBody>
          <a:bodyPr wrap="none" rtlCol="0">
            <a:spAutoFit/>
          </a:bodyPr>
          <a:lstStyle/>
          <a:p>
            <a:pPr algn="ctr"/>
            <a:r>
              <a:rPr lang="ru-RU" sz="2000" b="1" dirty="0" smtClean="0">
                <a:solidFill>
                  <a:srgbClr val="FFFF00"/>
                </a:solidFill>
              </a:rPr>
              <a:t>Озеро </a:t>
            </a:r>
            <a:r>
              <a:rPr lang="ru-RU" sz="2000" b="1" dirty="0" err="1" smtClean="0">
                <a:solidFill>
                  <a:srgbClr val="FFFF00"/>
                </a:solidFill>
              </a:rPr>
              <a:t>Джипсленд</a:t>
            </a:r>
            <a:r>
              <a:rPr lang="ru-RU" sz="2000" b="1" dirty="0" smtClean="0">
                <a:solidFill>
                  <a:srgbClr val="FFFF00"/>
                </a:solidFill>
              </a:rPr>
              <a:t>,</a:t>
            </a:r>
          </a:p>
          <a:p>
            <a:pPr algn="ctr"/>
            <a:r>
              <a:rPr lang="ru-RU" sz="2000" b="1" dirty="0" smtClean="0">
                <a:solidFill>
                  <a:srgbClr val="FFFF00"/>
                </a:solidFill>
              </a:rPr>
              <a:t>Австралия</a:t>
            </a:r>
            <a:endParaRPr lang="ru-RU" sz="2000" b="1" dirty="0">
              <a:solidFill>
                <a:srgbClr val="FFFF00"/>
              </a:solidFill>
            </a:endParaRPr>
          </a:p>
        </p:txBody>
      </p:sp>
    </p:spTree>
  </p:cSld>
  <p:clrMapOvr>
    <a:masterClrMapping/>
  </p:clrMapOvr>
</p:sld>
</file>

<file path=ppt/theme/theme1.xml><?xml version="1.0" encoding="utf-8"?>
<a:theme xmlns:a="http://schemas.openxmlformats.org/drawingml/2006/main" name="Голубая">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Голубая</Template>
  <TotalTime>77</TotalTime>
  <Words>616</Words>
  <Application>Microsoft Office PowerPoint</Application>
  <PresentationFormat>Экран (4:3)</PresentationFormat>
  <Paragraphs>53</Paragraphs>
  <Slides>13</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Голубая</vt:lpstr>
      <vt:lpstr>Интересные озёра нашей планеты</vt:lpstr>
      <vt:lpstr>Озеро чернил.</vt:lpstr>
      <vt:lpstr>Асфальтовое озеро</vt:lpstr>
      <vt:lpstr>Зелёное озеро</vt:lpstr>
      <vt:lpstr>Озеро Смерти.  </vt:lpstr>
      <vt:lpstr>Озеро Киву</vt:lpstr>
      <vt:lpstr>Адское озеро.(остров Ява, Индонезия)</vt:lpstr>
      <vt:lpstr>Стреляющее озеро,  о.Ява, Индонезия</vt:lpstr>
      <vt:lpstr>Светящееся озеро.</vt:lpstr>
      <vt:lpstr>Озеро Развал, г.Соль-Илецк, Россия</vt:lpstr>
      <vt:lpstr>Сладкое озеро, Урал, Россия. </vt:lpstr>
      <vt:lpstr>Горящее озеро Ильмень, Россия.</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Интересные озёра нашей планеты</dc:title>
  <dc:creator>Admin</dc:creator>
  <cp:lastModifiedBy>Завьялова</cp:lastModifiedBy>
  <cp:revision>13</cp:revision>
  <dcterms:created xsi:type="dcterms:W3CDTF">2012-02-15T10:33:49Z</dcterms:created>
  <dcterms:modified xsi:type="dcterms:W3CDTF">2014-10-11T08:57:50Z</dcterms:modified>
</cp:coreProperties>
</file>