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8" r:id="rId3"/>
    <p:sldId id="290" r:id="rId4"/>
    <p:sldId id="292" r:id="rId5"/>
    <p:sldId id="291" r:id="rId6"/>
    <p:sldId id="304" r:id="rId7"/>
    <p:sldId id="288" r:id="rId8"/>
    <p:sldId id="293" r:id="rId9"/>
    <p:sldId id="294" r:id="rId10"/>
    <p:sldId id="289" r:id="rId11"/>
    <p:sldId id="303" r:id="rId12"/>
    <p:sldId id="297" r:id="rId13"/>
    <p:sldId id="279" r:id="rId14"/>
    <p:sldId id="259" r:id="rId15"/>
    <p:sldId id="261" r:id="rId16"/>
    <p:sldId id="269" r:id="rId17"/>
    <p:sldId id="283" r:id="rId18"/>
    <p:sldId id="298" r:id="rId19"/>
    <p:sldId id="299" r:id="rId20"/>
    <p:sldId id="302" r:id="rId21"/>
    <p:sldId id="300" r:id="rId22"/>
    <p:sldId id="276" r:id="rId23"/>
    <p:sldId id="270" r:id="rId24"/>
    <p:sldId id="271" r:id="rId25"/>
    <p:sldId id="272" r:id="rId26"/>
    <p:sldId id="305" r:id="rId27"/>
    <p:sldId id="275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99FFCC"/>
    <a:srgbClr val="008000"/>
    <a:srgbClr val="CC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4647" autoAdjust="0"/>
  </p:normalViewPr>
  <p:slideViewPr>
    <p:cSldViewPr>
      <p:cViewPr varScale="1">
        <p:scale>
          <a:sx n="63" d="100"/>
          <a:sy n="63" d="100"/>
        </p:scale>
        <p:origin x="-16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2D3E-CDD7-429D-83F1-592D1D304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7BCC-EA39-4C14-BA8B-21EE4353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D9B6-EF16-4940-B0FB-407A2AB3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smn-FI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smn-FI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25D3-C521-46B9-94C7-5A49C6FEE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3272-C252-4224-8B2F-A04569AA8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4F36-4A8F-4CD3-ADCA-3E6180575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5027-7699-49D9-BA75-A7BE411E8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BEB0-C3C3-453C-896B-6ED09427B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44A8-4D1D-4D1C-9E62-3EC28D933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27C9-E23E-44F7-B026-EA658806D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2CB5-07FF-4CB1-A6CF-535673F13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282B-66A9-40F7-8D11-1764395B2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875CF65-F460-4257-8DAF-EA819A38F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35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file:///C:\Documents%20and%20Settings\&#1044;&#1080;&#1088;&#1077;&#1082;&#1090;&#1086;&#1088;\&#1052;&#1086;&#1080;%20&#1076;&#1086;&#1082;&#1091;&#1084;&#1077;&#1085;&#1090;&#1099;\&#1087;&#1072;&#1088;&#1086;&#1074;&#1072;&#1103;%20&#1090;&#1091;&#1088;&#1073;&#1080;&#1085;&#1072;.sw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142875" y="2000250"/>
            <a:ext cx="9001125" cy="2016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EBE3C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Тепловые машины и их КПД.</a:t>
            </a:r>
          </a:p>
        </p:txBody>
      </p:sp>
      <p:pic>
        <p:nvPicPr>
          <p:cNvPr id="74757" name="Picture 5" descr="j0183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4438" y="4221163"/>
            <a:ext cx="18065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j0211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3763" y="7100888"/>
            <a:ext cx="19002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7" descr="j02129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88575" y="549275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j02168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24975" y="1628775"/>
            <a:ext cx="18272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9" descr="j02150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7100888"/>
            <a:ext cx="1660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C -0.01546 -0.01019 -0.03108 -0.00602 -0.04688 -0.01667 C -0.05174 -0.01991 -0.05573 -0.02292 -0.06094 -0.025 C -0.06511 -0.02662 -0.07344 -0.02917 -0.07344 -0.02917 C -0.08455 -0.03889 -0.09566 -0.04144 -0.10782 -0.04792 C -0.11893 -0.05371 -0.13681 -0.06551 -0.14844 -0.06667 C -0.16146 -0.06783 -0.17448 -0.06806 -0.1875 -0.06875 C -0.20625 -0.075 -0.22622 -0.06922 -0.24532 -0.06667 C -0.27466 -0.05695 -0.30226 -0.05162 -0.33282 -0.04792 C -0.34723 -0.04306 -0.35573 -0.04098 -0.37032 -0.04584 C -0.40018 -0.03449 -0.42865 -0.02639 -0.45938 -0.02084 C -0.46424 -0.01806 -0.4757 -0.01088 -0.48125 -0.01042 C -0.49428 -0.00949 -0.53768 -0.01621 -0.54688 -0.01667 C -0.55695 -0.02107 -0.57119 -0.01783 -0.57969 -0.00834 C -0.58438 -0.00324 -0.58629 0.00532 -0.59219 0.00833 C -0.59931 0.01203 -0.60816 0.01458 -0.61563 0.01666 C -0.62257 0.01365 -0.62778 0.00926 -0.63438 0.00625 C -0.64011 0.00694 -0.64636 0.00509 -0.65157 0.00833 C -0.65504 0.01041 -0.65573 0.01666 -0.65782 0.02083 C -0.66181 0.0287 -0.66875 0.05092 -0.67344 0.05416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-0.0081 L -0.35972 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8912 L -0.00434 -1.04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-0.24427 -0.32546 " pathEditMode="relative" ptsTypes="AA">
                                      <p:cBhvr>
                                        <p:cTn id="12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8.14815E-6 L 0.47258 -0.01065 " pathEditMode="relative" ptsTypes="AA">
                                      <p:cBhvr>
                                        <p:cTn id="14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Иван Ползунов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15363" name="Picture 2" descr="C:\Documents and Settings\Admin\Мои документы\Ivan_polzunov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776413"/>
            <a:ext cx="4000500" cy="5081587"/>
          </a:xfrm>
          <a:noFill/>
        </p:spPr>
      </p:pic>
      <p:pic>
        <p:nvPicPr>
          <p:cNvPr id="15364" name="Picture 3" descr="C:\Documents and Settings\Admin\Мои документы\паровая п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85938"/>
            <a:ext cx="36782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8393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/>
          </a:p>
          <a:p>
            <a:endParaRPr lang="ru-RU" sz="2800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7188" y="857250"/>
            <a:ext cx="83581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</a:rPr>
              <a:t>  К концу 18 века все основные виды тепловых двигателей были разработаны в общих чертах:</a:t>
            </a:r>
          </a:p>
          <a:p>
            <a:pPr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- паровые машины; </a:t>
            </a:r>
          </a:p>
          <a:p>
            <a:pPr>
              <a:buFontTx/>
              <a:buChar char="-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двигатели внутреннего сгорания (ДВС);	</a:t>
            </a:r>
          </a:p>
          <a:p>
            <a:pPr>
              <a:buFontTx/>
              <a:buChar char="-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паровые турбины,</a:t>
            </a:r>
          </a:p>
          <a:p>
            <a:pPr>
              <a:buFontTx/>
              <a:buChar char="-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реактивные двигатели.</a:t>
            </a:r>
          </a:p>
          <a:p>
            <a:pPr>
              <a:defRPr/>
            </a:pPr>
            <a:r>
              <a:rPr lang="ru-RU" sz="2800" b="1" dirty="0">
                <a:solidFill>
                  <a:srgbClr val="CC0000"/>
                </a:solidFill>
              </a:rPr>
              <a:t>  </a:t>
            </a:r>
          </a:p>
          <a:p>
            <a:pPr>
              <a:defRPr/>
            </a:pPr>
            <a:r>
              <a:rPr lang="ru-RU" sz="2800" b="1" i="1" dirty="0">
                <a:solidFill>
                  <a:srgbClr val="CC0000"/>
                </a:solidFill>
              </a:rPr>
              <a:t>Началась эпоха их совершенствования</a:t>
            </a:r>
          </a:p>
          <a:p>
            <a:pPr>
              <a:defRPr/>
            </a:pPr>
            <a:endParaRPr lang="ru-RU" sz="2800" b="1" dirty="0">
              <a:solidFill>
                <a:srgbClr val="CC0000"/>
              </a:solidFill>
            </a:endParaRPr>
          </a:p>
          <a:p>
            <a:pPr>
              <a:defRPr/>
            </a:pPr>
            <a:endParaRPr lang="ru-RU" sz="2800" b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.</a:t>
            </a:r>
            <a:r>
              <a:rPr lang="ru-RU" sz="2800" dirty="0"/>
              <a:t> </a:t>
            </a:r>
          </a:p>
        </p:txBody>
      </p:sp>
      <p:pic>
        <p:nvPicPr>
          <p:cNvPr id="5126" name="Picture 6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4797425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2428E-7 L -1.3073 -4.62428E-7 " pathEditMode="relative" ptsTypes="AA">
                                      <p:cBhvr>
                                        <p:cTn id="41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357222" y="642918"/>
            <a:ext cx="461486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Джеймс Уатт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17411" name="Picture 2" descr="C:\Documents and Settings\Admin\Мои документы\джеймс уат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13"/>
            <a:ext cx="38703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Documents and Settings\Admin\Мои документы\провой двигатель уатт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63" y="2500313"/>
            <a:ext cx="5367337" cy="4357687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29124" y="1000108"/>
            <a:ext cx="4329114" cy="1060472"/>
          </a:xfrm>
          <a:prstGeom prst="rect">
            <a:avLst/>
          </a:prstGeom>
        </p:spPr>
        <p:txBody>
          <a:bodyPr anchor="ctr">
            <a:normAutofit fontScale="7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Паровая машина двойного действия</a:t>
            </a:r>
            <a:endParaRPr lang="ru-RU" sz="4100" b="1" dirty="0">
              <a:ln w="6350">
                <a:noFill/>
              </a:ln>
              <a:solidFill>
                <a:srgbClr val="CC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00063" y="-142875"/>
            <a:ext cx="75009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</a:rPr>
              <a:t>Паровые машины Уатта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85750" y="857250"/>
            <a:ext cx="8615363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/>
              <a:t>1774 год</a:t>
            </a:r>
            <a:r>
              <a:rPr lang="ru-RU" sz="2800"/>
              <a:t> –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английским изобретателем </a:t>
            </a:r>
            <a:r>
              <a:rPr lang="ru-RU" sz="2800">
                <a:solidFill>
                  <a:srgbClr val="CC3300"/>
                </a:solidFill>
              </a:rPr>
              <a:t>Джеймсом Уаттом</a:t>
            </a:r>
            <a:r>
              <a:rPr lang="ru-RU" sz="2800"/>
              <a:t> построена первая универсальная паровая машина,получившая широкое распространение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/>
              <a:t>С 1775 по 1785 г. –</a:t>
            </a:r>
            <a:r>
              <a:rPr lang="ru-RU" sz="280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фирмой Уатта построено 66 паровых машин для медных рудников, металлургических заводов, водопроводов, шахт, фабрик.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/>
              <a:t>С 1785 по 1795г. –</a:t>
            </a:r>
            <a:r>
              <a:rPr lang="ru-RU" sz="280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той же фирмой поставлено уже 144 такие машины.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Изобретение паровой машины сыграло огромную роль в переходе к машинному производству.На памятнике Уатту написано </a:t>
            </a:r>
            <a:r>
              <a:rPr lang="ru-RU" sz="2800" i="1"/>
              <a:t>«Увеличил власть человека над природой»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68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28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5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5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5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2875" y="357188"/>
            <a:ext cx="885825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 Тепловые машины могут быть устроены</a:t>
            </a:r>
          </a:p>
          <a:p>
            <a:r>
              <a:rPr lang="ru-RU" sz="2800" b="1"/>
              <a:t>различным образом, но в любой тепловой</a:t>
            </a:r>
          </a:p>
          <a:p>
            <a:r>
              <a:rPr lang="ru-RU" sz="2800" b="1"/>
              <a:t>машине должно быть</a:t>
            </a:r>
          </a:p>
          <a:p>
            <a:r>
              <a:rPr lang="ru-RU" sz="2800" b="1">
                <a:solidFill>
                  <a:srgbClr val="FF0000"/>
                </a:solidFill>
              </a:rPr>
              <a:t>рабочее тело или вещество</a:t>
            </a:r>
            <a:r>
              <a:rPr lang="ru-RU" sz="2800" b="1"/>
              <a:t>, которое в рабочей части машины совершает механическую работу,</a:t>
            </a:r>
          </a:p>
          <a:p>
            <a:r>
              <a:rPr lang="ru-RU" sz="2800" b="1">
                <a:solidFill>
                  <a:srgbClr val="FF0000"/>
                </a:solidFill>
              </a:rPr>
              <a:t>нагреватель</a:t>
            </a:r>
            <a:r>
              <a:rPr lang="ru-RU" sz="2800" b="1"/>
              <a:t>, где рабочее вещество получает энергию,</a:t>
            </a:r>
          </a:p>
          <a:p>
            <a:r>
              <a:rPr lang="ru-RU" sz="2800" b="1">
                <a:solidFill>
                  <a:srgbClr val="FF0000"/>
                </a:solidFill>
              </a:rPr>
              <a:t>холодильник</a:t>
            </a:r>
            <a:r>
              <a:rPr lang="ru-RU" sz="2800" b="1"/>
              <a:t> отбирающий у рабочего тела тепло.</a:t>
            </a:r>
          </a:p>
          <a:p>
            <a:r>
              <a:rPr lang="ru-RU" sz="2800" b="1"/>
              <a:t> </a:t>
            </a:r>
          </a:p>
          <a:p>
            <a:r>
              <a:rPr lang="ru-RU" sz="2800" b="1"/>
              <a:t>Рабочим веществом может быть  водяной </a:t>
            </a:r>
          </a:p>
          <a:p>
            <a:r>
              <a:rPr lang="ru-RU" sz="2800" b="1"/>
              <a:t>пар или газ.</a:t>
            </a:r>
          </a:p>
          <a:p>
            <a:endParaRPr lang="ru-RU" sz="2800" b="1"/>
          </a:p>
        </p:txBody>
      </p:sp>
      <p:pic>
        <p:nvPicPr>
          <p:cNvPr id="6151" name="Picture 7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5229225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49 0.02127 L -1.56476 0.00023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79525" y="1876425"/>
            <a:ext cx="4319588" cy="914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mn-FI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051050" y="3429000"/>
            <a:ext cx="2736850" cy="14890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Рабочее</a:t>
            </a:r>
          </a:p>
          <a:p>
            <a:pPr algn="ctr"/>
            <a:r>
              <a:rPr lang="ru-RU" sz="2800" b="1"/>
              <a:t>тело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79525" y="5692775"/>
            <a:ext cx="4319588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mn-FI" sz="2800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3132138" y="2781300"/>
            <a:ext cx="485775" cy="6477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mn-FI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3132138" y="4941888"/>
            <a:ext cx="485775" cy="719137"/>
          </a:xfrm>
          <a:prstGeom prst="downArrow">
            <a:avLst>
              <a:gd name="adj1" fmla="val 50000"/>
              <a:gd name="adj2" fmla="val 3701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mn-FI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787900" y="3933825"/>
            <a:ext cx="2520950" cy="485775"/>
          </a:xfrm>
          <a:prstGeom prst="rightArrow">
            <a:avLst>
              <a:gd name="adj1" fmla="val 50000"/>
              <a:gd name="adj2" fmla="val 12973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mn-FI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608263" y="2676525"/>
            <a:ext cx="544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Q</a:t>
            </a:r>
            <a:r>
              <a:rPr lang="en-US" sz="1200" b="1">
                <a:solidFill>
                  <a:srgbClr val="CC0000"/>
                </a:solidFill>
              </a:rPr>
              <a:t>1</a:t>
            </a:r>
            <a:endParaRPr lang="ru-RU" sz="2800" b="1">
              <a:solidFill>
                <a:srgbClr val="CC0000"/>
              </a:solidFill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536825" y="4981575"/>
            <a:ext cx="544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66"/>
                </a:solidFill>
              </a:rPr>
              <a:t>Q</a:t>
            </a:r>
            <a:r>
              <a:rPr lang="en-US" sz="1200" b="1">
                <a:solidFill>
                  <a:srgbClr val="000066"/>
                </a:solidFill>
              </a:rPr>
              <a:t>2</a:t>
            </a:r>
            <a:endParaRPr lang="ru-RU" sz="2800" b="1">
              <a:solidFill>
                <a:srgbClr val="000066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476375" y="1989138"/>
            <a:ext cx="4117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Нагреватель         Т</a:t>
            </a:r>
            <a:r>
              <a:rPr lang="ru-RU" sz="1200" b="1"/>
              <a:t>1</a:t>
            </a:r>
            <a:r>
              <a:rPr lang="ru-RU" sz="2800"/>
              <a:t>     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403350" y="5805488"/>
            <a:ext cx="4162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Холодильник         Т</a:t>
            </a:r>
            <a:r>
              <a:rPr lang="ru-RU" sz="1200" b="1"/>
              <a:t>2</a:t>
            </a:r>
            <a:r>
              <a:rPr lang="ru-RU" sz="2800"/>
              <a:t>    </a:t>
            </a:r>
          </a:p>
        </p:txBody>
      </p:sp>
      <p:sp>
        <p:nvSpPr>
          <p:cNvPr id="20492" name="Text Box 20"/>
          <p:cNvSpPr txBox="1">
            <a:spLocks noChangeArrowheads="1"/>
          </p:cNvSpPr>
          <p:nvPr/>
        </p:nvSpPr>
        <p:spPr bwMode="auto">
          <a:xfrm>
            <a:off x="1311275" y="373063"/>
            <a:ext cx="6597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Основные части тепловой машины.</a:t>
            </a:r>
          </a:p>
        </p:txBody>
      </p:sp>
      <p:pic>
        <p:nvPicPr>
          <p:cNvPr id="8214" name="Picture 22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5013325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5364163" y="3213100"/>
            <a:ext cx="1962150" cy="519113"/>
            <a:chOff x="3379" y="2024"/>
            <a:chExt cx="1236" cy="327"/>
          </a:xfrm>
        </p:grpSpPr>
        <p:sp>
          <p:nvSpPr>
            <p:cNvPr id="20495" name="Text Box 11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496" name="Line 24"/>
            <p:cNvSpPr>
              <a:spLocks noChangeShapeType="1"/>
            </p:cNvSpPr>
            <p:nvPr/>
          </p:nvSpPr>
          <p:spPr bwMode="auto">
            <a:xfrm flipV="1">
              <a:off x="3833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Text Box 25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498" name="Line 30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Line 31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34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35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36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37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Line 38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39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Line 40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Text Box 41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508" name="Line 42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43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Line 44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Text Box 45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512" name="Line 46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Line 47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4" name="Line 48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Text Box 49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516" name="Line 50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Line 51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Line 52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Text Box 53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520" name="Line 54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Line 55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2" name="Line 56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Text Box 57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524" name="Line 58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Line 59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6" name="Line 60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Text Box 61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528" name="Line 62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Line 63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Line 64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Text Box 65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532" name="Line 66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Line 67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Line 68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5" name="Text Box 69"/>
            <p:cNvSpPr txBox="1">
              <a:spLocks noChangeArrowheads="1"/>
            </p:cNvSpPr>
            <p:nvPr/>
          </p:nvSpPr>
          <p:spPr bwMode="auto">
            <a:xfrm>
              <a:off x="3379" y="2024"/>
              <a:ext cx="12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A = Q</a:t>
              </a:r>
              <a:r>
                <a:rPr lang="en-US" sz="1200" b="1"/>
                <a:t>1</a:t>
              </a:r>
              <a:r>
                <a:rPr lang="en-US" sz="2800" b="1"/>
                <a:t> – Q</a:t>
              </a:r>
              <a:r>
                <a:rPr lang="en-US" sz="1200" b="1"/>
                <a:t>2</a:t>
              </a:r>
              <a:endParaRPr lang="ru-RU" sz="2800" b="1"/>
            </a:p>
          </p:txBody>
        </p:sp>
        <p:sp>
          <p:nvSpPr>
            <p:cNvPr id="20536" name="Line 70"/>
            <p:cNvSpPr>
              <a:spLocks noChangeShapeType="1"/>
            </p:cNvSpPr>
            <p:nvPr/>
          </p:nvSpPr>
          <p:spPr bwMode="auto">
            <a:xfrm flipV="1">
              <a:off x="4105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7" name="Line 71"/>
            <p:cNvSpPr>
              <a:spLocks noChangeShapeType="1"/>
            </p:cNvSpPr>
            <p:nvPr/>
          </p:nvSpPr>
          <p:spPr bwMode="auto">
            <a:xfrm flipV="1">
              <a:off x="4286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8" name="Line 72"/>
            <p:cNvSpPr>
              <a:spLocks noChangeShapeType="1"/>
            </p:cNvSpPr>
            <p:nvPr/>
          </p:nvSpPr>
          <p:spPr bwMode="auto">
            <a:xfrm flipV="1">
              <a:off x="4558" y="2069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6763E-6 L -1.33872 -1.6763E-6 " pathEditMode="relative" ptsTypes="AA">
                                      <p:cBhvr>
                                        <p:cTn id="52" dur="5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4" grpId="0"/>
      <p:bldP spid="8205" grpId="0"/>
      <p:bldP spid="8207" grpId="0"/>
      <p:bldP spid="82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23850" y="188913"/>
            <a:ext cx="828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Verdana" pitchFamily="34" charset="0"/>
              </a:rPr>
              <a:t>  КПД теплового двигателя (машины)</a:t>
            </a:r>
          </a:p>
          <a:p>
            <a:pPr eaLnBrk="0" hangingPunct="0"/>
            <a:endParaRPr lang="ru-RU" sz="280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68313" y="1952625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2F4F4F"/>
                </a:solidFill>
                <a:cs typeface="Arial" charset="0"/>
              </a:rPr>
              <a:t> Коэффициентом полезного действия теплового двигателя (КПД) называется отношение работы, совершаемой двигателем, к количеству теплоты, полученному от нагревателя:</a:t>
            </a:r>
            <a:endParaRPr lang="ru-RU" b="1"/>
          </a:p>
        </p:txBody>
      </p:sp>
      <p:pic>
        <p:nvPicPr>
          <p:cNvPr id="40970" name="Picture 10" descr="resE43EBAD1-0A01-01FD-01BD-07A6B6A471B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2997200"/>
            <a:ext cx="5689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50825" y="5414963"/>
            <a:ext cx="8208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2F4F4F"/>
                </a:solidFill>
                <a:cs typeface="Arial" charset="0"/>
              </a:rPr>
              <a:t>  Коэффициент полезного действия любого теплового двигателя меньше единицы и выражается в процентах. </a:t>
            </a:r>
            <a:endParaRPr lang="ru-RU" b="1"/>
          </a:p>
        </p:txBody>
      </p:sp>
      <p:pic>
        <p:nvPicPr>
          <p:cNvPr id="40973" name="Picture 13" descr="j02129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51950" y="5229225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059113" y="952500"/>
            <a:ext cx="3159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Что это такое?</a:t>
            </a:r>
          </a:p>
        </p:txBody>
      </p:sp>
    </p:spTree>
    <p:controls>
      <p:control spid="1026" r:id="rId2" imgW="914400" imgH="228600"/>
      <p:control spid="1027" r:id="rId3" imgW="914400" imgH="2286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70213E-6 L -1.2441 -0.01041 " pathEditMode="relative" ptsTypes="AA">
                                      <p:cBhvr>
                                        <p:cTn id="31" dur="5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/>
      <p:bldP spid="40972" grpId="0"/>
      <p:bldP spid="409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chemeClr val="tx2"/>
                </a:solidFill>
              </a:rPr>
              <a:t>Двигатель внутреннего сгорания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1268413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/>
              <a:t>1860г. 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Французским механиком </a:t>
            </a:r>
            <a:r>
              <a:rPr lang="ru-RU" sz="2800">
                <a:solidFill>
                  <a:srgbClr val="CC3300"/>
                </a:solidFill>
              </a:rPr>
              <a:t>Ленуаром</a:t>
            </a:r>
            <a:r>
              <a:rPr lang="ru-RU" sz="2800"/>
              <a:t> был изобретён </a:t>
            </a:r>
            <a:r>
              <a:rPr lang="ru-RU" sz="2800">
                <a:solidFill>
                  <a:srgbClr val="00CC00"/>
                </a:solidFill>
              </a:rPr>
              <a:t>двигатель внутреннего сгорания</a:t>
            </a:r>
            <a:endParaRPr lang="en-US" sz="2800">
              <a:solidFill>
                <a:srgbClr val="00CC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/>
              <a:t>1878</a:t>
            </a:r>
            <a:r>
              <a:rPr lang="ru-RU" sz="2800" b="1" i="1"/>
              <a:t>г. –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Немецким изобретателем </a:t>
            </a:r>
            <a:r>
              <a:rPr lang="ru-RU" sz="2800">
                <a:solidFill>
                  <a:srgbClr val="CC3300"/>
                </a:solidFill>
              </a:rPr>
              <a:t>Отто</a:t>
            </a:r>
            <a:endParaRPr lang="en-US" sz="2800">
              <a:solidFill>
                <a:srgbClr val="CC33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>
                <a:solidFill>
                  <a:srgbClr val="CC3300"/>
                </a:solidFill>
              </a:rPr>
              <a:t> </a:t>
            </a:r>
            <a:r>
              <a:rPr lang="ru-RU" sz="2800"/>
              <a:t>сконструирован </a:t>
            </a:r>
            <a:r>
              <a:rPr lang="ru-RU" sz="2800">
                <a:solidFill>
                  <a:srgbClr val="00CC00"/>
                </a:solidFill>
              </a:rPr>
              <a:t>четырёхтактный</a:t>
            </a:r>
            <a:r>
              <a:rPr lang="ru-RU" sz="2800"/>
              <a:t> двигатель внутреннего сгорания.</a:t>
            </a:r>
            <a:endParaRPr lang="en-US" sz="28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b="1" i="1"/>
              <a:t>18</a:t>
            </a:r>
            <a:r>
              <a:rPr lang="ru-RU" sz="2800" b="1" i="1"/>
              <a:t>8</a:t>
            </a:r>
            <a:r>
              <a:rPr lang="en-US" sz="2800" b="1" i="1"/>
              <a:t>5</a:t>
            </a:r>
            <a:r>
              <a:rPr lang="ru-RU" sz="2800" b="1" i="1"/>
              <a:t>г. 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Немецким изобретателем </a:t>
            </a:r>
            <a:r>
              <a:rPr lang="ru-RU" sz="2800">
                <a:solidFill>
                  <a:srgbClr val="CC3300"/>
                </a:solidFill>
              </a:rPr>
              <a:t>Даймлером </a:t>
            </a:r>
            <a:r>
              <a:rPr lang="ru-RU" sz="2800"/>
              <a:t>был создан</a:t>
            </a:r>
            <a:r>
              <a:rPr lang="ru-RU" sz="2800">
                <a:solidFill>
                  <a:srgbClr val="CC3300"/>
                </a:solidFill>
              </a:rPr>
              <a:t> </a:t>
            </a:r>
            <a:r>
              <a:rPr lang="ru-RU" sz="2800">
                <a:solidFill>
                  <a:srgbClr val="00CC00"/>
                </a:solidFill>
              </a:rPr>
              <a:t>бензиновый</a:t>
            </a:r>
            <a:r>
              <a:rPr lang="ru-RU" sz="2800">
                <a:solidFill>
                  <a:srgbClr val="CC3300"/>
                </a:solidFill>
              </a:rPr>
              <a:t> </a:t>
            </a:r>
            <a:r>
              <a:rPr lang="ru-RU" sz="2800"/>
              <a:t>двигатель внутреннего сгорания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 i="1"/>
              <a:t>Примерно в то же время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/>
              <a:t>Бензиновый двигатель был разработан </a:t>
            </a:r>
            <a:r>
              <a:rPr lang="ru-RU" sz="2800">
                <a:solidFill>
                  <a:srgbClr val="CC3300"/>
                </a:solidFill>
              </a:rPr>
              <a:t>Костовичем</a:t>
            </a:r>
            <a:r>
              <a:rPr lang="ru-RU" sz="2800"/>
              <a:t> в России.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800"/>
          </a:p>
        </p:txBody>
      </p:sp>
      <p:pic>
        <p:nvPicPr>
          <p:cNvPr id="56326" name="Picture 6" descr="от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2565400"/>
            <a:ext cx="13319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дизе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229225"/>
            <a:ext cx="1908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5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4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4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57" presetID="38" presetClass="entr" presetSubtype="0" accel="5000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9520"/>
                            </p:stCondLst>
                            <p:childTnLst>
                              <p:par>
                                <p:cTn id="71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27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6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Принцип действия одноцилиндрового ДВС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22531" name="Picture 2" descr="C:\Documents and Settings\Admin\Мои документы\двигатель внутреннего сгорания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71625"/>
            <a:ext cx="7500938" cy="4491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Работа четырехцилиндрового ДВС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mn-FI" smtClean="0"/>
          </a:p>
        </p:txBody>
      </p:sp>
      <p:pic>
        <p:nvPicPr>
          <p:cNvPr id="23556" name="Picture 2" descr="C:\Documents and Settings\Admin\Мои документы\двигатель внутреннего сгорания анимаци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8286750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288" y="1484313"/>
            <a:ext cx="83931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 Тепловой машиной называется устройство,</a:t>
            </a:r>
          </a:p>
          <a:p>
            <a:r>
              <a:rPr lang="ru-RU" sz="2800" b="1"/>
              <a:t>в котором внутренняя энергия превращается </a:t>
            </a:r>
          </a:p>
          <a:p>
            <a:r>
              <a:rPr lang="ru-RU" sz="2800" b="1"/>
              <a:t>в механическую.</a:t>
            </a:r>
          </a:p>
          <a:p>
            <a:endParaRPr lang="ru-RU" sz="2800" b="1"/>
          </a:p>
          <a:p>
            <a:endParaRPr lang="ru-RU" sz="2800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4213" y="3284538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 </a:t>
            </a:r>
          </a:p>
        </p:txBody>
      </p:sp>
      <p:pic>
        <p:nvPicPr>
          <p:cNvPr id="5126" name="Picture 6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4797425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619250" y="496888"/>
            <a:ext cx="612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Что такое тепловая машина?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62428E-7 L -1.3073 -4.62428E-7 " pathEditMode="relative" ptsTypes="AA">
                                      <p:cBhvr>
                                        <p:cTn id="19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-500063" y="285750"/>
            <a:ext cx="77724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Двигатели Дизеля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2071688"/>
            <a:ext cx="77724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lvl="1" indent="-228600">
              <a:lnSpc>
                <a:spcPct val="90000"/>
              </a:lnSpc>
              <a:spcBef>
                <a:spcPct val="20000"/>
              </a:spcBef>
            </a:pPr>
            <a:endParaRPr lang="ru-RU" sz="2000" b="1" i="1"/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</a:pPr>
            <a:r>
              <a:rPr lang="ru-RU" sz="2000" b="1" i="1"/>
              <a:t>1896г. –</a:t>
            </a:r>
            <a:r>
              <a:rPr lang="ru-RU" sz="2400"/>
              <a:t>Немецкий инженер Рудольф Дизель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</a:pPr>
            <a:r>
              <a:rPr lang="ru-RU" sz="2400"/>
              <a:t>(18 марта 1858  -  29 сентября 1913)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/>
              <a:t> сконструировал двигатель внутреннего сгорания в котором сжималась не горючая смесь, а воздух.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/>
              <a:t>Это наиболее экономичные тепловые двигатели 1)работают на дешёвых видах топлива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/>
              <a:t> 2) имеют КПД 31-44</a:t>
            </a:r>
            <a:r>
              <a:rPr lang="en-US" sz="2400"/>
              <a:t>%</a:t>
            </a:r>
            <a:endParaRPr lang="ru-RU" sz="2400"/>
          </a:p>
        </p:txBody>
      </p:sp>
      <p:pic>
        <p:nvPicPr>
          <p:cNvPr id="24580" name="Picture 8" descr="C:\Documents and Settings\Admin\Мои документы\диз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0"/>
            <a:ext cx="2214562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57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441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428604"/>
            <a:ext cx="6072230" cy="92869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Устройство дизельного ДВС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25603" name="Picture 2" descr="C:\Documents and Settings\Admin\Мои документы\Diesel-engine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1436688"/>
            <a:ext cx="3929062" cy="5421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930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Коэффициент полезного</a:t>
            </a:r>
            <a:br>
              <a:rPr lang="ru-RU" sz="4000"/>
            </a:br>
            <a:r>
              <a:rPr lang="ru-RU" sz="4000"/>
              <a:t>действия некоторых тепловых</a:t>
            </a:r>
            <a:br>
              <a:rPr lang="ru-RU" sz="4000"/>
            </a:br>
            <a:r>
              <a:rPr lang="ru-RU" sz="4000"/>
              <a:t>машин.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29600" cy="3960813"/>
          </a:xfrm>
        </p:spPr>
        <p:txBody>
          <a:bodyPr/>
          <a:lstStyle/>
          <a:p>
            <a:pPr eaLnBrk="1" hangingPunct="1"/>
            <a:r>
              <a:rPr lang="ru-RU" b="1" smtClean="0"/>
              <a:t>Карбюраторный двигатель   25%</a:t>
            </a:r>
          </a:p>
          <a:p>
            <a:pPr eaLnBrk="1" hangingPunct="1"/>
            <a:r>
              <a:rPr lang="ru-RU" b="1" smtClean="0"/>
              <a:t>Дизельный двигатель           38%</a:t>
            </a:r>
          </a:p>
          <a:p>
            <a:pPr eaLnBrk="1" hangingPunct="1"/>
            <a:r>
              <a:rPr lang="ru-RU" b="1" smtClean="0"/>
              <a:t>Реактивный двигатель          30%</a:t>
            </a:r>
          </a:p>
          <a:p>
            <a:pPr eaLnBrk="1" hangingPunct="1"/>
            <a:r>
              <a:rPr lang="ru-RU" b="1" smtClean="0"/>
              <a:t>Паровая турбина                     25%</a:t>
            </a:r>
          </a:p>
          <a:p>
            <a:pPr eaLnBrk="1" hangingPunct="1"/>
            <a:r>
              <a:rPr lang="ru-RU" b="1" smtClean="0"/>
              <a:t>Газовая турбина                      55%</a:t>
            </a:r>
          </a:p>
        </p:txBody>
      </p:sp>
      <p:pic>
        <p:nvPicPr>
          <p:cNvPr id="49156" name="Picture 4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6775" y="4797425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62428E-7 L -1.32291 0.01063 " pathEditMode="relative" ptsTypes="AA">
                                      <p:cBhvr>
                                        <p:cTn id="26" dur="5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95288" y="173038"/>
            <a:ext cx="8064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2F4F4F"/>
                </a:solidFill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В реальных тепловых двигателях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 КПД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определяют по экспериментальной механической мощности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 N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двигателя и сжигаемому за единицу времени количеству топлива. Так, если за время 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t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сожжено топливо массой 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m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 и удельной теплотой сгорания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 q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, то </a:t>
            </a:r>
            <a:endParaRPr lang="ru-RU" sz="2400" b="1">
              <a:solidFill>
                <a:srgbClr val="000000"/>
              </a:solidFill>
            </a:endParaRPr>
          </a:p>
        </p:txBody>
      </p:sp>
      <p:pic>
        <p:nvPicPr>
          <p:cNvPr id="41992" name="Picture 8" descr="resE43EBADD-0A01-01FD-0021-321DD60AD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60575"/>
            <a:ext cx="17922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95288" y="3357563"/>
            <a:ext cx="8424862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2F4F4F"/>
                </a:solidFill>
                <a:cs typeface="Arial" charset="0"/>
              </a:rPr>
              <a:t> 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Для транспортных средств справочной характеристикой часто является объем 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V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сжигаемого топлива на пути  </a:t>
            </a:r>
            <a:r>
              <a:rPr lang="ru-RU" sz="3200" b="1">
                <a:solidFill>
                  <a:srgbClr val="CC0000"/>
                </a:solidFill>
                <a:cs typeface="Arial" charset="0"/>
              </a:rPr>
              <a:t>s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  при механической мощности двигателя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 N 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и при скорости    . В этом случае, учитывая плотность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 </a:t>
            </a:r>
            <a:r>
              <a:rPr lang="ru-RU" sz="2400" b="1">
                <a:solidFill>
                  <a:srgbClr val="CC0000"/>
                </a:solidFill>
                <a:latin typeface="Symbol" pitchFamily="18" charset="2"/>
                <a:cs typeface="Arial" charset="0"/>
              </a:rPr>
              <a:t>r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 топлива, можно записать формулу для расчета </a:t>
            </a:r>
            <a:r>
              <a:rPr lang="ru-RU" sz="2400" b="1">
                <a:solidFill>
                  <a:srgbClr val="CC0000"/>
                </a:solidFill>
                <a:cs typeface="Arial" charset="0"/>
              </a:rPr>
              <a:t>КПД</a:t>
            </a:r>
            <a:r>
              <a:rPr lang="ru-RU" sz="2400" b="1">
                <a:solidFill>
                  <a:srgbClr val="000000"/>
                </a:solidFill>
                <a:cs typeface="Arial" charset="0"/>
              </a:rPr>
              <a:t>:</a:t>
            </a:r>
          </a:p>
        </p:txBody>
      </p:sp>
      <p:pic>
        <p:nvPicPr>
          <p:cNvPr id="41995" name="Picture 11" descr="resE43EBAE8-0A01-01FD-0178-CA9548058C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581525"/>
            <a:ext cx="215900" cy="28733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pic>
        <p:nvPicPr>
          <p:cNvPr id="41998" name="Picture 14" descr="resE43EBAF4-0A01-01FD-000A-E5A4930F9CF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346700"/>
            <a:ext cx="23764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5" descr="j02129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56775" y="5300663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0.03168 L -1.47031 0.0212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250825" y="260350"/>
            <a:ext cx="85391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8000"/>
                </a:solidFill>
                <a:latin typeface="Verdana" pitchFamily="34" charset="0"/>
              </a:rPr>
              <a:t>Экологические последствия работы тепловых двигателей</a:t>
            </a:r>
          </a:p>
          <a:p>
            <a:pPr eaLnBrk="0" hangingPunct="0"/>
            <a:endParaRPr lang="ru-RU" sz="2800">
              <a:solidFill>
                <a:srgbClr val="008000"/>
              </a:solidFill>
            </a:endParaRP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395288" y="1250950"/>
            <a:ext cx="8534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cs typeface="Arial" charset="0"/>
              </a:rPr>
              <a:t>   </a:t>
            </a:r>
            <a:r>
              <a:rPr lang="ru-RU" sz="2800" b="1">
                <a:solidFill>
                  <a:srgbClr val="CC0000"/>
                </a:solidFill>
                <a:cs typeface="Arial" charset="0"/>
              </a:rPr>
              <a:t>Интенсивное использование тепловых машин на транспорте и в энергетике (тепловые и атомные электростанции) ощутимо влияет на биосферу Земли. Хотя о механизмах влияния жизнедеятельности человека на климат Земли идут научные споры, многие ученые отмечают факторы, благодаря которым может происходить такое влияние:</a:t>
            </a:r>
            <a:endParaRPr lang="ru-RU" sz="2800" b="1">
              <a:solidFill>
                <a:srgbClr val="CC0000"/>
              </a:solidFill>
            </a:endParaRPr>
          </a:p>
        </p:txBody>
      </p:sp>
      <p:pic>
        <p:nvPicPr>
          <p:cNvPr id="43018" name="Picture 10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75" y="5300663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763E-6 L -1.41736 -1.6763E-6 " pathEditMode="relative" ptsTypes="AA">
                                      <p:cBhvr>
                                        <p:cTn id="6" dur="5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50825" y="981075"/>
            <a:ext cx="84248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pPr>
              <a:buFontTx/>
              <a:buChar char="•"/>
            </a:pPr>
            <a:r>
              <a:rPr lang="ru-RU" sz="2400"/>
              <a:t> </a:t>
            </a:r>
            <a:r>
              <a:rPr lang="ru-RU" sz="2000" b="1"/>
              <a:t>Парниковый эффект – повышение концентрации углекислого газа (продукт сгорания в нагревателях тепловых машин) в атмосфере. Углекислый газ пропускает видимое и ультрафиолетовое излучение Солнца, но поглощает инфракрасное излучение, идущее в космос от Земли. Это приводит к повышению температуры нижних слоев атмосферы, усилению ураганных ветров и глобальному таянию льдов.</a:t>
            </a:r>
            <a:r>
              <a:rPr lang="ru-RU" sz="2400" b="1"/>
              <a:t>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50825" y="3716338"/>
            <a:ext cx="79216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pPr>
              <a:buFontTx/>
              <a:buChar char="•"/>
            </a:pPr>
            <a:r>
              <a:rPr lang="ru-RU"/>
              <a:t> </a:t>
            </a:r>
            <a:r>
              <a:rPr lang="ru-RU" sz="2000" b="1"/>
              <a:t>Прямое влияние ядовитых выхлопных газов на живую природу (канцерогены, смог, кислотные дожди от побочных продуктов сгорания). 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50825" y="5013325"/>
            <a:ext cx="849788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pPr>
              <a:buFontTx/>
              <a:buChar char="•"/>
            </a:pPr>
            <a:r>
              <a:rPr lang="ru-RU"/>
              <a:t>  </a:t>
            </a:r>
            <a:r>
              <a:rPr lang="ru-RU" sz="2000" b="1"/>
              <a:t>Разрушение озонового слоя при полетах самолетов и запусках ракет. Озон верхних слоев атмосферы защищает все живое на Земле от избыточного ультрафиолетового излучения Солнца.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861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8000"/>
                </a:solidFill>
              </a:rPr>
              <a:t>Экологические последствия работы тепловых двигателей</a:t>
            </a:r>
            <a:r>
              <a:rPr lang="ru-RU" b="1"/>
              <a:t> </a:t>
            </a:r>
          </a:p>
        </p:txBody>
      </p:sp>
      <p:pic>
        <p:nvPicPr>
          <p:cNvPr id="44044" name="Picture 12" descr="j02129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72675" y="5300663"/>
            <a:ext cx="18303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2050" r:id="rId2" imgW="914400" imgH="22860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763E-6 L -1.40973 -1.6763E-6 " pathEditMode="relative" ptsTypes="AA">
                                      <p:cBhvr>
                                        <p:cTn id="24" dur="5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9" grpId="0"/>
      <p:bldP spid="44041" grpId="0"/>
      <p:bldP spid="440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5508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i="1" dirty="0">
                <a:solidFill>
                  <a:srgbClr val="66FF33"/>
                </a:solidFill>
                <a:latin typeface="Times New Roman" pitchFamily="18" charset="0"/>
              </a:rPr>
              <a:t>Решите кроссворд:</a:t>
            </a:r>
          </a:p>
        </p:txBody>
      </p:sp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250825" y="4868863"/>
            <a:ext cx="9153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Интенсивное парообразование со всего объема жидкости.</a:t>
            </a:r>
            <a:br>
              <a:rPr lang="ru-RU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Парообразование, происходящее со свободной поверхности жидкости.</a:t>
            </a:r>
            <a:br>
              <a:rPr lang="ru-RU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Переход вещества из газообразного в жидкое состояние.</a:t>
            </a:r>
            <a:br>
              <a:rPr lang="ru-RU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i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6920" name="Group 488"/>
          <p:cNvGraphicFramePr>
            <a:graphicFrameLocks noGrp="1"/>
          </p:cNvGraphicFramePr>
          <p:nvPr/>
        </p:nvGraphicFramePr>
        <p:xfrm>
          <a:off x="1000125" y="1571625"/>
          <a:ext cx="6048375" cy="1800225"/>
        </p:xfrm>
        <a:graphic>
          <a:graphicData uri="http://schemas.openxmlformats.org/drawingml/2006/table">
            <a:tbl>
              <a:tblPr/>
              <a:tblGrid>
                <a:gridCol w="504825"/>
                <a:gridCol w="503238"/>
                <a:gridCol w="504825"/>
                <a:gridCol w="503237"/>
                <a:gridCol w="504825"/>
                <a:gridCol w="503238"/>
                <a:gridCol w="504825"/>
                <a:gridCol w="503237"/>
                <a:gridCol w="504825"/>
                <a:gridCol w="503238"/>
                <a:gridCol w="504825"/>
                <a:gridCol w="503237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90000" marT="36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90000" marT="36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90000" marT="36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90000" marT="36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2.</a:t>
                      </a: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90000" marT="36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90000" marT="36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3.</a:t>
                      </a:r>
                    </a:p>
                  </a:txBody>
                  <a:tcPr marL="54000" marR="90000" marT="36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90000" marT="36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54000" marR="90000" marT="360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6955" name="Group 523"/>
          <p:cNvGraphicFramePr>
            <a:graphicFrameLocks noGrp="1"/>
          </p:cNvGraphicFramePr>
          <p:nvPr>
            <p:ph sz="quarter" idx="3"/>
          </p:nvPr>
        </p:nvGraphicFramePr>
        <p:xfrm>
          <a:off x="2568575" y="1571625"/>
          <a:ext cx="3503613" cy="517525"/>
        </p:xfrm>
        <a:graphic>
          <a:graphicData uri="http://schemas.openxmlformats.org/drawingml/2006/table">
            <a:tbl>
              <a:tblPr/>
              <a:tblGrid>
                <a:gridCol w="500516"/>
                <a:gridCol w="500518"/>
                <a:gridCol w="498906"/>
                <a:gridCol w="503735"/>
                <a:gridCol w="500518"/>
                <a:gridCol w="498906"/>
                <a:gridCol w="500516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</a:t>
                      </a:r>
                    </a:p>
                  </a:txBody>
                  <a:tcPr marL="91439" marR="91439" marT="45664" marB="4566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</a:p>
                  </a:txBody>
                  <a:tcPr marL="91439" marR="91439" marT="45664" marB="4566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9" marR="91439" marT="45664" marB="4566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marL="91439" marR="91439" marT="45664" marB="4566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9" marR="91439" marT="45664" marB="4566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</a:p>
                  </a:txBody>
                  <a:tcPr marL="91439" marR="91439" marT="45664" marB="4566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marL="91439" marR="91439" marT="45664" marB="4566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7020" name="Group 588"/>
          <p:cNvGraphicFramePr>
            <a:graphicFrameLocks noGrp="1"/>
          </p:cNvGraphicFramePr>
          <p:nvPr/>
        </p:nvGraphicFramePr>
        <p:xfrm>
          <a:off x="1571625" y="2143125"/>
          <a:ext cx="4535488" cy="576263"/>
        </p:xfrm>
        <a:graphic>
          <a:graphicData uri="http://schemas.openxmlformats.org/drawingml/2006/table">
            <a:tbl>
              <a:tblPr/>
              <a:tblGrid>
                <a:gridCol w="504825"/>
                <a:gridCol w="503238"/>
                <a:gridCol w="503237"/>
                <a:gridCol w="504825"/>
                <a:gridCol w="504825"/>
                <a:gridCol w="501650"/>
                <a:gridCol w="504825"/>
                <a:gridCol w="503238"/>
                <a:gridCol w="5048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7089" name="Group 657"/>
          <p:cNvGraphicFramePr>
            <a:graphicFrameLocks noGrp="1"/>
          </p:cNvGraphicFramePr>
          <p:nvPr/>
        </p:nvGraphicFramePr>
        <p:xfrm>
          <a:off x="1000125" y="2781300"/>
          <a:ext cx="5500688" cy="576263"/>
        </p:xfrm>
        <a:graphic>
          <a:graphicData uri="http://schemas.openxmlformats.org/drawingml/2006/table">
            <a:tbl>
              <a:tblPr/>
              <a:tblGrid>
                <a:gridCol w="511001"/>
                <a:gridCol w="509394"/>
                <a:gridCol w="509393"/>
                <a:gridCol w="511001"/>
                <a:gridCol w="511001"/>
                <a:gridCol w="507786"/>
                <a:gridCol w="440864"/>
                <a:gridCol w="500063"/>
                <a:gridCol w="571500"/>
                <a:gridCol w="428625"/>
                <a:gridCol w="50006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</a:t>
                      </a:r>
                    </a:p>
                  </a:txBody>
                  <a:tcPr marL="91439" marR="9143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marL="91439" marR="91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</a:t>
                      </a:r>
                    </a:p>
                  </a:txBody>
                  <a:tcPr marL="91439" marR="91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</a:t>
                      </a:r>
                    </a:p>
                  </a:txBody>
                  <a:tcPr marL="91439" marR="91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marL="91439" marR="91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91439" marR="91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</a:t>
                      </a:r>
                    </a:p>
                  </a:txBody>
                  <a:tcPr marL="91439" marR="9143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</a:t>
                      </a:r>
                    </a:p>
                  </a:txBody>
                  <a:tcPr marL="91439" marR="9143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7174" name="Group 742"/>
          <p:cNvGraphicFramePr>
            <a:graphicFrameLocks noGrp="1"/>
          </p:cNvGraphicFramePr>
          <p:nvPr/>
        </p:nvGraphicFramePr>
        <p:xfrm>
          <a:off x="2500313" y="1571625"/>
          <a:ext cx="504825" cy="1785938"/>
        </p:xfrm>
        <a:graphic>
          <a:graphicData uri="http://schemas.openxmlformats.org/drawingml/2006/table">
            <a:tbl>
              <a:tblPr/>
              <a:tblGrid>
                <a:gridCol w="504825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smn-FI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rgbClr val="CC0000"/>
                </a:solidFill>
              </a:rPr>
              <a:t>Домашнее задание.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</a:rPr>
              <a:t>Определить пути повышения КПД.</a:t>
            </a:r>
          </a:p>
          <a:p>
            <a:pPr eaLnBrk="1" hangingPunct="1"/>
            <a:r>
              <a:rPr lang="ru-RU" b="1" smtClean="0">
                <a:solidFill>
                  <a:srgbClr val="000066"/>
                </a:solidFill>
              </a:rPr>
              <a:t>Предложить альтернативные виды топлива для ДВС</a:t>
            </a:r>
            <a:r>
              <a:rPr lang="ru-RU" b="1" smtClean="0"/>
              <a:t>.</a:t>
            </a:r>
          </a:p>
          <a:p>
            <a:pPr eaLnBrk="1" hangingPunct="1"/>
            <a:r>
              <a:rPr lang="ru-RU" b="1" smtClean="0">
                <a:solidFill>
                  <a:srgbClr val="000066"/>
                </a:solidFill>
              </a:rPr>
              <a:t>Параграфы 22, 23, 24</a:t>
            </a:r>
          </a:p>
          <a:p>
            <a:pPr eaLnBrk="1" hangingPunct="1"/>
            <a:r>
              <a:rPr lang="ru-RU" b="1" smtClean="0">
                <a:solidFill>
                  <a:srgbClr val="000066"/>
                </a:solidFill>
              </a:rPr>
              <a:t>Задание 5 стр.57</a:t>
            </a:r>
          </a:p>
          <a:p>
            <a:pPr eaLnBrk="1" hangingPunct="1"/>
            <a:endParaRPr lang="en-US" b="1" smtClean="0">
              <a:solidFill>
                <a:srgbClr val="000066"/>
              </a:solidFill>
            </a:endParaRPr>
          </a:p>
        </p:txBody>
      </p:sp>
      <p:pic>
        <p:nvPicPr>
          <p:cNvPr id="47108" name="Picture 4" descr="j0212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8213" y="4941888"/>
            <a:ext cx="183038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9191E-6 L -0.72205 1.79191E-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500098" y="857232"/>
            <a:ext cx="540068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Архимед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8195" name="Picture 2" descr="C:\Documents and Settings\Admin\Мои документы\паров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59175" y="3429000"/>
            <a:ext cx="5584825" cy="3475038"/>
          </a:xfrm>
          <a:noFill/>
        </p:spPr>
      </p:pic>
      <p:pic>
        <p:nvPicPr>
          <p:cNvPr id="8196" name="Picture 2" descr="C:\Documents and Settings\Admin\Мои документы\архимед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39354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429124" y="2000240"/>
            <a:ext cx="4214842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Паровая пушка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8" y="785794"/>
            <a:ext cx="425767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> </a:t>
            </a:r>
            <a:r>
              <a:rPr lang="ru-RU" sz="3100" dirty="0" smtClean="0">
                <a:solidFill>
                  <a:srgbClr val="CC0000"/>
                </a:solidFill>
              </a:rPr>
              <a:t>Герон Александрийский</a:t>
            </a:r>
            <a:endParaRPr lang="ru-RU" sz="3100" dirty="0">
              <a:solidFill>
                <a:srgbClr val="CC0000"/>
              </a:solidFill>
            </a:endParaRPr>
          </a:p>
        </p:txBody>
      </p:sp>
      <p:pic>
        <p:nvPicPr>
          <p:cNvPr id="9219" name="Picture 2" descr="C:\Documents and Settings\Admin\Мои документы\геронов ша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1679575"/>
            <a:ext cx="3429000" cy="5178425"/>
          </a:xfrm>
          <a:noFill/>
        </p:spPr>
      </p:pic>
      <p:pic>
        <p:nvPicPr>
          <p:cNvPr id="9220" name="Picture 3" descr="C:\Documents and Settings\Admin\Мои документы\ge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992313"/>
            <a:ext cx="3357562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86380" y="714356"/>
            <a:ext cx="3500462" cy="928686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err="1">
                <a:solidFill>
                  <a:srgbClr val="CC0000"/>
                </a:solidFill>
              </a:rPr>
              <a:t>Геронов</a:t>
            </a:r>
            <a:r>
              <a:rPr lang="ru-RU" sz="3200" dirty="0">
                <a:solidFill>
                  <a:srgbClr val="CC0000"/>
                </a:solidFill>
              </a:rPr>
              <a:t> шар</a:t>
            </a:r>
            <a:endParaRPr lang="ru-RU" sz="4100" b="1" dirty="0">
              <a:ln w="6350">
                <a:noFill/>
              </a:ln>
              <a:solidFill>
                <a:srgbClr val="CC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5794"/>
            <a:ext cx="3714744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C0000"/>
                </a:solidFill>
              </a:rPr>
              <a:t>Леонардо Да Винчи</a:t>
            </a:r>
            <a:endParaRPr lang="ru-RU" sz="3200" dirty="0">
              <a:solidFill>
                <a:srgbClr val="CC0000"/>
              </a:solidFill>
            </a:endParaRPr>
          </a:p>
        </p:txBody>
      </p:sp>
      <p:pic>
        <p:nvPicPr>
          <p:cNvPr id="10243" name="Picture 2" descr="C:\Documents and Settings\Admin\Мои документы\паровая пушка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0938" y="2571750"/>
            <a:ext cx="5453062" cy="4286250"/>
          </a:xfrm>
          <a:noFill/>
        </p:spPr>
      </p:pic>
      <p:pic>
        <p:nvPicPr>
          <p:cNvPr id="10244" name="Picture 3" descr="C:\Documents and Settings\Admin\Мои документы\леонардо давинч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63"/>
            <a:ext cx="36623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14876" y="857232"/>
            <a:ext cx="3500462" cy="1131910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CC0000"/>
                </a:solidFill>
              </a:rPr>
              <a:t>Устройство паровой пушки</a:t>
            </a:r>
            <a:endParaRPr lang="ru-RU" sz="4100" b="1" dirty="0">
              <a:ln w="6350">
                <a:noFill/>
              </a:ln>
              <a:solidFill>
                <a:srgbClr val="CC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14356"/>
            <a:ext cx="3357586" cy="113188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C0000"/>
                </a:solidFill>
              </a:rPr>
              <a:t>Д. </a:t>
            </a:r>
            <a:r>
              <a:rPr lang="ru-RU" sz="3600" dirty="0" err="1" smtClean="0">
                <a:solidFill>
                  <a:srgbClr val="CC0000"/>
                </a:solidFill>
              </a:rPr>
              <a:t>Бранка</a:t>
            </a: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29058" y="714356"/>
            <a:ext cx="5000660" cy="113191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CC0000"/>
                </a:solidFill>
              </a:rPr>
              <a:t>Паровая турбина</a:t>
            </a:r>
            <a:endParaRPr lang="ru-RU" sz="4100" b="1" dirty="0">
              <a:ln w="6350">
                <a:noFill/>
              </a:ln>
              <a:solidFill>
                <a:srgbClr val="CC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8" name="Picture 2" descr="C:\Documents and Settings\Admin\Мои документы\Бранка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857375"/>
            <a:ext cx="3278187" cy="4708525"/>
          </a:xfrm>
          <a:noFill/>
        </p:spPr>
      </p:pic>
      <p:pic>
        <p:nvPicPr>
          <p:cNvPr id="11269" name="Picture 3" descr="C:\Documents and Settings\Admin\Мои документы\паровая турбинав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143125"/>
            <a:ext cx="50133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Паровая турбина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hlinkClick r:id="rId2" action="ppaction://hlinkfile"/>
              </a:rPr>
              <a:t>C:\Documents and Settings\Директор\Мои документы\паровая турбина.swf</a:t>
            </a:r>
            <a:endParaRPr lang="ru-RU" smtClean="0"/>
          </a:p>
        </p:txBody>
      </p:sp>
      <p:pic>
        <p:nvPicPr>
          <p:cNvPr id="12292" name="Picture 4" descr="{7B929B9A-EE97-4C8C-B737-48A62186A4DD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64293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14414" y="142852"/>
            <a:ext cx="6858048" cy="571504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Современная паровая турбина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C0000"/>
                </a:solidFill>
              </a:rPr>
              <a:t/>
            </a:r>
            <a:br>
              <a:rPr lang="ru-RU" dirty="0" smtClean="0">
                <a:solidFill>
                  <a:srgbClr val="CC0000"/>
                </a:solidFill>
              </a:rPr>
            </a:b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13315" name="Picture 4" descr="C:\Documents and Settings\Admin\Мои документы\61072895_Thomas_Savery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00375"/>
            <a:ext cx="2997200" cy="3857625"/>
          </a:xfrm>
          <a:noFill/>
        </p:spPr>
      </p:pic>
      <p:pic>
        <p:nvPicPr>
          <p:cNvPr id="13316" name="Picture 5" descr="C:\Documents and Settings\Admin\Мои документы\паровая машина север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071813"/>
            <a:ext cx="29432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428736"/>
            <a:ext cx="3286116" cy="1143000"/>
          </a:xfrm>
          <a:prstGeom prst="rect">
            <a:avLst/>
          </a:prstGeom>
        </p:spPr>
        <p:txBody>
          <a:bodyPr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Томас </a:t>
            </a:r>
            <a:r>
              <a:rPr lang="ru-RU" sz="4100" b="1" dirty="0" err="1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Севери</a:t>
            </a:r>
            <a:endParaRPr lang="ru-RU" sz="4100" b="1" dirty="0">
              <a:ln w="6350">
                <a:noFill/>
              </a:ln>
              <a:solidFill>
                <a:srgbClr val="CC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(Англия)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29322" y="1500174"/>
            <a:ext cx="3214678" cy="1285884"/>
          </a:xfrm>
          <a:prstGeom prst="rect">
            <a:avLst/>
          </a:prstGeom>
        </p:spPr>
        <p:txBody>
          <a:bodyPr anchor="ctr">
            <a:normAutofit fontScale="7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Томас </a:t>
            </a:r>
            <a:r>
              <a:rPr lang="ru-RU" sz="4100" b="1" dirty="0" err="1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Нькомен</a:t>
            </a:r>
            <a:r>
              <a:rPr lang="ru-RU" sz="4100" b="1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100" b="1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100" b="1" dirty="0">
                <a:ln w="6350">
                  <a:noFill/>
                </a:ln>
                <a:solidFill>
                  <a:srgbClr val="CC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(Англия)</a:t>
            </a:r>
          </a:p>
        </p:txBody>
      </p:sp>
      <p:pic>
        <p:nvPicPr>
          <p:cNvPr id="13319" name="Picture 2" descr="C:\Documents and Settings\Admin\Мои документы\ньюкоме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63" y="3071813"/>
            <a:ext cx="30178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Дени</a:t>
            </a:r>
            <a:r>
              <a:rPr lang="ru-RU" dirty="0" smtClean="0"/>
              <a:t> </a:t>
            </a:r>
            <a:r>
              <a:rPr lang="ru-RU" dirty="0" err="1" smtClean="0"/>
              <a:t>Папен</a:t>
            </a:r>
            <a:endParaRPr lang="smn-FI" dirty="0"/>
          </a:p>
        </p:txBody>
      </p:sp>
      <p:pic>
        <p:nvPicPr>
          <p:cNvPr id="14339" name="Picture 3" descr="C:\Documents and Settings\Admin\Мои документы\дени пап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1643063"/>
            <a:ext cx="3486150" cy="4695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3014</TotalTime>
  <Words>775</Words>
  <Application>Microsoft Office PowerPoint</Application>
  <PresentationFormat>Экран (4:3)</PresentationFormat>
  <Paragraphs>148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Times New Roman</vt:lpstr>
      <vt:lpstr>Wingdings 2</vt:lpstr>
      <vt:lpstr>Wingdings</vt:lpstr>
      <vt:lpstr>Wingdings 3</vt:lpstr>
      <vt:lpstr>Calibri</vt:lpstr>
      <vt:lpstr>Verdana</vt:lpstr>
      <vt:lpstr>Book Antiqua</vt:lpstr>
      <vt:lpstr>Symbol</vt:lpstr>
      <vt:lpstr>Tahoma</vt:lpstr>
      <vt:lpstr>Апекс</vt:lpstr>
      <vt:lpstr>Слайд 1</vt:lpstr>
      <vt:lpstr>Слайд 2</vt:lpstr>
      <vt:lpstr>Архимед</vt:lpstr>
      <vt:lpstr> Герон Александрийский</vt:lpstr>
      <vt:lpstr>Леонардо Да Винчи</vt:lpstr>
      <vt:lpstr>Д. Бранка</vt:lpstr>
      <vt:lpstr>Паровая турбина </vt:lpstr>
      <vt:lpstr> </vt:lpstr>
      <vt:lpstr>Дени Папен</vt:lpstr>
      <vt:lpstr>Иван Ползунов</vt:lpstr>
      <vt:lpstr>Слайд 11</vt:lpstr>
      <vt:lpstr>Джеймс Уатт</vt:lpstr>
      <vt:lpstr>Слайд 13</vt:lpstr>
      <vt:lpstr>Слайд 14</vt:lpstr>
      <vt:lpstr>Слайд 15</vt:lpstr>
      <vt:lpstr>Слайд 16</vt:lpstr>
      <vt:lpstr>Слайд 17</vt:lpstr>
      <vt:lpstr>Принцип действия одноцилиндрового ДВС</vt:lpstr>
      <vt:lpstr>Работа четырехцилиндрового ДВС</vt:lpstr>
      <vt:lpstr>Слайд 20</vt:lpstr>
      <vt:lpstr>Устройство дизельного ДВС</vt:lpstr>
      <vt:lpstr>Коэффициент полезного действия некоторых тепловых машин. </vt:lpstr>
      <vt:lpstr>Слайд 23</vt:lpstr>
      <vt:lpstr>Слайд 24</vt:lpstr>
      <vt:lpstr>Слайд 25</vt:lpstr>
      <vt:lpstr>Решите кроссворд:</vt:lpstr>
      <vt:lpstr>Домашнее задание.</vt:lpstr>
    </vt:vector>
  </TitlesOfParts>
  <Company>школа 116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Notebook</dc:creator>
  <cp:lastModifiedBy>Галина</cp:lastModifiedBy>
  <cp:revision>88</cp:revision>
  <dcterms:created xsi:type="dcterms:W3CDTF">2006-02-15T09:59:14Z</dcterms:created>
  <dcterms:modified xsi:type="dcterms:W3CDTF">2015-03-04T18:17:34Z</dcterms:modified>
</cp:coreProperties>
</file>