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3" r:id="rId6"/>
    <p:sldId id="274" r:id="rId7"/>
    <p:sldId id="275" r:id="rId8"/>
    <p:sldId id="27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8" r:id="rId22"/>
    <p:sldId id="279" r:id="rId23"/>
    <p:sldId id="280" r:id="rId24"/>
    <p:sldId id="281"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724B48-956F-499D-94C9-162F70779172}"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5AC3B-E4A3-4910-B09F-51EE51D1F40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24B48-956F-499D-94C9-162F70779172}" type="datetimeFigureOut">
              <a:rPr lang="ru-RU" smtClean="0"/>
              <a:pPr/>
              <a:t>03.02.2015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5AC3B-E4A3-4910-B09F-51EE51D1F40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357189"/>
          </a:xfrm>
        </p:spPr>
        <p:txBody>
          <a:bodyPr>
            <a:normAutofit fontScale="90000"/>
          </a:bodyPr>
          <a:lstStyle/>
          <a:p>
            <a:endParaRPr lang="ru-RU" dirty="0"/>
          </a:p>
        </p:txBody>
      </p:sp>
      <p:sp>
        <p:nvSpPr>
          <p:cNvPr id="3" name="Подзаголовок 2"/>
          <p:cNvSpPr>
            <a:spLocks noGrp="1"/>
          </p:cNvSpPr>
          <p:nvPr>
            <p:ph type="subTitle" idx="1"/>
          </p:nvPr>
        </p:nvSpPr>
        <p:spPr>
          <a:xfrm>
            <a:off x="500034" y="1214422"/>
            <a:ext cx="8072494" cy="4786346"/>
          </a:xfrm>
        </p:spPr>
        <p:txBody>
          <a:bodyPr/>
          <a:lstStyle/>
          <a:p>
            <a:endParaRPr lang="ru-RU" dirty="0"/>
          </a:p>
        </p:txBody>
      </p:sp>
      <p:pic>
        <p:nvPicPr>
          <p:cNvPr id="4" name="Рисунок 3" descr="C:\Documents and Settings\Новиков\Рабочий стол\0002-002-Elektricheskij-tok-v-razlichnykh-sredakh.jpg"/>
          <p:cNvPicPr/>
          <p:nvPr/>
        </p:nvPicPr>
        <p:blipFill>
          <a:blip r:embed="rId2" cstate="print"/>
          <a:srcRect/>
          <a:stretch>
            <a:fillRect/>
          </a:stretch>
        </p:blipFill>
        <p:spPr bwMode="auto">
          <a:xfrm>
            <a:off x="785787" y="928670"/>
            <a:ext cx="7429552" cy="50006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08-008-Provodimost-poluprovodnikov-na-osnove-kremnija.jpg"/>
          <p:cNvPicPr/>
          <p:nvPr/>
        </p:nvPicPr>
        <p:blipFill>
          <a:blip r:embed="rId2" cstate="print"/>
          <a:srcRect/>
          <a:stretch>
            <a:fillRect/>
          </a:stretch>
        </p:blipFill>
        <p:spPr bwMode="auto">
          <a:xfrm>
            <a:off x="500034" y="357166"/>
            <a:ext cx="8072493" cy="60722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09-009-Izmenenija-v-poluprovodnike.jpg"/>
          <p:cNvPicPr/>
          <p:nvPr/>
        </p:nvPicPr>
        <p:blipFill>
          <a:blip r:embed="rId2" cstate="print"/>
          <a:srcRect/>
          <a:stretch>
            <a:fillRect/>
          </a:stretch>
        </p:blipFill>
        <p:spPr bwMode="auto">
          <a:xfrm>
            <a:off x="500034" y="357166"/>
            <a:ext cx="8072493" cy="592935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10-010-Elektricheskij-tok-v-poluprovodnikakh.jpg"/>
          <p:cNvPicPr/>
          <p:nvPr/>
        </p:nvPicPr>
        <p:blipFill>
          <a:blip r:embed="rId2" cstate="print"/>
          <a:srcRect/>
          <a:stretch>
            <a:fillRect/>
          </a:stretch>
        </p:blipFill>
        <p:spPr bwMode="auto">
          <a:xfrm>
            <a:off x="500034" y="357166"/>
            <a:ext cx="8072493" cy="600079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sz="2200" b="1" dirty="0">
                <a:latin typeface="Times New Roman" pitchFamily="18" charset="0"/>
                <a:cs typeface="Times New Roman" pitchFamily="18" charset="0"/>
              </a:rPr>
              <a:t>ПРИМЕСНАЯ ПРОВОДИМОСТЬ ПОЛУПРОВОДНИКОВ.</a:t>
            </a:r>
            <a:r>
              <a:rPr lang="ru-RU" dirty="0"/>
              <a:t/>
            </a:r>
            <a:br>
              <a:rPr lang="ru-RU" dirty="0"/>
            </a:br>
            <a:endParaRPr lang="ru-RU" dirty="0"/>
          </a:p>
        </p:txBody>
      </p:sp>
      <p:pic>
        <p:nvPicPr>
          <p:cNvPr id="4" name="Содержимое 3" descr="C:\Documents and Settings\Новиков\Рабочий стол\0012-012-Sobstvennaja-provodimost.jpg"/>
          <p:cNvPicPr>
            <a:picLocks noGrp="1"/>
          </p:cNvPicPr>
          <p:nvPr>
            <p:ph idx="1"/>
          </p:nvPr>
        </p:nvPicPr>
        <p:blipFill>
          <a:blip r:embed="rId2" cstate="print"/>
          <a:srcRect/>
          <a:stretch>
            <a:fillRect/>
          </a:stretch>
        </p:blipFill>
        <p:spPr bwMode="auto">
          <a:xfrm>
            <a:off x="571472" y="857232"/>
            <a:ext cx="7929617" cy="550072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13-013-Aktseptornye-primesi.jpg"/>
          <p:cNvPicPr/>
          <p:nvPr/>
        </p:nvPicPr>
        <p:blipFill>
          <a:blip r:embed="rId2" cstate="print"/>
          <a:srcRect/>
          <a:stretch>
            <a:fillRect/>
          </a:stretch>
        </p:blipFill>
        <p:spPr bwMode="auto">
          <a:xfrm>
            <a:off x="500034" y="500042"/>
            <a:ext cx="8072493" cy="578647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14-014-2-tipa-poluprovodnikov.jpg"/>
          <p:cNvPicPr/>
          <p:nvPr/>
        </p:nvPicPr>
        <p:blipFill>
          <a:blip r:embed="rId2" cstate="print"/>
          <a:srcRect/>
          <a:stretch>
            <a:fillRect/>
          </a:stretch>
        </p:blipFill>
        <p:spPr bwMode="auto">
          <a:xfrm>
            <a:off x="428596" y="357166"/>
            <a:ext cx="7858179" cy="585791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en-US" sz="2400" b="1" dirty="0">
                <a:latin typeface="Times New Roman" pitchFamily="18" charset="0"/>
                <a:cs typeface="Times New Roman" pitchFamily="18" charset="0"/>
              </a:rPr>
              <a:t>P-n ПЕРЕХОД.</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C:\Documents and Settings\Новиков\Рабочий стол\0016-016-Rassmotrim-elektricheskij-kontakt-dvukh-poluprovodnikov.jpg"/>
          <p:cNvPicPr>
            <a:picLocks noGrp="1"/>
          </p:cNvPicPr>
          <p:nvPr>
            <p:ph idx="1"/>
          </p:nvPr>
        </p:nvPicPr>
        <p:blipFill>
          <a:blip r:embed="rId2" cstate="print"/>
          <a:srcRect/>
          <a:stretch>
            <a:fillRect/>
          </a:stretch>
        </p:blipFill>
        <p:spPr bwMode="auto">
          <a:xfrm>
            <a:off x="428596" y="642918"/>
            <a:ext cx="8215370" cy="564360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17-017-Obratnoe-vkljuchenie.jpg"/>
          <p:cNvPicPr/>
          <p:nvPr/>
        </p:nvPicPr>
        <p:blipFill>
          <a:blip r:embed="rId2" cstate="print"/>
          <a:srcRect/>
          <a:stretch>
            <a:fillRect/>
          </a:stretch>
        </p:blipFill>
        <p:spPr bwMode="auto">
          <a:xfrm>
            <a:off x="714348" y="428604"/>
            <a:ext cx="7572427" cy="585791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18-018-Osnovnoe-svojstvo-p-n-perekhoda.jpg"/>
          <p:cNvPicPr/>
          <p:nvPr/>
        </p:nvPicPr>
        <p:blipFill>
          <a:blip r:embed="rId2" cstate="print"/>
          <a:srcRect/>
          <a:stretch>
            <a:fillRect/>
          </a:stretch>
        </p:blipFill>
        <p:spPr bwMode="auto">
          <a:xfrm>
            <a:off x="642910" y="571480"/>
            <a:ext cx="7715303" cy="564360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latin typeface="Times New Roman" pitchFamily="18" charset="0"/>
                <a:cs typeface="Times New Roman" pitchFamily="18" charset="0"/>
              </a:rPr>
              <a:t>ПОЛУПРОВОДНИКОВЫЙ ДИОД И ЕГО ПРИМЕНЕНИЕ.</a:t>
            </a:r>
            <a:r>
              <a:rPr lang="ru-RU" dirty="0"/>
              <a:t/>
            </a:r>
            <a:br>
              <a:rPr lang="ru-RU" dirty="0"/>
            </a:br>
            <a:endParaRPr lang="ru-RU" dirty="0"/>
          </a:p>
        </p:txBody>
      </p:sp>
      <p:pic>
        <p:nvPicPr>
          <p:cNvPr id="4" name="Содержимое 3" descr="C:\Documents and Settings\Новиков\Рабочий стол\0020-020-Poluprovodnikovyj-diod-eto-p-n-perekhod.jpg"/>
          <p:cNvPicPr>
            <a:picLocks noGrp="1"/>
          </p:cNvPicPr>
          <p:nvPr>
            <p:ph idx="1"/>
          </p:nvPr>
        </p:nvPicPr>
        <p:blipFill>
          <a:blip r:embed="rId2" cstate="print"/>
          <a:srcRect/>
          <a:stretch>
            <a:fillRect/>
          </a:stretch>
        </p:blipFill>
        <p:spPr bwMode="auto">
          <a:xfrm>
            <a:off x="428596" y="1000108"/>
            <a:ext cx="8001055" cy="550072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05-005-Raznye-veschestva-imejut-razlichnye-elektricheskie-svojstva.jpg"/>
          <p:cNvPicPr/>
          <p:nvPr/>
        </p:nvPicPr>
        <p:blipFill>
          <a:blip r:embed="rId2" cstate="print"/>
          <a:srcRect/>
          <a:stretch>
            <a:fillRect/>
          </a:stretch>
        </p:blipFill>
        <p:spPr bwMode="auto">
          <a:xfrm>
            <a:off x="357158" y="357166"/>
            <a:ext cx="8286807" cy="578647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21-021-Primenenie-poluprovodnikovykh-diodov.jpg"/>
          <p:cNvPicPr/>
          <p:nvPr/>
        </p:nvPicPr>
        <p:blipFill>
          <a:blip r:embed="rId2" cstate="print"/>
          <a:srcRect/>
          <a:stretch>
            <a:fillRect/>
          </a:stretch>
        </p:blipFill>
        <p:spPr bwMode="auto">
          <a:xfrm>
            <a:off x="642910" y="642918"/>
            <a:ext cx="7858180" cy="557216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5404"/>
          </a:xfrm>
        </p:spPr>
        <p:txBody>
          <a:bodyPr>
            <a:normAutofit fontScale="90000"/>
          </a:bodyPr>
          <a:lstStyle/>
          <a:p>
            <a:endParaRPr lang="ru-RU" dirty="0"/>
          </a:p>
        </p:txBody>
      </p:sp>
      <p:sp>
        <p:nvSpPr>
          <p:cNvPr id="3" name="Содержимое 2"/>
          <p:cNvSpPr>
            <a:spLocks noGrp="1"/>
          </p:cNvSpPr>
          <p:nvPr>
            <p:ph idx="1"/>
          </p:nvPr>
        </p:nvSpPr>
        <p:spPr>
          <a:xfrm>
            <a:off x="457200" y="571480"/>
            <a:ext cx="8229600" cy="5554683"/>
          </a:xfrm>
        </p:spPr>
        <p:txBody>
          <a:bodyPr>
            <a:noAutofit/>
          </a:bodyPr>
          <a:lstStyle/>
          <a:p>
            <a:pPr>
              <a:buNone/>
            </a:pPr>
            <a:r>
              <a:rPr lang="ru-RU" sz="4800" dirty="0" smtClean="0">
                <a:latin typeface="Times New Roman" pitchFamily="18" charset="0"/>
                <a:cs typeface="Times New Roman" pitchFamily="18" charset="0"/>
              </a:rPr>
              <a:t>  Наиболее </a:t>
            </a:r>
            <a:r>
              <a:rPr lang="ru-RU" sz="4800" dirty="0" smtClean="0">
                <a:latin typeface="Times New Roman" pitchFamily="18" charset="0"/>
                <a:cs typeface="Times New Roman" pitchFamily="18" charset="0"/>
              </a:rPr>
              <a:t>важные для техники полупроводниковые приборы - диоды, транзисторы, тиристоры основаны на использовании замечательных материалов с электронной или дырочной проводимостью.</a:t>
            </a:r>
            <a:endParaRPr lang="ru-RU" sz="4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endParaRPr lang="ru-RU" dirty="0"/>
          </a:p>
        </p:txBody>
      </p:sp>
      <p:sp>
        <p:nvSpPr>
          <p:cNvPr id="3" name="Содержимое 2"/>
          <p:cNvSpPr>
            <a:spLocks noGrp="1"/>
          </p:cNvSpPr>
          <p:nvPr>
            <p:ph idx="1"/>
          </p:nvPr>
        </p:nvSpPr>
        <p:spPr>
          <a:xfrm>
            <a:off x="457200" y="857232"/>
            <a:ext cx="8229600" cy="5268931"/>
          </a:xfrm>
        </p:spPr>
        <p:txBody>
          <a:bodyPr>
            <a:normAutofit lnSpcReduction="10000"/>
          </a:bodyPr>
          <a:lstStyle/>
          <a:p>
            <a:pPr>
              <a:buNone/>
            </a:pPr>
            <a:r>
              <a:rPr lang="ru-RU"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Широкое </a:t>
            </a:r>
            <a:r>
              <a:rPr lang="ru-RU" sz="4000" dirty="0" smtClean="0">
                <a:latin typeface="Times New Roman" pitchFamily="18" charset="0"/>
                <a:cs typeface="Times New Roman" pitchFamily="18" charset="0"/>
              </a:rPr>
              <a:t>применение полупроводников началось сравнительно недавно, а сейчас они получили очень широкое применение. Они  преобразуют световую и тепловую энергию в электрическую и, наоборот, с помощью электричества создают тепло и холод.</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endParaRPr lang="ru-RU" dirty="0"/>
          </a:p>
        </p:txBody>
      </p:sp>
      <p:sp>
        <p:nvSpPr>
          <p:cNvPr id="3" name="Содержимое 2"/>
          <p:cNvSpPr>
            <a:spLocks noGrp="1"/>
          </p:cNvSpPr>
          <p:nvPr>
            <p:ph idx="1"/>
          </p:nvPr>
        </p:nvSpPr>
        <p:spPr>
          <a:xfrm>
            <a:off x="457200" y="785794"/>
            <a:ext cx="8229600" cy="5340369"/>
          </a:xfrm>
        </p:spPr>
        <p:txBody>
          <a:bodyPr/>
          <a:lstStyle/>
          <a:p>
            <a:pPr>
              <a:buNone/>
            </a:pPr>
            <a:r>
              <a:rPr lang="ru-RU" dirty="0" smtClean="0"/>
              <a:t>    </a:t>
            </a:r>
            <a:r>
              <a:rPr lang="ru-RU" sz="4800" dirty="0" smtClean="0">
                <a:latin typeface="Times New Roman" pitchFamily="18" charset="0"/>
                <a:cs typeface="Times New Roman" pitchFamily="18" charset="0"/>
              </a:rPr>
              <a:t>Полупроводниковые </a:t>
            </a:r>
            <a:r>
              <a:rPr lang="ru-RU" sz="4800" dirty="0" smtClean="0">
                <a:latin typeface="Times New Roman" pitchFamily="18" charset="0"/>
                <a:cs typeface="Times New Roman" pitchFamily="18" charset="0"/>
              </a:rPr>
              <a:t>приборы можно встретить в обычном радиоприемнике и в квантовом генераторе - лазере, в крошечной атомной батарее и в микропроцессорах.</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785794"/>
            <a:ext cx="8229600" cy="5340369"/>
          </a:xfrm>
        </p:spPr>
        <p:txBody>
          <a:bodyPr>
            <a:normAutofit fontScale="92500"/>
          </a:bodyPr>
          <a:lstStyle/>
          <a:p>
            <a:pPr>
              <a:buNone/>
            </a:pPr>
            <a:r>
              <a:rPr lang="ru-RU" dirty="0" smtClean="0"/>
              <a:t>    </a:t>
            </a:r>
            <a:r>
              <a:rPr lang="ru-RU" sz="4000" dirty="0" smtClean="0">
                <a:latin typeface="Times New Roman" pitchFamily="18" charset="0"/>
                <a:cs typeface="Times New Roman" pitchFamily="18" charset="0"/>
              </a:rPr>
              <a:t>Инженеры </a:t>
            </a:r>
            <a:r>
              <a:rPr lang="ru-RU" sz="4000" dirty="0" smtClean="0">
                <a:latin typeface="Times New Roman" pitchFamily="18" charset="0"/>
                <a:cs typeface="Times New Roman" pitchFamily="18" charset="0"/>
              </a:rPr>
              <a:t>не могут обходиться без полупроводниковых выпрямителей,</a:t>
            </a:r>
          </a:p>
          <a:p>
            <a:pPr>
              <a:buNone/>
            </a:pPr>
            <a:r>
              <a:rPr lang="ru-RU" sz="4000" dirty="0" smtClean="0">
                <a:latin typeface="Times New Roman" pitchFamily="18" charset="0"/>
                <a:cs typeface="Times New Roman" pitchFamily="18" charset="0"/>
              </a:rPr>
              <a:t>    переключателей </a:t>
            </a:r>
            <a:r>
              <a:rPr lang="ru-RU" sz="4000" dirty="0" smtClean="0">
                <a:latin typeface="Times New Roman" pitchFamily="18" charset="0"/>
                <a:cs typeface="Times New Roman" pitchFamily="18" charset="0"/>
              </a:rPr>
              <a:t>и усилителей. Замена ламповой аппаратуры полупроводниковой позволила в десятки раз уменьшить габариты и массу электронных устройств, снизить потребляемую ими мощность и резко увеличить надежность.</a:t>
            </a: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714356"/>
            <a:ext cx="8229600" cy="5411807"/>
          </a:xfrm>
        </p:spPr>
        <p:txBody>
          <a:bodyPr>
            <a:normAutofit fontScale="85000" lnSpcReduction="20000"/>
          </a:bodyPr>
          <a:lstStyle/>
          <a:p>
            <a:pPr>
              <a:buNone/>
            </a:pPr>
            <a:r>
              <a:rPr lang="ru-RU" dirty="0" smtClean="0">
                <a:latin typeface="Times New Roman" pitchFamily="18" charset="0"/>
                <a:cs typeface="Times New Roman" pitchFamily="18" charset="0"/>
              </a:rPr>
              <a:t>Полупроводники как особый класс </a:t>
            </a:r>
            <a:r>
              <a:rPr lang="ru-RU" dirty="0" smtClean="0">
                <a:latin typeface="Times New Roman" pitchFamily="18" charset="0"/>
                <a:cs typeface="Times New Roman" pitchFamily="18" charset="0"/>
              </a:rPr>
              <a:t>веществ,</a:t>
            </a:r>
          </a:p>
          <a:p>
            <a:pPr>
              <a:buNone/>
            </a:pPr>
            <a:r>
              <a:rPr lang="ru-RU" dirty="0" smtClean="0">
                <a:latin typeface="Times New Roman" pitchFamily="18" charset="0"/>
                <a:cs typeface="Times New Roman" pitchFamily="18" charset="0"/>
              </a:rPr>
              <a:t>были </a:t>
            </a:r>
            <a:r>
              <a:rPr lang="ru-RU" dirty="0" smtClean="0">
                <a:latin typeface="Times New Roman" pitchFamily="18" charset="0"/>
                <a:cs typeface="Times New Roman" pitchFamily="18" charset="0"/>
              </a:rPr>
              <a:t>известны еще с конца XIX века, </a:t>
            </a:r>
            <a:r>
              <a:rPr lang="ru-RU" dirty="0" smtClean="0">
                <a:latin typeface="Times New Roman" pitchFamily="18" charset="0"/>
                <a:cs typeface="Times New Roman" pitchFamily="18" charset="0"/>
              </a:rPr>
              <a:t>только</a:t>
            </a:r>
          </a:p>
          <a:p>
            <a:pPr>
              <a:buNone/>
            </a:pPr>
            <a:r>
              <a:rPr lang="ru-RU" dirty="0" smtClean="0">
                <a:latin typeface="Times New Roman" pitchFamily="18" charset="0"/>
                <a:cs typeface="Times New Roman" pitchFamily="18" charset="0"/>
              </a:rPr>
              <a:t>развитие </a:t>
            </a:r>
            <a:r>
              <a:rPr lang="ru-RU" dirty="0" smtClean="0">
                <a:latin typeface="Times New Roman" pitchFamily="18" charset="0"/>
                <a:cs typeface="Times New Roman" pitchFamily="18" charset="0"/>
              </a:rPr>
              <a:t>теории твердого тела позволила </a:t>
            </a:r>
            <a:r>
              <a:rPr lang="ru-RU" dirty="0" smtClean="0">
                <a:latin typeface="Times New Roman" pitchFamily="18" charset="0"/>
                <a:cs typeface="Times New Roman" pitchFamily="18" charset="0"/>
              </a:rPr>
              <a:t>понять</a:t>
            </a:r>
          </a:p>
          <a:p>
            <a:pPr>
              <a:buNone/>
            </a:pPr>
            <a:r>
              <a:rPr lang="ru-RU" dirty="0" smtClean="0">
                <a:latin typeface="Times New Roman" pitchFamily="18" charset="0"/>
                <a:cs typeface="Times New Roman" pitchFamily="18" charset="0"/>
              </a:rPr>
              <a:t>их особенность.  </a:t>
            </a:r>
          </a:p>
          <a:p>
            <a:pPr>
              <a:buNone/>
            </a:pPr>
            <a:r>
              <a:rPr lang="ru-RU" dirty="0" smtClean="0">
                <a:latin typeface="Times New Roman" pitchFamily="18" charset="0"/>
                <a:cs typeface="Times New Roman" pitchFamily="18" charset="0"/>
              </a:rPr>
              <a:t>Задолго </a:t>
            </a:r>
            <a:r>
              <a:rPr lang="ru-RU" dirty="0" smtClean="0">
                <a:latin typeface="Times New Roman" pitchFamily="18" charset="0"/>
                <a:cs typeface="Times New Roman" pitchFamily="18" charset="0"/>
              </a:rPr>
              <a:t>до этого </a:t>
            </a:r>
            <a:r>
              <a:rPr lang="ru-RU" dirty="0" smtClean="0">
                <a:latin typeface="Times New Roman" pitchFamily="18" charset="0"/>
                <a:cs typeface="Times New Roman" pitchFamily="18" charset="0"/>
              </a:rPr>
              <a:t>были обнаружены:</a:t>
            </a:r>
          </a:p>
          <a:p>
            <a:pPr marL="514350" indent="-514350">
              <a:buAutoNum type="arabicPeriod"/>
            </a:pPr>
            <a:r>
              <a:rPr lang="ru-RU" dirty="0" smtClean="0">
                <a:latin typeface="Times New Roman" pitchFamily="18" charset="0"/>
                <a:cs typeface="Times New Roman" pitchFamily="18" charset="0"/>
              </a:rPr>
              <a:t>Эффект </a:t>
            </a:r>
            <a:r>
              <a:rPr lang="ru-RU" dirty="0" smtClean="0">
                <a:latin typeface="Times New Roman" pitchFamily="18" charset="0"/>
                <a:cs typeface="Times New Roman" pitchFamily="18" charset="0"/>
              </a:rPr>
              <a:t>выпрямления тока на контакте </a:t>
            </a:r>
            <a:r>
              <a:rPr lang="ru-RU" dirty="0" smtClean="0">
                <a:latin typeface="Times New Roman" pitchFamily="18" charset="0"/>
                <a:cs typeface="Times New Roman" pitchFamily="18" charset="0"/>
              </a:rPr>
              <a:t>металл-полупроводник.</a:t>
            </a:r>
          </a:p>
          <a:p>
            <a:pPr marL="514350" indent="-514350">
              <a:buAutoNum type="arabicPeriod"/>
            </a:pPr>
            <a:r>
              <a:rPr lang="ru-RU" dirty="0" smtClean="0">
                <a:latin typeface="Times New Roman" pitchFamily="18" charset="0"/>
                <a:cs typeface="Times New Roman" pitchFamily="18" charset="0"/>
              </a:rPr>
              <a:t>Фотопроводимость.</a:t>
            </a:r>
          </a:p>
          <a:p>
            <a:pPr marL="514350" indent="-514350">
              <a:buNone/>
            </a:pPr>
            <a:r>
              <a:rPr lang="ru-RU" dirty="0" smtClean="0">
                <a:latin typeface="Times New Roman" pitchFamily="18" charset="0"/>
                <a:cs typeface="Times New Roman" pitchFamily="18" charset="0"/>
              </a:rPr>
              <a:t>Были </a:t>
            </a:r>
            <a:r>
              <a:rPr lang="ru-RU" dirty="0" smtClean="0">
                <a:latin typeface="Times New Roman" pitchFamily="18" charset="0"/>
                <a:cs typeface="Times New Roman" pitchFamily="18" charset="0"/>
              </a:rPr>
              <a:t>построены первые приборы на их основе</a:t>
            </a:r>
            <a:r>
              <a:rPr lang="ru-RU" dirty="0" smtClean="0">
                <a:latin typeface="Times New Roman" pitchFamily="18" charset="0"/>
                <a:cs typeface="Times New Roman" pitchFamily="18" charset="0"/>
              </a:rPr>
              <a:t>.</a:t>
            </a:r>
          </a:p>
          <a:p>
            <a:pPr marL="514350" indent="-514350">
              <a:buNone/>
            </a:pPr>
            <a:r>
              <a:rPr lang="ru-RU" dirty="0" smtClean="0">
                <a:latin typeface="Times New Roman" pitchFamily="18" charset="0"/>
                <a:cs typeface="Times New Roman" pitchFamily="18" charset="0"/>
              </a:rPr>
              <a:t>О</a:t>
            </a:r>
            <a:r>
              <a:rPr lang="ru-RU" dirty="0" smtClean="0">
                <a:latin typeface="Times New Roman" pitchFamily="18" charset="0"/>
                <a:cs typeface="Times New Roman" pitchFamily="18" charset="0"/>
              </a:rPr>
              <a:t>. В. Лосев (1923) доказал </a:t>
            </a:r>
            <a:r>
              <a:rPr lang="ru-RU" dirty="0" smtClean="0">
                <a:latin typeface="Times New Roman" pitchFamily="18" charset="0"/>
                <a:cs typeface="Times New Roman" pitchFamily="18" charset="0"/>
              </a:rPr>
              <a:t>возможность</a:t>
            </a:r>
          </a:p>
          <a:p>
            <a:pPr marL="514350" indent="-514350">
              <a:buNone/>
            </a:pPr>
            <a:r>
              <a:rPr lang="ru-RU" dirty="0" smtClean="0">
                <a:latin typeface="Times New Roman" pitchFamily="18" charset="0"/>
                <a:cs typeface="Times New Roman" pitchFamily="18" charset="0"/>
              </a:rPr>
              <a:t>использования </a:t>
            </a:r>
            <a:r>
              <a:rPr lang="ru-RU" dirty="0" smtClean="0">
                <a:latin typeface="Times New Roman" pitchFamily="18" charset="0"/>
                <a:cs typeface="Times New Roman" pitchFamily="18" charset="0"/>
              </a:rPr>
              <a:t>контактов полупроводник - металл </a:t>
            </a:r>
            <a:r>
              <a:rPr lang="ru-RU" dirty="0" smtClean="0">
                <a:latin typeface="Times New Roman" pitchFamily="18" charset="0"/>
                <a:cs typeface="Times New Roman" pitchFamily="18" charset="0"/>
              </a:rPr>
              <a:t>для </a:t>
            </a:r>
          </a:p>
          <a:p>
            <a:pPr marL="514350" indent="-514350">
              <a:buNone/>
            </a:pPr>
            <a:r>
              <a:rPr lang="ru-RU" dirty="0" smtClean="0">
                <a:latin typeface="Times New Roman" pitchFamily="18" charset="0"/>
                <a:cs typeface="Times New Roman" pitchFamily="18" charset="0"/>
              </a:rPr>
              <a:t>усиления </a:t>
            </a:r>
            <a:r>
              <a:rPr lang="ru-RU" dirty="0" smtClean="0">
                <a:latin typeface="Times New Roman" pitchFamily="18" charset="0"/>
                <a:cs typeface="Times New Roman" pitchFamily="18" charset="0"/>
              </a:rPr>
              <a:t>и генерации колебаний </a:t>
            </a:r>
            <a:endParaRPr lang="ru-RU" dirty="0" smtClean="0">
              <a:latin typeface="Times New Roman" pitchFamily="18" charset="0"/>
              <a:cs typeface="Times New Roman" pitchFamily="18" charset="0"/>
            </a:endParaRPr>
          </a:p>
          <a:p>
            <a:pPr marL="514350" indent="-514350">
              <a:buNone/>
            </a:pPr>
            <a:r>
              <a:rPr lang="ru-RU" dirty="0" smtClean="0">
                <a:latin typeface="Times New Roman" pitchFamily="18" charset="0"/>
                <a:cs typeface="Times New Roman" pitchFamily="18" charset="0"/>
              </a:rPr>
              <a:t>(кристаллический детектор</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714356"/>
            <a:ext cx="8229600" cy="5411807"/>
          </a:xfrm>
        </p:spPr>
        <p:txBody>
          <a:bodyPr/>
          <a:lstStyle/>
          <a:p>
            <a:pPr>
              <a:buNone/>
            </a:pPr>
            <a:r>
              <a:rPr lang="ru-RU" sz="3600" dirty="0" smtClean="0">
                <a:latin typeface="Times New Roman" pitchFamily="18" charset="0"/>
                <a:cs typeface="Times New Roman" pitchFamily="18" charset="0"/>
              </a:rPr>
              <a:t>   Однако </a:t>
            </a:r>
            <a:r>
              <a:rPr lang="ru-RU" sz="3600" dirty="0" smtClean="0">
                <a:latin typeface="Times New Roman" pitchFamily="18" charset="0"/>
                <a:cs typeface="Times New Roman" pitchFamily="18" charset="0"/>
              </a:rPr>
              <a:t>в последующие годы кристаллические детекторы были вытеснены электронными лампами и лишь в начале 50 - </a:t>
            </a:r>
            <a:r>
              <a:rPr lang="ru-RU" sz="3600" dirty="0" err="1" smtClean="0">
                <a:latin typeface="Times New Roman" pitchFamily="18" charset="0"/>
                <a:cs typeface="Times New Roman" pitchFamily="18" charset="0"/>
              </a:rPr>
              <a:t>х</a:t>
            </a:r>
            <a:r>
              <a:rPr lang="ru-RU" sz="3600" dirty="0" smtClean="0">
                <a:latin typeface="Times New Roman" pitchFamily="18" charset="0"/>
                <a:cs typeface="Times New Roman" pitchFamily="18" charset="0"/>
              </a:rPr>
              <a:t> годов с открытием транзисторов (США 1949 год) началось широкое применение полупроводников (главным образом германия и кремния в </a:t>
            </a:r>
            <a:r>
              <a:rPr lang="ru-RU" sz="3600" dirty="0" smtClean="0">
                <a:latin typeface="Times New Roman" pitchFamily="18" charset="0"/>
                <a:cs typeface="Times New Roman" pitchFamily="18" charset="0"/>
              </a:rPr>
              <a:t>радиоэлектронике</a:t>
            </a:r>
            <a:r>
              <a:rPr lang="ru-RU" sz="3600" dirty="0" smtClean="0">
                <a:latin typeface="Times New Roman" pitchFamily="18" charset="0"/>
                <a:cs typeface="Times New Roman" pitchFamily="18" charset="0"/>
              </a:rPr>
              <a:t>).</a:t>
            </a:r>
            <a:r>
              <a:rPr lang="ru-RU"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endParaRPr lang="ru-RU" dirty="0"/>
          </a:p>
        </p:txBody>
      </p:sp>
      <p:sp>
        <p:nvSpPr>
          <p:cNvPr id="3" name="Содержимое 2"/>
          <p:cNvSpPr>
            <a:spLocks noGrp="1"/>
          </p:cNvSpPr>
          <p:nvPr>
            <p:ph idx="1"/>
          </p:nvPr>
        </p:nvSpPr>
        <p:spPr>
          <a:xfrm>
            <a:off x="457200" y="714356"/>
            <a:ext cx="8229600" cy="5411807"/>
          </a:xfrm>
        </p:spPr>
        <p:txBody>
          <a:bodyPr>
            <a:normAutofit/>
          </a:bodyPr>
          <a:lstStyle/>
          <a:p>
            <a:pPr>
              <a:buNone/>
            </a:pPr>
            <a:r>
              <a:rPr lang="ru-RU" dirty="0" smtClean="0"/>
              <a:t>    </a:t>
            </a:r>
            <a:r>
              <a:rPr lang="ru-RU" sz="4000" dirty="0" smtClean="0">
                <a:latin typeface="Times New Roman" pitchFamily="18" charset="0"/>
                <a:cs typeface="Times New Roman" pitchFamily="18" charset="0"/>
              </a:rPr>
              <a:t>Одновременно </a:t>
            </a:r>
            <a:r>
              <a:rPr lang="ru-RU" sz="4000" dirty="0" smtClean="0">
                <a:latin typeface="Times New Roman" pitchFamily="18" charset="0"/>
                <a:cs typeface="Times New Roman" pitchFamily="18" charset="0"/>
              </a:rPr>
              <a:t>началось интенсивное </a:t>
            </a:r>
            <a:r>
              <a:rPr lang="ru-RU" sz="4000" dirty="0" smtClean="0">
                <a:latin typeface="Times New Roman" pitchFamily="18" charset="0"/>
                <a:cs typeface="Times New Roman" pitchFamily="18" charset="0"/>
              </a:rPr>
              <a:t>изучение свойств </a:t>
            </a:r>
            <a:r>
              <a:rPr lang="ru-RU" sz="4000" dirty="0" smtClean="0">
                <a:latin typeface="Times New Roman" pitchFamily="18" charset="0"/>
                <a:cs typeface="Times New Roman" pitchFamily="18" charset="0"/>
              </a:rPr>
              <a:t>полупроводников, чему способствовало совершенствование </a:t>
            </a:r>
            <a:r>
              <a:rPr lang="ru-RU" sz="4000" dirty="0" err="1" smtClean="0">
                <a:latin typeface="Times New Roman" pitchFamily="18" charset="0"/>
                <a:cs typeface="Times New Roman" pitchFamily="18" charset="0"/>
              </a:rPr>
              <a:t>методоочистки</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кристаллов и их легированию (введение в полупроводник определенных примесей).</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642918"/>
            <a:ext cx="8229600" cy="5483245"/>
          </a:xfrm>
        </p:spPr>
        <p:txBody>
          <a:bodyPr/>
          <a:lstStyle/>
          <a:p>
            <a:pPr>
              <a:buNone/>
            </a:pPr>
            <a:r>
              <a:rPr lang="ru-RU" dirty="0" smtClean="0"/>
              <a:t>    </a:t>
            </a: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СССР изучение полупроводников начались в конце 20 - </a:t>
            </a:r>
            <a:r>
              <a:rPr lang="ru-RU" dirty="0" err="1" smtClean="0">
                <a:latin typeface="Times New Roman" pitchFamily="18" charset="0"/>
                <a:cs typeface="Times New Roman" pitchFamily="18" charset="0"/>
              </a:rPr>
              <a:t>х</a:t>
            </a:r>
            <a:r>
              <a:rPr lang="ru-RU" dirty="0" smtClean="0">
                <a:latin typeface="Times New Roman" pitchFamily="18" charset="0"/>
                <a:cs typeface="Times New Roman" pitchFamily="18" charset="0"/>
              </a:rPr>
              <a:t> годов </a:t>
            </a:r>
            <a:r>
              <a:rPr lang="ru-RU" dirty="0" smtClean="0">
                <a:latin typeface="Times New Roman" pitchFamily="18" charset="0"/>
                <a:cs typeface="Times New Roman" pitchFamily="18" charset="0"/>
              </a:rPr>
              <a:t>под руководством </a:t>
            </a:r>
            <a:r>
              <a:rPr lang="ru-RU" dirty="0" smtClean="0">
                <a:latin typeface="Times New Roman" pitchFamily="18" charset="0"/>
                <a:cs typeface="Times New Roman" pitchFamily="18" charset="0"/>
              </a:rPr>
              <a:t>А.Ф. Иоффе в Физико-техническом институте АН СССР</a:t>
            </a:r>
            <a:r>
              <a:rPr lang="ru-RU" dirty="0" smtClean="0">
                <a:latin typeface="Times New Roman" pitchFamily="18" charset="0"/>
                <a:cs typeface="Times New Roman" pitchFamily="18" charset="0"/>
              </a:rPr>
              <a:t>. Интерес </a:t>
            </a:r>
            <a:r>
              <a:rPr lang="ru-RU" dirty="0" smtClean="0">
                <a:latin typeface="Times New Roman" pitchFamily="18" charset="0"/>
                <a:cs typeface="Times New Roman" pitchFamily="18" charset="0"/>
              </a:rPr>
              <a:t>к оптическим свойствам полупроводников возрос в связи с открытием вынужденного излучения в полупроводниках, что привело к созданию полупроводниковых лазеров вначале на  </a:t>
            </a:r>
            <a:r>
              <a:rPr lang="ru-RU" dirty="0" err="1" smtClean="0">
                <a:latin typeface="Times New Roman" pitchFamily="18" charset="0"/>
                <a:cs typeface="Times New Roman" pitchFamily="18" charset="0"/>
              </a:rPr>
              <a:t>p</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n</a:t>
            </a:r>
            <a:r>
              <a:rPr lang="ru-RU" dirty="0" smtClean="0">
                <a:latin typeface="Times New Roman" pitchFamily="18" charset="0"/>
                <a:cs typeface="Times New Roman" pitchFamily="18" charset="0"/>
              </a:rPr>
              <a:t> - переходе, а затем </a:t>
            </a:r>
            <a:r>
              <a:rPr lang="ru-RU" dirty="0" smtClean="0">
                <a:latin typeface="Times New Roman" pitchFamily="18" charset="0"/>
                <a:cs typeface="Times New Roman" pitchFamily="18" charset="0"/>
              </a:rPr>
              <a:t>на гетеропереходах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endParaRPr lang="ru-RU" dirty="0"/>
          </a:p>
        </p:txBody>
      </p:sp>
      <p:sp>
        <p:nvSpPr>
          <p:cNvPr id="3" name="Содержимое 2"/>
          <p:cNvSpPr>
            <a:spLocks noGrp="1"/>
          </p:cNvSpPr>
          <p:nvPr>
            <p:ph idx="1"/>
          </p:nvPr>
        </p:nvSpPr>
        <p:spPr>
          <a:xfrm>
            <a:off x="457200" y="785794"/>
            <a:ext cx="8229600" cy="5340369"/>
          </a:xfrm>
        </p:spPr>
        <p:txBody>
          <a:bodyPr>
            <a:normAutofit lnSpcReduction="10000"/>
          </a:bodyPr>
          <a:lstStyle/>
          <a:p>
            <a:pPr>
              <a:buNone/>
            </a:pPr>
            <a:r>
              <a:rPr lang="ru-RU" dirty="0" smtClean="0"/>
              <a:t>    </a:t>
            </a:r>
            <a:r>
              <a:rPr lang="ru-RU" sz="4000" dirty="0" smtClean="0">
                <a:latin typeface="Times New Roman" pitchFamily="18" charset="0"/>
                <a:cs typeface="Times New Roman" pitchFamily="18" charset="0"/>
              </a:rPr>
              <a:t>В </a:t>
            </a:r>
            <a:r>
              <a:rPr lang="ru-RU" sz="4000" dirty="0" smtClean="0">
                <a:latin typeface="Times New Roman" pitchFamily="18" charset="0"/>
                <a:cs typeface="Times New Roman" pitchFamily="18" charset="0"/>
              </a:rPr>
              <a:t>последнее время большее распространение получили приборы, основанные на действии полупроводников. Эти вещества стали изучать сравнительно недавно, однако без них уже не может обойтись ни современная электроника, ни медицина, ни многие другие науки.</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radiokomponentu.jpg"/>
          <p:cNvPicPr/>
          <p:nvPr/>
        </p:nvPicPr>
        <p:blipFill>
          <a:blip r:embed="rId2" cstate="print"/>
          <a:srcRect/>
          <a:stretch>
            <a:fillRect/>
          </a:stretch>
        </p:blipFill>
        <p:spPr bwMode="auto">
          <a:xfrm>
            <a:off x="642910" y="714356"/>
            <a:ext cx="7286676" cy="52864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Новиков\Рабочий стол\0006-006-Provodimost-veschestv.jpg"/>
          <p:cNvPicPr/>
          <p:nvPr/>
        </p:nvPicPr>
        <p:blipFill>
          <a:blip r:embed="rId2" cstate="print"/>
          <a:srcRect/>
          <a:stretch>
            <a:fillRect/>
          </a:stretch>
        </p:blipFill>
        <p:spPr bwMode="auto">
          <a:xfrm>
            <a:off x="642910" y="428604"/>
            <a:ext cx="8072493" cy="585791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365</Words>
  <Application>Microsoft Office PowerPoint</Application>
  <PresentationFormat>Экран (4:3)</PresentationFormat>
  <Paragraphs>24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ПРИМЕСНАЯ ПРОВОДИМОСТЬ ПОЛУПРОВОДНИКОВ. </vt:lpstr>
      <vt:lpstr>Слайд 14</vt:lpstr>
      <vt:lpstr>Слайд 15</vt:lpstr>
      <vt:lpstr>P-n ПЕРЕХОД. </vt:lpstr>
      <vt:lpstr>Слайд 17</vt:lpstr>
      <vt:lpstr>Слайд 18</vt:lpstr>
      <vt:lpstr>ПОЛУПРОВОДНИКОВЫЙ ДИОД И ЕГО ПРИМЕНЕНИЕ. </vt:lpstr>
      <vt:lpstr>Слайд 20</vt:lpstr>
      <vt:lpstr>Слайд 21</vt:lpstr>
      <vt:lpstr>Слайд 22</vt:lpstr>
      <vt:lpstr>Слайд 23</vt:lpstr>
      <vt:lpstr>Слайд 24</vt:lpstr>
      <vt:lpstr>Слайд 25</vt:lpstr>
    </vt:vector>
  </TitlesOfParts>
  <Company>ФГОУ СПО КМТ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Новиков Г. А.</dc:creator>
  <cp:lastModifiedBy>Новиков Г. А.</cp:lastModifiedBy>
  <cp:revision>30</cp:revision>
  <dcterms:created xsi:type="dcterms:W3CDTF">2015-02-03T13:12:49Z</dcterms:created>
  <dcterms:modified xsi:type="dcterms:W3CDTF">2015-02-03T13:52:06Z</dcterms:modified>
</cp:coreProperties>
</file>