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7" r:id="rId2"/>
    <p:sldId id="256" r:id="rId3"/>
    <p:sldId id="259" r:id="rId4"/>
    <p:sldId id="269" r:id="rId5"/>
    <p:sldId id="263" r:id="rId6"/>
    <p:sldId id="264" r:id="rId7"/>
    <p:sldId id="270" r:id="rId8"/>
    <p:sldId id="265" r:id="rId9"/>
    <p:sldId id="266" r:id="rId10"/>
    <p:sldId id="267" r:id="rId11"/>
    <p:sldId id="268" r:id="rId12"/>
    <p:sldId id="273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00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ED180-75C9-4A0E-BD53-F25E5CA9F024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DA7BC-D4C6-4A95-B5ED-EC48E3166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5157788"/>
            <a:ext cx="9144000" cy="1152525"/>
          </a:xfrm>
          <a:prstGeom prst="rect">
            <a:avLst/>
          </a:prstGeom>
          <a:solidFill>
            <a:schemeClr val="bg1">
              <a:alpha val="4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792162"/>
          </a:xfrm>
        </p:spPr>
        <p:txBody>
          <a:bodyPr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300663"/>
            <a:ext cx="8785225" cy="1081087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200" b="1">
                <a:solidFill>
                  <a:schemeClr val="hlink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94111FA-5EEA-41CE-BA51-BCCE9913099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9F06F9D-CD06-473A-B440-71103C5C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098" grpId="0"/>
      <p:bldP spid="409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4111FA-5EEA-41CE-BA51-BCCE9913099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6F9D-CD06-473A-B440-71103C5C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4111FA-5EEA-41CE-BA51-BCCE9913099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6F9D-CD06-473A-B440-71103C5C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4111FA-5EEA-41CE-BA51-BCCE9913099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6F9D-CD06-473A-B440-71103C5C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4111FA-5EEA-41CE-BA51-BCCE9913099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6F9D-CD06-473A-B440-71103C5C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4111FA-5EEA-41CE-BA51-BCCE9913099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6F9D-CD06-473A-B440-71103C5C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4111FA-5EEA-41CE-BA51-BCCE9913099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6F9D-CD06-473A-B440-71103C5C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4111FA-5EEA-41CE-BA51-BCCE9913099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6F9D-CD06-473A-B440-71103C5C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4111FA-5EEA-41CE-BA51-BCCE9913099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6F9D-CD06-473A-B440-71103C5C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4111FA-5EEA-41CE-BA51-BCCE9913099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6F9D-CD06-473A-B440-71103C5C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4111FA-5EEA-41CE-BA51-BCCE9913099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6F9D-CD06-473A-B440-71103C5C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287338" y="1268413"/>
            <a:ext cx="8569325" cy="5184775"/>
          </a:xfrm>
          <a:prstGeom prst="roundRect">
            <a:avLst>
              <a:gd name="adj" fmla="val 4162"/>
            </a:avLst>
          </a:prstGeom>
          <a:solidFill>
            <a:schemeClr val="accent1">
              <a:alpha val="89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94111FA-5EEA-41CE-BA51-BCCE9913099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F06F9D-CD06-473A-B440-71103C5C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 animBg="1"/>
      <p:bldP spid="1027" grpId="0">
        <p:tmplLst>
          <p:tmpl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26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ebdings" pitchFamily="18" charset="2"/>
        <a:buChar char="ü"/>
        <a:defRPr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ebdings" pitchFamily="18" charset="2"/>
        <a:buChar char="ý"/>
        <a:defRPr sz="1600">
          <a:solidFill>
            <a:srgbClr val="0033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ebdings" pitchFamily="18" charset="2"/>
        <a:buChar char="þ"/>
        <a:defRPr sz="1400">
          <a:solidFill>
            <a:srgbClr val="0033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rgbClr val="0033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1200">
          <a:solidFill>
            <a:srgbClr val="0033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12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12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12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1200">
          <a:solidFill>
            <a:srgbClr val="00336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russia-norway.rosizo.ru/exhibition/geogr_nature/1825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5/5d/%D0%A3%D1%81%D1%82%D0%BE%D0%B9%D1%87%D0%B8%D0%B2%D0%BE%D0%B5_%D1%80%D0%B0%D0%B7%D0%B2%D0%B8%D1%82%D0%B8%D0%B5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672414" cy="364333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4900" b="1" dirty="0" smtClean="0">
                <a:solidFill>
                  <a:srgbClr val="FFFF00"/>
                </a:solidFill>
                <a:latin typeface="Monotype Corsiva" pitchFamily="66" charset="0"/>
              </a:rPr>
              <a:t>РОЛЬ </a:t>
            </a:r>
            <a:r>
              <a:rPr lang="ru-RU" sz="4900" b="1" dirty="0">
                <a:solidFill>
                  <a:srgbClr val="FFFF00"/>
                </a:solidFill>
                <a:latin typeface="Monotype Corsiva" pitchFamily="66" charset="0"/>
              </a:rPr>
              <a:t>ГЕОГРАФИЧЕСКОГО ОБРАЗОВАНИЯ </a:t>
            </a:r>
            <a:r>
              <a:rPr lang="ru-RU" sz="4900" b="1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9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4900" b="1" dirty="0" smtClean="0">
                <a:solidFill>
                  <a:srgbClr val="FFFF00"/>
                </a:solidFill>
                <a:latin typeface="Monotype Corsiva" pitchFamily="66" charset="0"/>
              </a:rPr>
              <a:t>В ФОРМИРОВАНИИ </a:t>
            </a:r>
            <a:r>
              <a:rPr lang="ru-RU" sz="4900" b="1" dirty="0">
                <a:solidFill>
                  <a:srgbClr val="FFFF00"/>
                </a:solidFill>
                <a:latin typeface="Monotype Corsiva" pitchFamily="66" charset="0"/>
              </a:rPr>
              <a:t>СОВРЕМЕННОЙ ЛИЧНОСТИ </a:t>
            </a:r>
            <a:r>
              <a:rPr lang="ru-RU" sz="3600" b="1" dirty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b="1" dirty="0">
                <a:solidFill>
                  <a:srgbClr val="FFFF00"/>
                </a:solidFill>
                <a:latin typeface="Monotype Corsiva" pitchFamily="66" charset="0"/>
              </a:rPr>
            </a:br>
            <a:endParaRPr lang="ru-RU" sz="36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5000636"/>
            <a:ext cx="4643470" cy="1071570"/>
          </a:xfrm>
        </p:spPr>
        <p:txBody>
          <a:bodyPr>
            <a:normAutofit fontScale="92500" lnSpcReduction="20000"/>
          </a:bodyPr>
          <a:lstStyle/>
          <a:p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Резанова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Оксана Георгиевна</a:t>
            </a:r>
          </a:p>
          <a:p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Руководитель ГМО  учителей географии</a:t>
            </a:r>
          </a:p>
          <a:p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 г. Невинномысска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Monotype Corsiva" pitchFamily="66" charset="0"/>
              </a:rPr>
              <a:t>ПРИЧИНЫ КРИЗИСА 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ГЕОГРАФИЧЕСКОГО ОБРАЗОВАНИЯ В РОССИИ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algn="just"/>
            <a:r>
              <a:rPr lang="ru-RU" sz="2000" dirty="0" smtClean="0"/>
              <a:t>3. География как самостоятельный учебный предмет  не включен в перечень обязательных учебных предметов на базовом уровне (так называемая инвариантная часть учебного плана) среднего (полного) образования. В вариативной части курс «Экономической и социальной географии мира» нашел свое отражение в объеме 70 часов на базовом уровне обучения в непрофильном (универсальном) обучении (общеобразовательный профиль). </a:t>
            </a:r>
            <a:endParaRPr lang="ru-RU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Monotype Corsiva" pitchFamily="66" charset="0"/>
              </a:rPr>
              <a:t>Важнейшие предметы общего образования,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 с точки зрения ЮНЕСКО 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ru-RU" sz="3600" b="1" dirty="0" smtClean="0"/>
              <a:t>   география </a:t>
            </a:r>
          </a:p>
          <a:p>
            <a:r>
              <a:rPr lang="ru-RU" sz="3600" b="1" dirty="0" smtClean="0"/>
              <a:t>   история</a:t>
            </a:r>
          </a:p>
          <a:p>
            <a:r>
              <a:rPr lang="ru-RU" sz="3600" b="1" dirty="0" smtClean="0"/>
              <a:t>   философия</a:t>
            </a:r>
          </a:p>
          <a:p>
            <a:r>
              <a:rPr lang="ru-RU" sz="3600" b="1" dirty="0" smtClean="0"/>
              <a:t>   психология</a:t>
            </a:r>
          </a:p>
          <a:p>
            <a:r>
              <a:rPr lang="ru-RU" sz="3600" b="1" dirty="0" smtClean="0"/>
              <a:t>   иностранные языки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 </a:t>
            </a:r>
            <a:r>
              <a:rPr lang="ru-RU" b="1" dirty="0" smtClean="0"/>
              <a:t>«Люблю и знаю. Знаю и люблю. </a:t>
            </a:r>
            <a:br>
              <a:rPr lang="ru-RU" b="1" dirty="0" smtClean="0"/>
            </a:br>
            <a:r>
              <a:rPr lang="ru-RU" b="1" dirty="0" smtClean="0"/>
              <a:t>И тем полней люблю, чем лучше знаю»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>                                              </a:t>
            </a:r>
            <a:r>
              <a:rPr lang="ru-RU" sz="1800" dirty="0" smtClean="0"/>
              <a:t>Ю.К.Ефремов «Природа моей страны»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</a:t>
            </a:r>
            <a:r>
              <a:rPr lang="ru-RU" sz="2000" dirty="0" smtClean="0"/>
              <a:t>География России традиционно обслуживала нужды российского государства, которое, начиная, по крайней мере, с XIV века, непрерывно «колонизовалось», расширяя свою территорию. Сейчас, когда </a:t>
            </a:r>
            <a:r>
              <a:rPr lang="ru-RU" sz="2000" dirty="0" err="1" smtClean="0"/>
              <a:t>шестивековая</a:t>
            </a:r>
            <a:r>
              <a:rPr lang="ru-RU" sz="2000" dirty="0" smtClean="0"/>
              <a:t> эпоха расширения территории России уже позади, меняются и задачи географии: мы все лучше должны знать внутреннюю, «глубинную» Россию, на которую будут направлены основные усилия государства, и от которой в итоге будет зависеть наше будущее.</a:t>
            </a:r>
          </a:p>
          <a:p>
            <a:pPr algn="just">
              <a:buNone/>
            </a:pPr>
            <a:r>
              <a:rPr lang="ru-RU" sz="2000" dirty="0" smtClean="0"/>
              <a:t>         Любой человек должен иметь в своей голове правильное представление о том, в какой стране, каком районе, городе, селе он живет. Без этого невозможен и истинный патриотизм — любовь к своему Отечеству.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Учитель</a:t>
            </a:r>
            <a:r>
              <a:rPr lang="ru-RU" dirty="0" smtClean="0"/>
              <a:t> </a:t>
            </a:r>
            <a:r>
              <a:rPr lang="ru-RU" b="1" dirty="0" smtClean="0"/>
              <a:t>географии в школе</a:t>
            </a:r>
            <a:r>
              <a:rPr lang="ru-RU" dirty="0" smtClean="0"/>
              <a:t>– </a:t>
            </a:r>
            <a:r>
              <a:rPr lang="ru-RU" b="1" dirty="0" smtClean="0"/>
              <a:t>ключевая фигура  географического образования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/>
              <a:t>       Учителя географии были и остаются самыми творческими, общительными, образованными, несмотря на то, владеют ли они инновационными технологиями или в их работе преобладают традиционные методы и формы работы. Они остаются истинными патриотами своего предмета, а через него ,  </a:t>
            </a:r>
            <a:r>
              <a:rPr lang="ru-RU" sz="2800" smtClean="0"/>
              <a:t>и патриотами своей </a:t>
            </a:r>
            <a:r>
              <a:rPr lang="ru-RU" sz="2800" dirty="0" smtClean="0"/>
              <a:t>Родины.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5400" b="1" dirty="0" smtClean="0">
                <a:latin typeface="Monotype Corsiva" pitchFamily="66" charset="0"/>
              </a:rPr>
              <a:t>СПАСИБО ЗА ВНИМАНИЕ!</a:t>
            </a:r>
            <a:endParaRPr lang="ru-RU" sz="54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8029604" cy="1071570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География – </a:t>
            </a:r>
            <a:br>
              <a:rPr lang="ru-RU" sz="2800" b="1" i="1" dirty="0" smtClean="0"/>
            </a:br>
            <a:r>
              <a:rPr lang="ru-RU" sz="2800" b="1" i="1" dirty="0" smtClean="0"/>
              <a:t>одна из древнейших наук на Земле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foto27_01_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2733165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tolemej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857364"/>
            <a:ext cx="2643206" cy="364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182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4143380"/>
            <a:ext cx="2895600" cy="2230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/>
              <a:t>Классическая географическая триада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2400" b="1" dirty="0" smtClean="0"/>
              <a:t>ПРИРОДА – ЧЕЛОВЕК - ХОЗЯЙСТВО</a:t>
            </a:r>
          </a:p>
        </p:txBody>
      </p:sp>
      <p:pic>
        <p:nvPicPr>
          <p:cNvPr id="4101" name="Picture 2" descr="File:Устойчивое развитие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14489"/>
            <a:ext cx="835824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>
                <a:latin typeface="Monotype Corsiva" pitchFamily="66" charset="0"/>
              </a:rPr>
              <a:t>Приоритеты современного </a:t>
            </a:r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en-GB" sz="2800" b="1" dirty="0" smtClean="0">
                <a:latin typeface="Monotype Corsiva" pitchFamily="66" charset="0"/>
              </a:rPr>
              <a:t>школьного географического образования 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                                 </a:t>
            </a:r>
            <a:r>
              <a:rPr lang="en-GB" sz="2400" b="1" u="sng" dirty="0" err="1" smtClean="0"/>
              <a:t>Главная</a:t>
            </a:r>
            <a:r>
              <a:rPr lang="en-GB" sz="2400" b="1" u="sng" dirty="0" smtClean="0"/>
              <a:t> </a:t>
            </a:r>
            <a:r>
              <a:rPr lang="en-GB" sz="2400" b="1" u="sng" dirty="0" err="1" smtClean="0"/>
              <a:t>цель</a:t>
            </a:r>
            <a:r>
              <a:rPr lang="en-GB" sz="2400" b="1" u="sng" dirty="0" smtClean="0"/>
              <a:t>:</a:t>
            </a:r>
            <a:endParaRPr lang="ru-RU" sz="2400" b="1" u="sng" dirty="0" smtClean="0"/>
          </a:p>
          <a:p>
            <a:r>
              <a:rPr lang="en-GB" sz="2400" dirty="0" smtClean="0"/>
              <a:t> </a:t>
            </a:r>
            <a:r>
              <a:rPr lang="en-GB" sz="2400" b="1" dirty="0" err="1" smtClean="0"/>
              <a:t>переход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от</a:t>
            </a:r>
            <a:r>
              <a:rPr lang="en-GB" sz="2400" b="1" dirty="0" smtClean="0"/>
              <a:t> «</a:t>
            </a:r>
            <a:r>
              <a:rPr lang="en-GB" sz="2400" b="1" dirty="0" err="1" smtClean="0"/>
              <a:t>знаниевого</a:t>
            </a:r>
            <a:r>
              <a:rPr lang="en-GB" sz="2400" b="1" dirty="0" smtClean="0"/>
              <a:t>» </a:t>
            </a:r>
            <a:r>
              <a:rPr lang="en-GB" sz="2400" b="1" dirty="0" err="1" smtClean="0"/>
              <a:t>подхода</a:t>
            </a:r>
            <a:r>
              <a:rPr lang="en-GB" sz="2400" b="1" dirty="0" smtClean="0"/>
              <a:t> к «</a:t>
            </a:r>
            <a:r>
              <a:rPr lang="en-GB" sz="2400" b="1" dirty="0" err="1" smtClean="0"/>
              <a:t>компетентностному</a:t>
            </a:r>
            <a:r>
              <a:rPr lang="en-GB" sz="2400" b="1" dirty="0" smtClean="0"/>
              <a:t>»; </a:t>
            </a:r>
            <a:r>
              <a:rPr lang="en-GB" sz="2400" b="1" dirty="0" err="1" smtClean="0"/>
              <a:t>от</a:t>
            </a:r>
            <a:r>
              <a:rPr lang="en-GB" sz="2400" b="1" dirty="0" smtClean="0"/>
              <a:t> «</a:t>
            </a:r>
            <a:r>
              <a:rPr lang="en-GB" sz="2400" b="1" dirty="0" err="1" smtClean="0"/>
              <a:t>энциклопедичности</a:t>
            </a:r>
            <a:r>
              <a:rPr lang="en-GB" sz="2400" b="1" dirty="0" smtClean="0"/>
              <a:t>» к «</a:t>
            </a:r>
            <a:r>
              <a:rPr lang="en-GB" sz="2400" b="1" dirty="0" err="1" smtClean="0"/>
              <a:t>общей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грамотности</a:t>
            </a:r>
            <a:r>
              <a:rPr lang="en-GB" sz="2400" b="1" dirty="0" smtClean="0"/>
              <a:t> (</a:t>
            </a:r>
            <a:r>
              <a:rPr lang="en-GB" sz="2400" b="1" dirty="0" err="1" smtClean="0"/>
              <a:t>компетентность</a:t>
            </a:r>
            <a:r>
              <a:rPr lang="en-GB" sz="2400" b="1" dirty="0" smtClean="0"/>
              <a:t>)» </a:t>
            </a:r>
            <a:r>
              <a:rPr lang="ru-RU" sz="2400" b="1" dirty="0" smtClean="0"/>
              <a:t>;</a:t>
            </a:r>
          </a:p>
          <a:p>
            <a:endParaRPr lang="ru-RU" sz="2400" b="1" dirty="0" smtClean="0"/>
          </a:p>
          <a:p>
            <a:r>
              <a:rPr lang="en-GB" sz="2400" b="1" dirty="0" err="1" smtClean="0"/>
              <a:t>специализация</a:t>
            </a:r>
            <a:r>
              <a:rPr lang="en-GB" sz="2400" b="1" dirty="0" smtClean="0"/>
              <a:t> в </a:t>
            </a:r>
            <a:r>
              <a:rPr lang="en-GB" sz="2400" b="1" dirty="0" err="1" smtClean="0"/>
              <a:t>избранных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областях</a:t>
            </a:r>
            <a:r>
              <a:rPr lang="en-GB" sz="2400" b="1" dirty="0" smtClean="0"/>
              <a:t>;</a:t>
            </a:r>
            <a:endParaRPr lang="ru-RU" sz="2400" b="1" dirty="0" smtClean="0"/>
          </a:p>
          <a:p>
            <a:pPr>
              <a:buNone/>
            </a:pPr>
            <a:r>
              <a:rPr lang="en-GB" sz="2400" b="1" dirty="0" smtClean="0"/>
              <a:t> </a:t>
            </a:r>
            <a:endParaRPr lang="ru-RU" sz="2400" b="1" dirty="0" smtClean="0"/>
          </a:p>
          <a:p>
            <a:r>
              <a:rPr lang="en-GB" sz="2400" b="1" dirty="0" err="1" smtClean="0"/>
              <a:t>специализация</a:t>
            </a:r>
            <a:r>
              <a:rPr lang="en-GB" sz="2400" b="1" dirty="0" smtClean="0"/>
              <a:t> в </a:t>
            </a:r>
            <a:r>
              <a:rPr lang="en-GB" sz="2400" b="1" dirty="0" err="1" smtClean="0"/>
              <a:t>избранных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областях</a:t>
            </a:r>
            <a:r>
              <a:rPr lang="en-GB" sz="2400" b="1" dirty="0" smtClean="0"/>
              <a:t>; </a:t>
            </a:r>
            <a:endParaRPr lang="ru-RU" sz="24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800" b="1" dirty="0" smtClean="0">
                <a:latin typeface="Monotype Corsiva" pitchFamily="64" charset="0"/>
              </a:rPr>
              <a:t>Приоритеты </a:t>
            </a:r>
            <a:r>
              <a:rPr lang="en-GB" sz="2800" b="1" dirty="0" err="1" smtClean="0">
                <a:latin typeface="Monotype Corsiva" pitchFamily="64" charset="0"/>
              </a:rPr>
              <a:t>современного</a:t>
            </a:r>
            <a:r>
              <a:rPr lang="en-GB" sz="2800" b="1" dirty="0" smtClean="0">
                <a:latin typeface="Monotype Corsiva" pitchFamily="64" charset="0"/>
              </a:rPr>
              <a:t> </a:t>
            </a:r>
            <a:r>
              <a:rPr lang="ru-RU" sz="2800" b="1" dirty="0" smtClean="0">
                <a:latin typeface="Monotype Corsiva" pitchFamily="64" charset="0"/>
              </a:rPr>
              <a:t/>
            </a:r>
            <a:br>
              <a:rPr lang="ru-RU" sz="2800" b="1" dirty="0" smtClean="0">
                <a:latin typeface="Monotype Corsiva" pitchFamily="64" charset="0"/>
              </a:rPr>
            </a:br>
            <a:r>
              <a:rPr lang="en-GB" sz="2800" b="1" dirty="0" err="1" smtClean="0">
                <a:latin typeface="Monotype Corsiva" pitchFamily="64" charset="0"/>
              </a:rPr>
              <a:t>школьного</a:t>
            </a:r>
            <a:r>
              <a:rPr lang="en-GB" sz="2800" b="1" dirty="0" smtClean="0">
                <a:latin typeface="Monotype Corsiva" pitchFamily="64" charset="0"/>
              </a:rPr>
              <a:t> географического образования</a:t>
            </a:r>
            <a:r>
              <a:rPr lang="en-GB" sz="2800" b="1" dirty="0" smtClean="0"/>
              <a:t>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48756" cy="492922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b="1" u="sng" dirty="0" smtClean="0"/>
          </a:p>
          <a:p>
            <a:pPr marL="514350" indent="-514350">
              <a:lnSpc>
                <a:spcPct val="8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dirty="0" smtClean="0"/>
              <a:t>      </a:t>
            </a:r>
            <a:r>
              <a:rPr lang="en-GB" sz="2800" b="1" u="sng" dirty="0" err="1" smtClean="0"/>
              <a:t>Образовательный</a:t>
            </a:r>
            <a:r>
              <a:rPr lang="en-GB" sz="2800" b="1" u="sng" dirty="0" smtClean="0"/>
              <a:t> </a:t>
            </a:r>
            <a:r>
              <a:rPr lang="en-GB" sz="2800" b="1" u="sng" dirty="0" err="1" smtClean="0"/>
              <a:t>процесс</a:t>
            </a:r>
            <a:r>
              <a:rPr lang="ru-RU" sz="2800" b="1" u="sng" dirty="0" smtClean="0"/>
              <a:t> </a:t>
            </a:r>
            <a:r>
              <a:rPr lang="en-GB" sz="2800" b="1" u="sng" dirty="0" err="1" smtClean="0"/>
              <a:t>переориентирован</a:t>
            </a:r>
            <a:r>
              <a:rPr lang="en-GB" sz="2800" b="1" u="sng" dirty="0" smtClean="0"/>
              <a:t> </a:t>
            </a:r>
            <a:r>
              <a:rPr lang="en-GB" sz="2800" b="1" u="sng" dirty="0" err="1" smtClean="0"/>
              <a:t>на</a:t>
            </a:r>
            <a:r>
              <a:rPr lang="en-GB" sz="2800" b="1" u="sng" dirty="0" smtClean="0"/>
              <a:t>:</a:t>
            </a:r>
            <a:endParaRPr lang="ru-RU" sz="2800" b="1" u="sng" dirty="0" smtClean="0"/>
          </a:p>
          <a:p>
            <a:pPr marL="514350" indent="-514350">
              <a:lnSpc>
                <a:spcPct val="8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800" b="1" u="sng" dirty="0" smtClean="0"/>
          </a:p>
          <a:p>
            <a:pPr>
              <a:lnSpc>
                <a:spcPct val="8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</a:t>
            </a:r>
            <a:r>
              <a:rPr lang="en-GB" sz="2800" b="1" dirty="0" err="1" smtClean="0"/>
              <a:t>развитие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продуктивного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мышления</a:t>
            </a:r>
            <a:r>
              <a:rPr lang="ru-RU" sz="2800" b="1" dirty="0" smtClean="0"/>
              <a:t>;</a:t>
            </a:r>
          </a:p>
          <a:p>
            <a:pPr>
              <a:lnSpc>
                <a:spcPct val="8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b="1" dirty="0" smtClean="0"/>
          </a:p>
          <a:p>
            <a:pPr>
              <a:lnSpc>
                <a:spcPct val="8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dirty="0" smtClean="0"/>
              <a:t> </a:t>
            </a:r>
            <a:r>
              <a:rPr lang="en-GB" sz="2800" b="1" dirty="0" err="1" smtClean="0"/>
              <a:t>формирования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ключевых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компетентностей</a:t>
            </a:r>
            <a:r>
              <a:rPr lang="ru-RU" sz="2800" b="1" dirty="0" smtClean="0"/>
              <a:t>;</a:t>
            </a:r>
          </a:p>
          <a:p>
            <a:pPr>
              <a:lnSpc>
                <a:spcPct val="8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b="1" dirty="0" smtClean="0"/>
          </a:p>
          <a:p>
            <a:pPr>
              <a:lnSpc>
                <a:spcPct val="8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dirty="0" smtClean="0"/>
              <a:t> </a:t>
            </a:r>
            <a:r>
              <a:rPr lang="en-GB" sz="2800" b="1" dirty="0" err="1" smtClean="0"/>
              <a:t>формирование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ключевых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интеллектуальных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умений</a:t>
            </a:r>
            <a:r>
              <a:rPr lang="ru-RU" sz="2800" b="1" dirty="0" smtClean="0"/>
              <a:t>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smtClean="0"/>
              <a:t> </a:t>
            </a:r>
          </a:p>
          <a:p>
            <a:pPr>
              <a:lnSpc>
                <a:spcPct val="8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dirty="0" smtClean="0"/>
              <a:t>  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введение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профильного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обучения</a:t>
            </a:r>
            <a:r>
              <a:rPr lang="en-GB" sz="2800" b="1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65187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latin typeface="Monotype Corsiva" pitchFamily="66" charset="0"/>
              </a:rPr>
              <a:t>Приоритеты </a:t>
            </a:r>
            <a:r>
              <a:rPr lang="en-GB" sz="2800" b="1" dirty="0" err="1" smtClean="0">
                <a:latin typeface="Monotype Corsiva" pitchFamily="66" charset="0"/>
              </a:rPr>
              <a:t>современного</a:t>
            </a:r>
            <a:r>
              <a:rPr lang="en-GB" sz="2800" b="1" dirty="0" smtClean="0">
                <a:latin typeface="Monotype Corsiva" pitchFamily="66" charset="0"/>
              </a:rPr>
              <a:t> </a:t>
            </a:r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en-GB" sz="2800" b="1" dirty="0" err="1" smtClean="0">
                <a:latin typeface="Monotype Corsiva" pitchFamily="66" charset="0"/>
              </a:rPr>
              <a:t>школьного</a:t>
            </a:r>
            <a:r>
              <a:rPr lang="en-GB" sz="2800" b="1" dirty="0" smtClean="0">
                <a:latin typeface="Monotype Corsiva" pitchFamily="66" charset="0"/>
              </a:rPr>
              <a:t> географического образования 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lnSpc>
                <a:spcPct val="8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5100" b="1" u="sng" dirty="0" smtClean="0"/>
          </a:p>
          <a:p>
            <a:pPr algn="ctr">
              <a:lnSpc>
                <a:spcPct val="8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5100" dirty="0" smtClean="0"/>
              <a:t> </a:t>
            </a:r>
            <a:r>
              <a:rPr lang="en-GB" sz="5100" b="1" u="sng" dirty="0" err="1" smtClean="0"/>
              <a:t>Инновационные</a:t>
            </a:r>
            <a:r>
              <a:rPr lang="en-GB" sz="5100" b="1" u="sng" dirty="0" smtClean="0"/>
              <a:t> </a:t>
            </a:r>
            <a:r>
              <a:rPr lang="en-GB" sz="5100" b="1" u="sng" dirty="0" err="1" smtClean="0"/>
              <a:t>процессы</a:t>
            </a:r>
            <a:r>
              <a:rPr lang="en-GB" sz="5100" b="1" u="sng" dirty="0" smtClean="0"/>
              <a:t>:</a:t>
            </a:r>
          </a:p>
          <a:p>
            <a:pPr>
              <a:lnSpc>
                <a:spcPct val="17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</a:t>
            </a:r>
            <a:r>
              <a:rPr lang="en-GB" sz="4500" b="1" dirty="0" err="1" smtClean="0"/>
              <a:t>Информатизация</a:t>
            </a:r>
            <a:r>
              <a:rPr lang="en-GB" sz="4500" b="1" dirty="0" smtClean="0"/>
              <a:t> образования</a:t>
            </a:r>
            <a:r>
              <a:rPr lang="ru-RU" sz="4500" b="1" dirty="0" smtClean="0"/>
              <a:t>;</a:t>
            </a:r>
            <a:endParaRPr lang="en-GB" sz="4500" b="1" dirty="0" smtClean="0"/>
          </a:p>
          <a:p>
            <a:pPr>
              <a:lnSpc>
                <a:spcPct val="17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500" b="1" dirty="0" smtClean="0"/>
              <a:t> </a:t>
            </a:r>
            <a:r>
              <a:rPr lang="en-GB" sz="4500" b="1" dirty="0" err="1" smtClean="0"/>
              <a:t>Новые</a:t>
            </a:r>
            <a:r>
              <a:rPr lang="en-GB" sz="4500" b="1" dirty="0" smtClean="0"/>
              <a:t> </a:t>
            </a:r>
            <a:r>
              <a:rPr lang="en-GB" sz="4500" b="1" dirty="0" err="1" smtClean="0"/>
              <a:t>способы</a:t>
            </a:r>
            <a:r>
              <a:rPr lang="en-GB" sz="4500" b="1" dirty="0" smtClean="0"/>
              <a:t> </a:t>
            </a:r>
            <a:r>
              <a:rPr lang="en-GB" sz="4500" b="1" dirty="0" err="1" smtClean="0"/>
              <a:t>организации</a:t>
            </a:r>
            <a:r>
              <a:rPr lang="en-GB" sz="4500" b="1" dirty="0" smtClean="0"/>
              <a:t> </a:t>
            </a:r>
            <a:r>
              <a:rPr lang="en-GB" sz="4500" b="1" dirty="0" err="1" smtClean="0"/>
              <a:t>учебного</a:t>
            </a:r>
            <a:r>
              <a:rPr lang="en-GB" sz="4500" b="1" dirty="0" smtClean="0"/>
              <a:t> </a:t>
            </a:r>
            <a:r>
              <a:rPr lang="en-GB" sz="4500" b="1" dirty="0" err="1" smtClean="0"/>
              <a:t>процесса</a:t>
            </a:r>
            <a:r>
              <a:rPr lang="ru-RU" sz="4500" b="1" dirty="0" smtClean="0"/>
              <a:t>;</a:t>
            </a:r>
            <a:endParaRPr lang="en-GB" sz="4500" b="1" dirty="0" smtClean="0"/>
          </a:p>
          <a:p>
            <a:pPr>
              <a:lnSpc>
                <a:spcPct val="17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500" b="1" dirty="0" err="1" smtClean="0"/>
              <a:t>Самостоятельная</a:t>
            </a:r>
            <a:r>
              <a:rPr lang="en-GB" sz="4500" b="1" dirty="0" smtClean="0"/>
              <a:t> </a:t>
            </a:r>
            <a:r>
              <a:rPr lang="en-GB" sz="4500" b="1" dirty="0" err="1" smtClean="0"/>
              <a:t>познавательная</a:t>
            </a:r>
            <a:r>
              <a:rPr lang="en-GB" sz="4500" b="1" dirty="0" smtClean="0"/>
              <a:t> </a:t>
            </a:r>
            <a:r>
              <a:rPr lang="en-GB" sz="4500" b="1" dirty="0" err="1" smtClean="0"/>
              <a:t>деятельность</a:t>
            </a:r>
            <a:r>
              <a:rPr lang="en-GB" sz="4500" b="1" dirty="0" smtClean="0"/>
              <a:t> </a:t>
            </a:r>
            <a:r>
              <a:rPr lang="en-GB" sz="4500" b="1" dirty="0" err="1" smtClean="0"/>
              <a:t>учащихся</a:t>
            </a:r>
            <a:r>
              <a:rPr lang="ru-RU" sz="4500" b="1" dirty="0" smtClean="0"/>
              <a:t>;</a:t>
            </a:r>
            <a:endParaRPr lang="en-GB" sz="4500" b="1" dirty="0" smtClean="0"/>
          </a:p>
          <a:p>
            <a:pPr>
              <a:lnSpc>
                <a:spcPct val="17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500" b="1" dirty="0" err="1" smtClean="0"/>
              <a:t>Проектная</a:t>
            </a:r>
            <a:r>
              <a:rPr lang="en-GB" sz="4500" b="1" dirty="0" smtClean="0"/>
              <a:t> </a:t>
            </a:r>
            <a:r>
              <a:rPr lang="en-GB" sz="4500" b="1" dirty="0" err="1" smtClean="0"/>
              <a:t>деятельность</a:t>
            </a:r>
            <a:r>
              <a:rPr lang="ru-RU" sz="4500" b="1" dirty="0" smtClean="0"/>
              <a:t>;</a:t>
            </a:r>
            <a:endParaRPr lang="en-GB" sz="4500" b="1" dirty="0" smtClean="0"/>
          </a:p>
          <a:p>
            <a:pPr>
              <a:lnSpc>
                <a:spcPct val="17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500" b="1" dirty="0" err="1" smtClean="0"/>
              <a:t>Интегративные</a:t>
            </a:r>
            <a:r>
              <a:rPr lang="en-GB" sz="4500" b="1" dirty="0" smtClean="0"/>
              <a:t> </a:t>
            </a:r>
            <a:r>
              <a:rPr lang="en-GB" sz="4500" b="1" dirty="0" err="1" smtClean="0"/>
              <a:t>подходы</a:t>
            </a:r>
            <a:r>
              <a:rPr lang="en-GB" sz="4500" b="1" dirty="0" smtClean="0"/>
              <a:t> </a:t>
            </a:r>
            <a:r>
              <a:rPr lang="ru-RU" sz="4500" b="1" dirty="0" smtClean="0"/>
              <a:t>к</a:t>
            </a:r>
            <a:r>
              <a:rPr lang="en-GB" sz="4500" b="1" dirty="0" smtClean="0"/>
              <a:t> </a:t>
            </a:r>
            <a:r>
              <a:rPr lang="en-GB" sz="4500" b="1" dirty="0" err="1" smtClean="0"/>
              <a:t>содержани</a:t>
            </a:r>
            <a:r>
              <a:rPr lang="ru-RU" sz="4500" b="1" dirty="0" err="1" smtClean="0"/>
              <a:t>ю</a:t>
            </a:r>
            <a:r>
              <a:rPr lang="ru-RU" sz="4500" b="1" dirty="0" smtClean="0"/>
              <a:t>;</a:t>
            </a:r>
            <a:endParaRPr lang="en-GB" sz="4500" b="1" dirty="0" smtClean="0"/>
          </a:p>
          <a:p>
            <a:pPr>
              <a:lnSpc>
                <a:spcPct val="17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500" b="1" dirty="0" err="1" smtClean="0"/>
              <a:t>Коммуникативная</a:t>
            </a:r>
            <a:r>
              <a:rPr lang="en-GB" sz="4500" b="1" dirty="0" smtClean="0"/>
              <a:t> </a:t>
            </a:r>
            <a:r>
              <a:rPr lang="en-GB" sz="4500" b="1" dirty="0" err="1" smtClean="0"/>
              <a:t>деятельность</a:t>
            </a:r>
            <a:r>
              <a:rPr lang="en-GB" sz="4500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err="1" smtClean="0">
                <a:solidFill>
                  <a:srgbClr val="006699"/>
                </a:solidFill>
                <a:latin typeface="Monotype Corsiva" pitchFamily="64" charset="0"/>
              </a:rPr>
              <a:t>Приоритеты</a:t>
            </a:r>
            <a:r>
              <a:rPr lang="en-GB" sz="2800" b="1" dirty="0" smtClean="0">
                <a:solidFill>
                  <a:srgbClr val="006699"/>
                </a:solidFill>
                <a:latin typeface="Monotype Corsiva" pitchFamily="64" charset="0"/>
              </a:rPr>
              <a:t> </a:t>
            </a:r>
            <a:r>
              <a:rPr lang="en-GB" sz="2800" b="1" dirty="0" err="1" smtClean="0">
                <a:solidFill>
                  <a:srgbClr val="006699"/>
                </a:solidFill>
                <a:latin typeface="Monotype Corsiva" pitchFamily="64" charset="0"/>
              </a:rPr>
              <a:t>современного</a:t>
            </a:r>
            <a:r>
              <a:rPr lang="en-GB" sz="2800" b="1" dirty="0" smtClean="0">
                <a:solidFill>
                  <a:srgbClr val="006699"/>
                </a:solidFill>
                <a:latin typeface="Monotype Corsiva" pitchFamily="64" charset="0"/>
              </a:rPr>
              <a:t> </a:t>
            </a:r>
            <a:r>
              <a:rPr lang="ru-RU" sz="2800" b="1" dirty="0" smtClean="0">
                <a:solidFill>
                  <a:srgbClr val="006699"/>
                </a:solidFill>
                <a:latin typeface="Monotype Corsiva" pitchFamily="64" charset="0"/>
              </a:rPr>
              <a:t/>
            </a:r>
            <a:br>
              <a:rPr lang="ru-RU" sz="2800" b="1" dirty="0" smtClean="0">
                <a:solidFill>
                  <a:srgbClr val="006699"/>
                </a:solidFill>
                <a:latin typeface="Monotype Corsiva" pitchFamily="64" charset="0"/>
              </a:rPr>
            </a:br>
            <a:r>
              <a:rPr lang="en-GB" sz="2800" b="1" dirty="0" err="1" smtClean="0">
                <a:solidFill>
                  <a:srgbClr val="006699"/>
                </a:solidFill>
                <a:latin typeface="Monotype Corsiva" pitchFamily="64" charset="0"/>
              </a:rPr>
              <a:t>школьного</a:t>
            </a:r>
            <a:r>
              <a:rPr lang="en-GB" sz="2800" b="1" dirty="0" smtClean="0">
                <a:solidFill>
                  <a:srgbClr val="006699"/>
                </a:solidFill>
                <a:latin typeface="Monotype Corsiva" pitchFamily="64" charset="0"/>
              </a:rPr>
              <a:t> </a:t>
            </a:r>
            <a:r>
              <a:rPr lang="en-GB" sz="2800" b="1" dirty="0" err="1" smtClean="0">
                <a:solidFill>
                  <a:srgbClr val="006699"/>
                </a:solidFill>
                <a:latin typeface="Monotype Corsiva" pitchFamily="64" charset="0"/>
              </a:rPr>
              <a:t>географического</a:t>
            </a:r>
            <a:r>
              <a:rPr lang="en-GB" sz="2800" b="1" dirty="0" smtClean="0">
                <a:solidFill>
                  <a:srgbClr val="006699"/>
                </a:solidFill>
                <a:latin typeface="Monotype Corsiva" pitchFamily="64" charset="0"/>
              </a:rPr>
              <a:t> </a:t>
            </a:r>
            <a:r>
              <a:rPr lang="en-GB" sz="2800" b="1" dirty="0" err="1" smtClean="0">
                <a:solidFill>
                  <a:srgbClr val="006699"/>
                </a:solidFill>
                <a:latin typeface="Monotype Corsiva" pitchFamily="64" charset="0"/>
              </a:rPr>
              <a:t>образования</a:t>
            </a:r>
            <a:r>
              <a:rPr lang="en-GB" sz="2800" b="1" dirty="0" smtClean="0">
                <a:solidFill>
                  <a:srgbClr val="006699"/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/>
              <a:t>                                   </a:t>
            </a:r>
            <a:r>
              <a:rPr lang="en-GB" sz="2400" b="1" u="sng" dirty="0" err="1" smtClean="0"/>
              <a:t>Результат</a:t>
            </a:r>
            <a:r>
              <a:rPr lang="en-GB" sz="2400" b="1" u="sng" dirty="0" smtClean="0"/>
              <a:t> </a:t>
            </a:r>
            <a:r>
              <a:rPr lang="en-GB" sz="2400" b="1" u="sng" dirty="0" err="1" smtClean="0"/>
              <a:t>обучения</a:t>
            </a:r>
            <a:r>
              <a:rPr lang="en-GB" sz="2400" b="1" u="sng" dirty="0" smtClean="0"/>
              <a:t>:</a:t>
            </a:r>
            <a:endParaRPr lang="ru-RU" sz="2400" b="1" u="sng" dirty="0" smtClean="0"/>
          </a:p>
          <a:p>
            <a:pPr>
              <a:lnSpc>
                <a:spcPct val="12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/>
              <a:t>общая</a:t>
            </a:r>
            <a:r>
              <a:rPr lang="en-GB" sz="2400" dirty="0" smtClean="0"/>
              <a:t> </a:t>
            </a:r>
            <a:r>
              <a:rPr lang="en-GB" sz="2400" dirty="0" err="1" smtClean="0"/>
              <a:t>компетентность</a:t>
            </a:r>
            <a:r>
              <a:rPr lang="ru-RU" sz="2400" dirty="0" smtClean="0"/>
              <a:t> </a:t>
            </a:r>
            <a:r>
              <a:rPr lang="en-GB" sz="2400" dirty="0" err="1" smtClean="0"/>
              <a:t>обучающихся</a:t>
            </a:r>
            <a:r>
              <a:rPr lang="en-GB" sz="2400" dirty="0" smtClean="0"/>
              <a:t>, </a:t>
            </a:r>
            <a:r>
              <a:rPr lang="en-GB" sz="2400" dirty="0" err="1" smtClean="0"/>
              <a:t>что</a:t>
            </a:r>
            <a:r>
              <a:rPr lang="en-GB" sz="2400" dirty="0" smtClean="0"/>
              <a:t> </a:t>
            </a:r>
            <a:r>
              <a:rPr lang="en-GB" sz="2400" dirty="0" err="1" smtClean="0"/>
              <a:t>обеспечивается</a:t>
            </a:r>
            <a:r>
              <a:rPr lang="en-GB" sz="2400" dirty="0" smtClean="0"/>
              <a:t>:</a:t>
            </a:r>
          </a:p>
          <a:p>
            <a:pPr>
              <a:lnSpc>
                <a:spcPct val="12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 </a:t>
            </a:r>
            <a:r>
              <a:rPr lang="ru-RU" sz="2400" dirty="0" smtClean="0"/>
              <a:t>к</a:t>
            </a:r>
            <a:r>
              <a:rPr lang="en-GB" sz="2400" dirty="0" err="1" smtClean="0"/>
              <a:t>лючевыми</a:t>
            </a:r>
            <a:r>
              <a:rPr lang="en-GB" sz="2400" dirty="0" smtClean="0"/>
              <a:t> </a:t>
            </a:r>
            <a:r>
              <a:rPr lang="en-GB" sz="2400" dirty="0" err="1" smtClean="0"/>
              <a:t>интеллектуальными</a:t>
            </a:r>
            <a:r>
              <a:rPr lang="en-GB" sz="2400" dirty="0" smtClean="0"/>
              <a:t> </a:t>
            </a:r>
            <a:r>
              <a:rPr lang="en-GB" sz="2400" dirty="0" err="1" smtClean="0"/>
              <a:t>умениями</a:t>
            </a:r>
            <a:r>
              <a:rPr lang="ru-RU" sz="2400" dirty="0" smtClean="0"/>
              <a:t>;</a:t>
            </a:r>
            <a:endParaRPr lang="en-GB" sz="2400" dirty="0" smtClean="0"/>
          </a:p>
          <a:p>
            <a:pPr>
              <a:lnSpc>
                <a:spcPct val="12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 </a:t>
            </a:r>
            <a:r>
              <a:rPr lang="ru-RU" sz="2400" dirty="0" smtClean="0"/>
              <a:t>у</a:t>
            </a:r>
            <a:r>
              <a:rPr lang="en-GB" sz="2400" dirty="0" err="1" smtClean="0"/>
              <a:t>ниверсальными</a:t>
            </a:r>
            <a:r>
              <a:rPr lang="en-GB" sz="2400" dirty="0" smtClean="0"/>
              <a:t> </a:t>
            </a:r>
            <a:r>
              <a:rPr lang="en-GB" sz="2400" dirty="0" err="1" smtClean="0"/>
              <a:t>способами</a:t>
            </a:r>
            <a:r>
              <a:rPr lang="en-GB" sz="2400" dirty="0" smtClean="0"/>
              <a:t> </a:t>
            </a:r>
            <a:r>
              <a:rPr lang="en-GB" sz="2400" dirty="0" err="1" smtClean="0"/>
              <a:t>деятельности</a:t>
            </a:r>
            <a:r>
              <a:rPr lang="en-GB" sz="2400" dirty="0" smtClean="0"/>
              <a:t>, </a:t>
            </a:r>
            <a:r>
              <a:rPr lang="en-GB" sz="2400" dirty="0" err="1" smtClean="0"/>
              <a:t>познания</a:t>
            </a:r>
            <a:r>
              <a:rPr lang="en-GB" sz="2400" dirty="0" smtClean="0"/>
              <a:t> и </a:t>
            </a:r>
            <a:r>
              <a:rPr lang="en-GB" sz="2400" dirty="0" err="1" smtClean="0"/>
              <a:t>взаимодействия</a:t>
            </a:r>
            <a:r>
              <a:rPr lang="ru-RU" sz="2400" dirty="0" smtClean="0"/>
              <a:t>;</a:t>
            </a:r>
            <a:endParaRPr lang="en-GB" sz="2400" dirty="0" smtClean="0"/>
          </a:p>
          <a:p>
            <a:pPr>
              <a:lnSpc>
                <a:spcPct val="12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 smtClean="0"/>
              <a:t>б</a:t>
            </a:r>
            <a:r>
              <a:rPr lang="en-GB" sz="2400" dirty="0" err="1" smtClean="0"/>
              <a:t>азовыми</a:t>
            </a:r>
            <a:r>
              <a:rPr lang="en-GB" sz="2400" dirty="0" smtClean="0"/>
              <a:t> </a:t>
            </a:r>
            <a:r>
              <a:rPr lang="en-GB" sz="2400" dirty="0" err="1" smtClean="0"/>
              <a:t>структурообразующими</a:t>
            </a:r>
            <a:r>
              <a:rPr lang="en-GB" sz="2400" dirty="0" smtClean="0"/>
              <a:t> </a:t>
            </a:r>
            <a:r>
              <a:rPr lang="en-GB" sz="2400" dirty="0" err="1" smtClean="0"/>
              <a:t>знаниями</a:t>
            </a:r>
            <a:r>
              <a:rPr lang="ru-RU" sz="2400" dirty="0" smtClean="0"/>
              <a:t>;</a:t>
            </a:r>
            <a:endParaRPr lang="en-GB" sz="2400" dirty="0" smtClean="0"/>
          </a:p>
          <a:p>
            <a:pPr>
              <a:lnSpc>
                <a:spcPct val="12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 smtClean="0"/>
              <a:t>с</a:t>
            </a:r>
            <a:r>
              <a:rPr lang="en-GB" sz="2400" dirty="0" err="1" smtClean="0"/>
              <a:t>оциальным</a:t>
            </a:r>
            <a:r>
              <a:rPr lang="en-GB" sz="2400" dirty="0" smtClean="0"/>
              <a:t> </a:t>
            </a:r>
            <a:r>
              <a:rPr lang="en-GB" sz="2400" dirty="0" err="1" smtClean="0"/>
              <a:t>опытом</a:t>
            </a:r>
            <a:r>
              <a:rPr lang="en-GB" sz="2400" dirty="0" smtClean="0"/>
              <a:t> </a:t>
            </a:r>
          </a:p>
          <a:p>
            <a:pPr>
              <a:lnSpc>
                <a:spcPct val="12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 smtClean="0"/>
              <a:t>а</a:t>
            </a:r>
            <a:r>
              <a:rPr lang="en-GB" sz="2400" dirty="0" err="1" smtClean="0"/>
              <a:t>декватн</a:t>
            </a:r>
            <a:r>
              <a:rPr lang="ru-RU" sz="2400" dirty="0" smtClean="0"/>
              <a:t>ой </a:t>
            </a:r>
            <a:r>
              <a:rPr lang="en-GB" sz="2400" dirty="0" err="1" smtClean="0"/>
              <a:t>самооценк</a:t>
            </a:r>
            <a:r>
              <a:rPr lang="ru-RU" sz="2400" dirty="0" smtClean="0"/>
              <a:t>ой</a:t>
            </a:r>
            <a:r>
              <a:rPr lang="en-GB" sz="2400" dirty="0" smtClean="0"/>
              <a:t> </a:t>
            </a:r>
            <a:r>
              <a:rPr lang="en-GB" sz="2400" dirty="0" err="1" smtClean="0"/>
              <a:t>собственной</a:t>
            </a:r>
            <a:r>
              <a:rPr lang="en-GB" sz="2400" dirty="0" smtClean="0"/>
              <a:t> </a:t>
            </a:r>
            <a:r>
              <a:rPr lang="en-GB" sz="2400" dirty="0" err="1" smtClean="0"/>
              <a:t>системы</a:t>
            </a:r>
            <a:r>
              <a:rPr lang="en-GB" sz="2400" dirty="0" smtClean="0"/>
              <a:t> </a:t>
            </a:r>
            <a:r>
              <a:rPr lang="en-GB" sz="2400" dirty="0" err="1" smtClean="0"/>
              <a:t>знаний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Monotype Corsiva" pitchFamily="66" charset="0"/>
              </a:rPr>
              <a:t>ПРИЧИНЫ КРИЗИСА 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ГЕОГРАФИЧЕСКОГО ОБРАЗОВАНИЯ В РОССИИ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algn="just"/>
            <a:r>
              <a:rPr lang="ru-RU" sz="2000" dirty="0" smtClean="0"/>
              <a:t>1. Резкое снижение учебных часов на изучение начального курса физической географии в 6 классе (с 2 часов до 1 часа в неделю) — базового курса для всей школьной географии, с огромным понятийным аппаратом. Однако объем учебного материала в школьных учебниках остался практически прежним, при этом никто не задумался о личности обучающегося, усложнении и перенапряжении его умственной деятельности, к тому же искажается нормальный процесс мышления. Такая же коллизия при изучении курса "Физической географии материков и океанов" в 7 классе: уменьшение учебных часов с 3-х до 2-х, сохранение старого объема теоретического, понятийного и номенклатурного материала. </a:t>
            </a:r>
            <a:endParaRPr lang="ru-RU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Monotype Corsiva" pitchFamily="66" charset="0"/>
              </a:rPr>
              <a:t>ПРИЧИНЫ КРИЗИСА 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ГЕОГРАФИЧЕСКОГО ОБРАЗОВАНИЯ В РОССИИ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algn="just"/>
            <a:r>
              <a:rPr lang="ru-RU" dirty="0" smtClean="0"/>
              <a:t> 2. </a:t>
            </a:r>
            <a:r>
              <a:rPr lang="ru-RU" sz="2000" dirty="0" smtClean="0"/>
              <a:t>География полностью стала не востребованной наукой и дисциплиной выпускниками школ при выборе географии в качестве ЕГЭ и абитуриентами высших учебных заведений, т.к. вместо географии при поступлении на экономические специальности вузы с согласия Министерства образования и науки РФ определили обществознание. Для Невинномысска характерно уменьшение выпускников, сдающих ЕГЭ по географии и такая тенденция сохраняется. И еще одна заметка, редко кто из сильных выпускников выбирает географию в качестве экзамена, все больше случаев выбора этого предмета учащимися со слабым уровнем подготовленности и низким качеством географических знаний. </a:t>
            </a:r>
            <a:endParaRPr lang="ru-RU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neuroka.ru_t_0002">
  <a:themeElements>
    <a:clrScheme name="Оформление по умолчанию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99"/>
      </a:hlink>
      <a:folHlink>
        <a:srgbClr val="000066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00"/>
        </a:hlink>
        <a:folHlink>
          <a:srgbClr val="33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00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99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vneuroka.ru_t_0002</Template>
  <TotalTime>323</TotalTime>
  <Words>643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vneuroka.ru_t_0002</vt:lpstr>
      <vt:lpstr>  РОЛЬ ГЕОГРАФИЧЕСКОГО ОБРАЗОВАНИЯ  В ФОРМИРОВАНИИ СОВРЕМЕННОЙ ЛИЧНОСТИ  </vt:lpstr>
      <vt:lpstr>География –  одна из древнейших наук на Земле </vt:lpstr>
      <vt:lpstr>Классическая географическая триада</vt:lpstr>
      <vt:lpstr>Приоритеты современного  школьного географического образования </vt:lpstr>
      <vt:lpstr>Приоритеты современного  школьного географического образования </vt:lpstr>
      <vt:lpstr>Приоритеты современного  школьного географического образования </vt:lpstr>
      <vt:lpstr>Приоритеты современного  школьного географического образования </vt:lpstr>
      <vt:lpstr>ПРИЧИНЫ КРИЗИСА  ГЕОГРАФИЧЕСКОГО ОБРАЗОВАНИЯ В РОССИИ</vt:lpstr>
      <vt:lpstr>ПРИЧИНЫ КРИЗИСА  ГЕОГРАФИЧЕСКОГО ОБРАЗОВАНИЯ В РОССИИ</vt:lpstr>
      <vt:lpstr>ПРИЧИНЫ КРИЗИСА  ГЕОГРАФИЧЕСКОГО ОБРАЗОВАНИЯ В РОССИИ</vt:lpstr>
      <vt:lpstr>Важнейшие предметы общего образования,  с точки зрения ЮНЕСКО </vt:lpstr>
      <vt:lpstr> «Люблю и знаю. Знаю и люблю.  И тем полней люблю, чем лучше знаю»                                               Ю.К.Ефремов «Природа моей страны»</vt:lpstr>
      <vt:lpstr>Учитель географии в школе– ключевая фигура  географического образования.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ГЕОГРАФИЧЕСКОГО ОБРАЗОВАНИЯ В РАЗВИТИИ СОВРЕМЕННОЙ ЛИЧНОСТИ</dc:title>
  <dc:creator>Оксана</dc:creator>
  <cp:lastModifiedBy>school-3</cp:lastModifiedBy>
  <cp:revision>42</cp:revision>
  <dcterms:created xsi:type="dcterms:W3CDTF">2014-03-12T05:16:19Z</dcterms:created>
  <dcterms:modified xsi:type="dcterms:W3CDTF">2014-03-18T11:40:38Z</dcterms:modified>
</cp:coreProperties>
</file>