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4" r:id="rId3"/>
  </p:sldMasterIdLst>
  <p:sldIdLst>
    <p:sldId id="276" r:id="rId4"/>
    <p:sldId id="299" r:id="rId5"/>
    <p:sldId id="256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8" r:id="rId15"/>
    <p:sldId id="270" r:id="rId16"/>
    <p:sldId id="277" r:id="rId17"/>
    <p:sldId id="281" r:id="rId18"/>
    <p:sldId id="271" r:id="rId19"/>
    <p:sldId id="280" r:id="rId20"/>
    <p:sldId id="279" r:id="rId21"/>
    <p:sldId id="275" r:id="rId22"/>
    <p:sldId id="282" r:id="rId23"/>
    <p:sldId id="274" r:id="rId24"/>
    <p:sldId id="283" r:id="rId25"/>
    <p:sldId id="27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8" r:id="rId35"/>
    <p:sldId id="293" r:id="rId36"/>
    <p:sldId id="294" r:id="rId37"/>
    <p:sldId id="295" r:id="rId38"/>
    <p:sldId id="296" r:id="rId39"/>
    <p:sldId id="297" r:id="rId40"/>
    <p:sldId id="284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433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4C00B2A6-9849-4120-9480-57AA0D2FCF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C00C4-D2AF-4BCA-860E-D471101767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EC729-5E6D-482C-B9F9-32B68E411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95263" y="228600"/>
            <a:ext cx="8339137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65307B-E218-4A1C-9BC5-FC1F6D4CB8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3EE8E-30AA-432B-BB1A-F4CD65D712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F7555-4EEE-4083-8B78-69ACBF8EFC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9A2A4-E0A3-4B9E-B15C-81E70482F5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C783-0C98-4E29-9A07-64ED1AD6A5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700B0-E5D0-4E23-89A1-BB7B4CEBE8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E20E3-23F4-4B80-B7A0-7CBFB3EB2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E019-B86F-4B92-A847-875C1B55D9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C0F46-E651-438D-94F0-79740C8B9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5BA77-A9E0-4FEC-9482-EBA37EBF7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2E310-D521-4B2F-BC29-7E06CE9BD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8C019-9C1B-469D-96B3-DBD84F78D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34E71-97F2-496D-9ACC-BDF1719A63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2EB7-7143-4FA5-AEEB-1733ED729C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CFFB5-85F3-43FA-905A-41706DA50D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155A-D2DC-4339-9631-D32DDF6AF6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3DF4C-2FB4-4F71-B778-29AE6E7427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BAA0A-32C1-4764-91E1-30212034DB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C3CC-4B04-4A6D-AF78-326F8BF2DB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55328-ECD9-4C4A-91A5-69C490B725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2A87F-1A88-4A4E-A87C-51049C869A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D2A1A-D53B-4999-8E62-79497ABCD1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6D8AD-D385-46B6-A3B5-BC952E5290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9B7A8-1AF1-4FAC-8F45-7854767AE9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8741E-263E-48FE-B3A7-CD8A53883E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C0AA95B7-F3ED-4286-AEA4-B965A7F28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C7427A7-CD25-42C6-9261-71E97CDEE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050CD897-ADF3-4B04-A84D-600FCB1B5E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4D40E39-4306-4E26-A7B9-3FED49BB07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DF3BD38-0D53-421B-BE92-CB4B029CB0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D70F0-A53A-47B9-89BA-62CF02ACF1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2745A-512D-4B3A-B5FC-10A0D3470E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3F666-4498-4210-B9F6-B4F9D2AF13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752BC-B5B4-4E52-B2D4-7E32F68EA2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FBFA0-02CD-43EE-8742-790B2ACF79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CA04-3A1D-421C-9742-96903ED92E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038236B-6A25-4EB0-8551-24BCAFE05B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4EF58C29-38A5-4DA6-943D-F06E5F3FCCC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1D3A5AD-4E39-49EF-A353-F2BF623D37B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../&#1048;&#1090;&#1086;&#1075;&#1086;&#1074;&#1072;&#1103;%20&#1088;&#1072;&#1073;&#1086;&#1090;&#1072;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0" name="Rectangle 32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763000" cy="1609725"/>
          </a:xfrm>
        </p:spPr>
        <p:txBody>
          <a:bodyPr/>
          <a:lstStyle/>
          <a:p>
            <a:r>
              <a:rPr lang="ru-RU" sz="4200" dirty="0"/>
              <a:t>'' Нет и не может быть детей, которые не хотели бы учиться...''.</a:t>
            </a:r>
          </a:p>
        </p:txBody>
      </p:sp>
      <p:sp>
        <p:nvSpPr>
          <p:cNvPr id="32801" name="Rectangle 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66"/>
                </a:solidFill>
              </a:rPr>
              <a:t>В.А. Сухомлинский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77724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Презентация результатов исследования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696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перед одноклассниками даёт учащимся хорошую практику демонстрации своих знаний, умений, способностей, позволяет обрести опыт публичных выступлений. 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762000" y="3886200"/>
            <a:ext cx="7467600" cy="190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000" b="1" dirty="0">
                <a:solidFill>
                  <a:srgbClr val="993300"/>
                </a:solidFill>
                <a:latin typeface="Century Gothic" pitchFamily="34" charset="0"/>
              </a:rPr>
              <a:t>Успешность защиты результатов </a:t>
            </a:r>
          </a:p>
          <a:p>
            <a:pPr algn="ctr"/>
            <a:r>
              <a:rPr lang="ru-RU" sz="3000" b="1" dirty="0">
                <a:solidFill>
                  <a:srgbClr val="993300"/>
                </a:solidFill>
                <a:latin typeface="Century Gothic" pitchFamily="34" charset="0"/>
              </a:rPr>
              <a:t>приводит к повышению </a:t>
            </a:r>
          </a:p>
          <a:p>
            <a:pPr algn="ctr"/>
            <a:r>
              <a:rPr lang="ru-RU" sz="3000" b="1" dirty="0">
                <a:solidFill>
                  <a:srgbClr val="993300"/>
                </a:solidFill>
                <a:latin typeface="Century Gothic" pitchFamily="34" charset="0"/>
              </a:rPr>
              <a:t>личностной самооценки школьников.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55626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Лабораторные работы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772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формируют навыки обращения с оборудованием, планирования эксперимента и оценки правильности выполнения работы при сравнении полученного результата с табличным, вырабатываются умения пользоваться справочным материалом. </a:t>
            </a:r>
          </a:p>
        </p:txBody>
      </p:sp>
      <p:pic>
        <p:nvPicPr>
          <p:cNvPr id="6" name="Рисунок 5" descr="Рисунок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343400"/>
            <a:ext cx="1447800" cy="1882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55626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Лабораторные работы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458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После выполнения работы по описанию предлагаются задания творческого характера, предполагающие самостоятельную исследовательскую работу либо </a:t>
            </a:r>
            <a:r>
              <a:rPr lang="ru-RU" sz="3000" b="1" dirty="0" smtClean="0">
                <a:solidFill>
                  <a:srgbClr val="000066"/>
                </a:solidFill>
                <a:latin typeface="Century Gothic" pitchFamily="34" charset="0"/>
              </a:rPr>
              <a:t>изготовление </a:t>
            </a: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нестандартного оборудования.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914400" y="4572000"/>
            <a:ext cx="7391400" cy="1371600"/>
          </a:xfrm>
          <a:prstGeom prst="wedgeRoundRectCallout">
            <a:avLst>
              <a:gd name="adj1" fmla="val -55949"/>
              <a:gd name="adj2" fmla="val 155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dirty="0">
                <a:solidFill>
                  <a:srgbClr val="993300"/>
                </a:solidFill>
                <a:latin typeface="Times New Roman" pitchFamily="18" charset="0"/>
              </a:rPr>
              <a:t>Наблюдение процессов теплопередачи</a:t>
            </a:r>
          </a:p>
          <a:p>
            <a:pPr algn="ctr"/>
            <a:r>
              <a:rPr lang="ru-RU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Определение удельной теплоёмкости почвы</a:t>
            </a:r>
            <a:endParaRPr lang="ru-RU" sz="2400" b="1" dirty="0">
              <a:solidFill>
                <a:srgbClr val="993300"/>
              </a:solidFill>
              <a:latin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993300"/>
                </a:solidFill>
                <a:latin typeface="Times New Roman" pitchFamily="18" charset="0"/>
              </a:rPr>
              <a:t>Изучение теплоотдачи топлива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3340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Домашние исследования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162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dirty="0">
                <a:solidFill>
                  <a:srgbClr val="000066"/>
                </a:solidFill>
                <a:latin typeface="Century Gothic" pitchFamily="34" charset="0"/>
              </a:rPr>
              <a:t>Возьмите пластиковую бутылку. Осторожно облейте её снаружи горячей водой. Плотно закройте бутылку пробкой. Наблюдайте, что происходит с бутылкой. Почему?</a:t>
            </a:r>
          </a:p>
        </p:txBody>
      </p:sp>
      <p:pic>
        <p:nvPicPr>
          <p:cNvPr id="6" name="Picture 6" descr="b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25296"/>
            <a:ext cx="1122363" cy="1975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3340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Домашние исследования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77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На кухонную разделочную дощечку налейте немного воды и поставьте алюминиевую кастрюлю, наполненную снегом. В снег подсыпьте соли и перемешивайте до тех пор, пока кастрюля не примёрзнет к столику. Поднимите кастрюлю – вместе с ней поднимается и дощечка. </a:t>
            </a:r>
            <a:r>
              <a:rPr lang="ru-RU" sz="3000" b="1" dirty="0" smtClean="0">
                <a:solidFill>
                  <a:srgbClr val="000066"/>
                </a:solidFill>
                <a:latin typeface="Century Gothic" pitchFamily="34" charset="0"/>
              </a:rPr>
              <a:t>                Объясните</a:t>
            </a: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, почему.</a:t>
            </a:r>
          </a:p>
        </p:txBody>
      </p:sp>
      <p:pic>
        <p:nvPicPr>
          <p:cNvPr id="6" name="Рисунок 5" descr="смайл во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724400"/>
            <a:ext cx="1352550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791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Физические фокусы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772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Несгораемый платок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Кипячение воды в бумажной кастрюле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Ошибаются ли термометры?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Можно ли разрезать лед проволокой?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676400" y="4648200"/>
            <a:ext cx="5562600" cy="1219200"/>
          </a:xfrm>
          <a:prstGeom prst="wedgeRoundRectCallout">
            <a:avLst>
              <a:gd name="adj1" fmla="val -2968"/>
              <a:gd name="adj2" fmla="val -7994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Открытие</a:t>
            </a:r>
            <a:r>
              <a:rPr lang="ru-RU" sz="36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начинается с удивления.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67056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Качественные задачи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80010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3400" b="1" dirty="0">
                <a:solidFill>
                  <a:srgbClr val="000066"/>
                </a:solidFill>
                <a:latin typeface="Century Gothic" pitchFamily="34" charset="0"/>
              </a:rPr>
              <a:t>Необходимо быстро охладить бутылку с водой. Куда для этого следует поместить бутылку: в снег или измельчённый лёд, если температура их одинакова.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400" b="1" dirty="0">
                <a:solidFill>
                  <a:srgbClr val="000066"/>
                </a:solidFill>
                <a:latin typeface="Century Gothic" pitchFamily="34" charset="0"/>
              </a:rPr>
              <a:t>Можно ли заставить кипеть воду, не нагревая её?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6172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Народные приметы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7924800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Будет ясная погода, если…</a:t>
            </a:r>
          </a:p>
          <a:p>
            <a:pPr marL="457200" indent="-457200"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дым столбом поднимается в небо. </a:t>
            </a:r>
          </a:p>
          <a:p>
            <a:pPr marL="457200" indent="-457200">
              <a:spcBef>
                <a:spcPct val="50000"/>
              </a:spcBef>
            </a:pP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Почему?</a:t>
            </a:r>
          </a:p>
          <a:p>
            <a:pPr marL="457200" indent="-457200">
              <a:spcBef>
                <a:spcPct val="50000"/>
              </a:spcBef>
              <a:buClr>
                <a:srgbClr val="993300"/>
              </a:buClr>
              <a:buFontTx/>
              <a:buAutoNum type="arabicPeriod" startAt="2"/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 </a:t>
            </a: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Ненастье предвещают…</a:t>
            </a:r>
          </a:p>
          <a:p>
            <a:pPr marL="457200" indent="-457200"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ласточки, летающие низко над землей. </a:t>
            </a: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Почему?</a:t>
            </a:r>
          </a:p>
          <a:p>
            <a:pPr marL="457200" indent="-457200">
              <a:spcBef>
                <a:spcPct val="50000"/>
              </a:spcBef>
            </a:pPr>
            <a:endParaRPr lang="ru-RU" sz="2600" b="1" dirty="0">
              <a:solidFill>
                <a:srgbClr val="9933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4676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Загадки, пословицы, стихи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7924800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1. "Она жила и по стеклу текла,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Но вдруг её морозом оковало,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И неподвижной льдинкой капля стала,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А в мире поубавилось тепла".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В чём ошибся поэт?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                               2. Куй железо, пока горячо.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                               Задай физический вопрос к  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993300"/>
                </a:solidFill>
                <a:latin typeface="Century Gothic" pitchFamily="34" charset="0"/>
              </a:rPr>
              <a:t>                                            пословице.</a:t>
            </a:r>
          </a:p>
          <a:p>
            <a:pPr>
              <a:spcBef>
                <a:spcPct val="50000"/>
              </a:spcBef>
            </a:pPr>
            <a:endParaRPr lang="ru-RU" sz="2600" b="1" dirty="0">
              <a:solidFill>
                <a:srgbClr val="993300"/>
              </a:solidFill>
              <a:latin typeface="Century Gothic" pitchFamily="34" charset="0"/>
            </a:endParaRPr>
          </a:p>
        </p:txBody>
      </p:sp>
      <p:pic>
        <p:nvPicPr>
          <p:cNvPr id="50180" name="Picture 4" descr="j02938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91000"/>
            <a:ext cx="1744663" cy="183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65532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Нетрадиционные задания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7239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dirty="0" err="1">
                <a:solidFill>
                  <a:srgbClr val="000066"/>
                </a:solidFill>
                <a:latin typeface="Century Gothic" pitchFamily="34" charset="0"/>
              </a:rPr>
              <a:t>Синквейн</a:t>
            </a:r>
            <a:r>
              <a:rPr lang="ru-RU" sz="3400" b="1" dirty="0">
                <a:solidFill>
                  <a:srgbClr val="000066"/>
                </a:solidFill>
                <a:latin typeface="Century Gothic" pitchFamily="34" charset="0"/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ru-RU" sz="2600" i="1" dirty="0">
                <a:solidFill>
                  <a:srgbClr val="993300"/>
                </a:solidFill>
                <a:latin typeface="Century Gothic" pitchFamily="34" charset="0"/>
              </a:rPr>
              <a:t>Снежинка</a:t>
            </a:r>
          </a:p>
          <a:p>
            <a:pPr algn="ctr">
              <a:spcBef>
                <a:spcPct val="50000"/>
              </a:spcBef>
            </a:pPr>
            <a:r>
              <a:rPr lang="ru-RU" sz="2600" i="1" dirty="0">
                <a:solidFill>
                  <a:srgbClr val="993300"/>
                </a:solidFill>
                <a:latin typeface="Century Gothic" pitchFamily="34" charset="0"/>
              </a:rPr>
              <a:t>Белая, пушистая</a:t>
            </a:r>
          </a:p>
          <a:p>
            <a:pPr algn="ctr">
              <a:spcBef>
                <a:spcPct val="50000"/>
              </a:spcBef>
            </a:pPr>
            <a:r>
              <a:rPr lang="ru-RU" sz="2600" i="1" dirty="0">
                <a:solidFill>
                  <a:srgbClr val="993300"/>
                </a:solidFill>
                <a:latin typeface="Century Gothic" pitchFamily="34" charset="0"/>
              </a:rPr>
              <a:t>Падает, красуется, тает</a:t>
            </a:r>
          </a:p>
          <a:p>
            <a:pPr algn="ctr">
              <a:spcBef>
                <a:spcPct val="50000"/>
              </a:spcBef>
            </a:pPr>
            <a:r>
              <a:rPr lang="ru-RU" sz="2600" i="1" dirty="0">
                <a:solidFill>
                  <a:srgbClr val="993300"/>
                </a:solidFill>
                <a:latin typeface="Century Gothic" pitchFamily="34" charset="0"/>
              </a:rPr>
              <a:t>Очень люблю снегопад!</a:t>
            </a:r>
          </a:p>
          <a:p>
            <a:pPr algn="ctr">
              <a:spcBef>
                <a:spcPct val="50000"/>
              </a:spcBef>
            </a:pPr>
            <a:r>
              <a:rPr lang="ru-RU" sz="2600" i="1" dirty="0">
                <a:solidFill>
                  <a:srgbClr val="993300"/>
                </a:solidFill>
                <a:latin typeface="Century Gothic" pitchFamily="34" charset="0"/>
              </a:rPr>
              <a:t>Вода</a:t>
            </a:r>
          </a:p>
          <a:p>
            <a:pPr>
              <a:spcBef>
                <a:spcPct val="50000"/>
              </a:spcBef>
            </a:pPr>
            <a:r>
              <a:rPr lang="ru-RU" sz="3400" b="1" dirty="0">
                <a:solidFill>
                  <a:srgbClr val="000066"/>
                </a:solidFill>
                <a:latin typeface="Century Gothic" pitchFamily="34" charset="0"/>
              </a:rPr>
              <a:t>Кластер (</a:t>
            </a:r>
            <a:r>
              <a:rPr lang="ru-RU" sz="3400" i="1" dirty="0">
                <a:solidFill>
                  <a:srgbClr val="000066"/>
                </a:solidFill>
                <a:latin typeface="Century Gothic" pitchFamily="34" charset="0"/>
              </a:rPr>
              <a:t>Опоры для мысли)</a:t>
            </a:r>
            <a:endParaRPr lang="ru-RU" sz="3400" b="1" dirty="0">
              <a:solidFill>
                <a:srgbClr val="000066"/>
              </a:solidFill>
              <a:latin typeface="Century Gothic" pitchFamily="34" charset="0"/>
            </a:endParaRPr>
          </a:p>
        </p:txBody>
      </p:sp>
      <p:pic>
        <p:nvPicPr>
          <p:cNvPr id="29702" name="Picture 6" descr="j0299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00200"/>
            <a:ext cx="1827213" cy="1824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28662" y="3571876"/>
            <a:ext cx="68580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000066"/>
                </a:solidFill>
                <a:latin typeface="Century Gothic" pitchFamily="34" charset="0"/>
              </a:rPr>
              <a:t>у</a:t>
            </a:r>
            <a:r>
              <a:rPr lang="ru-RU" sz="3600" b="1" dirty="0" smtClean="0">
                <a:solidFill>
                  <a:srgbClr val="000066"/>
                </a:solidFill>
                <a:latin typeface="Century Gothic" pitchFamily="34" charset="0"/>
              </a:rPr>
              <a:t>чителя физики </a:t>
            </a: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000066"/>
                </a:solidFill>
                <a:latin typeface="Century Gothic" pitchFamily="34" charset="0"/>
              </a:rPr>
              <a:t>МОАУ «Лицей №1» Татариновой Т.М.</a:t>
            </a:r>
            <a:endParaRPr lang="ru-RU" sz="3600" b="1" dirty="0">
              <a:solidFill>
                <a:srgbClr val="000066"/>
              </a:solidFill>
              <a:latin typeface="Century Gothic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" y="1427163"/>
            <a:ext cx="8629680" cy="1609725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Отчет о работе 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над методической проблемой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6072206"/>
            <a:ext cx="2340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Book Antiqua" pitchFamily="18" charset="0"/>
              </a:rPr>
              <a:t>г. </a:t>
            </a:r>
            <a:r>
              <a:rPr lang="ru-RU" sz="2800" b="1" dirty="0" smtClean="0">
                <a:solidFill>
                  <a:srgbClr val="000066"/>
                </a:solidFill>
                <a:latin typeface="Book Antiqua" pitchFamily="18" charset="0"/>
              </a:rPr>
              <a:t>Оренбург 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65532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Нетрадиционные задания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858000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993300"/>
                </a:solidFill>
                <a:latin typeface="Century Gothic" pitchFamily="34" charset="0"/>
              </a:rPr>
              <a:t>Кроссворды и ребусы</a:t>
            </a:r>
          </a:p>
          <a:p>
            <a:pPr>
              <a:spcBef>
                <a:spcPct val="50000"/>
              </a:spcBef>
            </a:pPr>
            <a:r>
              <a:rPr lang="ru-RU" sz="2600">
                <a:solidFill>
                  <a:srgbClr val="993300"/>
                </a:solidFill>
                <a:latin typeface="Century Gothic" pitchFamily="34" charset="0"/>
              </a:rPr>
              <a:t>Кроссворд наоборот, кроссворд с иллюстрациями, ребус – физическое понятие</a:t>
            </a:r>
          </a:p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Продолжи рассказ</a:t>
            </a:r>
          </a:p>
          <a:p>
            <a:pPr>
              <a:spcBef>
                <a:spcPct val="50000"/>
              </a:spcBef>
            </a:pPr>
            <a:r>
              <a:rPr lang="ru-RU" sz="2600" i="1">
                <a:solidFill>
                  <a:srgbClr val="000066"/>
                </a:solidFill>
                <a:latin typeface="Century Gothic" pitchFamily="34" charset="0"/>
              </a:rPr>
              <a:t>Мама вскипятила воду, перелила ее в банку и прикрыла крышкой. Подойдя к банке через некоторое время, она увидела...</a:t>
            </a:r>
          </a:p>
        </p:txBody>
      </p:sp>
      <p:pic>
        <p:nvPicPr>
          <p:cNvPr id="53253" name="Picture 5" descr="j0305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0"/>
            <a:ext cx="2011363" cy="165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696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Развитие критического мышления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6096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66"/>
                </a:solidFill>
                <a:latin typeface="Century Gothic" pitchFamily="34" charset="0"/>
              </a:rPr>
              <a:t>Что будет, если </a:t>
            </a:r>
            <a:r>
              <a:rPr lang="ru-RU" sz="2600" b="1" i="1">
                <a:solidFill>
                  <a:srgbClr val="000066"/>
                </a:solidFill>
                <a:latin typeface="Century Gothic" pitchFamily="34" charset="0"/>
              </a:rPr>
              <a:t>резко похолодает</a:t>
            </a:r>
            <a:r>
              <a:rPr lang="ru-RU" sz="2600" b="1">
                <a:solidFill>
                  <a:srgbClr val="000066"/>
                </a:solidFill>
                <a:latin typeface="Century Gothic" pitchFamily="34" charset="0"/>
              </a:rPr>
              <a:t>…   </a:t>
            </a:r>
          </a:p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993300"/>
                </a:solidFill>
                <a:latin typeface="Century Gothic" pitchFamily="34" charset="0"/>
              </a:rPr>
              <a:t>Роса</a:t>
            </a:r>
            <a:r>
              <a:rPr lang="ru-RU" sz="2600" b="1">
                <a:solidFill>
                  <a:srgbClr val="993300"/>
                </a:solidFill>
                <a:latin typeface="Century Gothic" pitchFamily="34" charset="0"/>
              </a:rPr>
              <a:t>. Как могло такое получиться? </a:t>
            </a:r>
          </a:p>
        </p:txBody>
      </p:sp>
      <p:pic>
        <p:nvPicPr>
          <p:cNvPr id="28679" name="Picture 7" descr="j00903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524000"/>
            <a:ext cx="2743200" cy="2347913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57200" y="4191000"/>
            <a:ext cx="8077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66"/>
                </a:solidFill>
                <a:latin typeface="Century Gothic" pitchFamily="34" charset="0"/>
              </a:rPr>
              <a:t>Что было бы, если…</a:t>
            </a:r>
            <a:r>
              <a:rPr lang="ru-RU" sz="2600" b="1" i="1">
                <a:solidFill>
                  <a:srgbClr val="000066"/>
                </a:solidFill>
                <a:latin typeface="Century Gothic" pitchFamily="34" charset="0"/>
              </a:rPr>
              <a:t>(по сказке «12 месяцев»)</a:t>
            </a:r>
            <a:endParaRPr lang="ru-RU" sz="2600" b="1">
              <a:solidFill>
                <a:srgbClr val="993300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993300"/>
                </a:solidFill>
                <a:latin typeface="Century Gothic" pitchFamily="34" charset="0"/>
              </a:rPr>
              <a:t>Узор на стекле и снежинка на дереве</a:t>
            </a:r>
            <a:r>
              <a:rPr lang="ru-RU" sz="2600" b="1">
                <a:solidFill>
                  <a:srgbClr val="993300"/>
                </a:solidFill>
                <a:latin typeface="Century Gothic" pitchFamily="34" charset="0"/>
              </a:rPr>
              <a:t>. В чём разница? В чём сходство?</a:t>
            </a:r>
          </a:p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66"/>
                </a:solidFill>
                <a:latin typeface="Century Gothic" pitchFamily="34" charset="0"/>
              </a:rPr>
              <a:t>           Найди ошибки </a:t>
            </a:r>
            <a:r>
              <a:rPr lang="ru-RU" sz="2600" i="1">
                <a:solidFill>
                  <a:srgbClr val="000066"/>
                </a:solidFill>
                <a:latin typeface="Century Gothic" pitchFamily="34" charset="0"/>
              </a:rPr>
              <a:t>(в тексте, на рисунке…)</a:t>
            </a:r>
            <a:endParaRPr lang="ru-RU" sz="2600" b="1">
              <a:solidFill>
                <a:srgbClr val="00006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696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Развитие критического мышления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001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000066"/>
                </a:solidFill>
                <a:latin typeface="Century Gothic" pitchFamily="34" charset="0"/>
              </a:rPr>
              <a:t>Создание таблиц при работе с текстом учебника (приём ИНСЕРТ):</a:t>
            </a:r>
          </a:p>
        </p:txBody>
      </p:sp>
      <p:graphicFrame>
        <p:nvGraphicFramePr>
          <p:cNvPr id="54311" name="Group 39"/>
          <p:cNvGraphicFramePr>
            <a:graphicFrameLocks noGrp="1"/>
          </p:cNvGraphicFramePr>
          <p:nvPr/>
        </p:nvGraphicFramePr>
        <p:xfrm>
          <a:off x="533400" y="2819400"/>
          <a:ext cx="7696200" cy="3332480"/>
        </p:xfrm>
        <a:graphic>
          <a:graphicData uri="http://schemas.openxmlformats.org/drawingml/2006/table">
            <a:tbl>
              <a:tblPr/>
              <a:tblGrid>
                <a:gridCol w="1600200"/>
                <a:gridCol w="1905000"/>
                <a:gridCol w="2362200"/>
                <a:gridCol w="1828800"/>
              </a:tblGrid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 это знал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Это для меня абсолютно новое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Это противоречит тому, что я 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 хочу узнать об этом побольше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3340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Мини-проекты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72390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Физика самовара</a:t>
            </a:r>
          </a:p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Физика дождя</a:t>
            </a:r>
          </a:p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Физика в зимнем лесу</a:t>
            </a:r>
          </a:p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Физика на прогулке</a:t>
            </a:r>
          </a:p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Физика в сказках</a:t>
            </a:r>
          </a:p>
          <a:p>
            <a:pPr>
              <a:spcBef>
                <a:spcPct val="50000"/>
              </a:spcBef>
            </a:pPr>
            <a:r>
              <a:rPr lang="ru-RU" sz="3400" b="1">
                <a:solidFill>
                  <a:srgbClr val="000066"/>
                </a:solidFill>
                <a:latin typeface="Century Gothic" pitchFamily="34" charset="0"/>
              </a:rPr>
              <a:t>Физика на картинах</a:t>
            </a:r>
          </a:p>
        </p:txBody>
      </p:sp>
      <p:pic>
        <p:nvPicPr>
          <p:cNvPr id="27654" name="Picture 6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362200"/>
            <a:ext cx="2541588" cy="2595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облака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875"/>
            <a:ext cx="9144000" cy="6858000"/>
          </a:xfrm>
          <a:noFill/>
          <a:ln/>
        </p:spPr>
      </p:pic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381000" y="838200"/>
            <a:ext cx="82296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6666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Физика</a:t>
            </a:r>
          </a:p>
          <a:p>
            <a:pPr algn="ctr"/>
            <a:r>
              <a:rPr lang="ru-RU" sz="3600" b="1" kern="10">
                <a:ln w="12700">
                  <a:solidFill>
                    <a:srgbClr val="6666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и  погода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1588" y="228600"/>
            <a:ext cx="5000625" cy="900113"/>
          </a:xfrm>
        </p:spPr>
        <p:txBody>
          <a:bodyPr/>
          <a:lstStyle/>
          <a:p>
            <a:r>
              <a:rPr lang="ru-RU" sz="3600"/>
              <a:t>Авторы презентации: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708400" y="1125538"/>
            <a:ext cx="5122863" cy="2116137"/>
          </a:xfrm>
        </p:spPr>
        <p:txBody>
          <a:bodyPr/>
          <a:lstStyle/>
          <a:p>
            <a:r>
              <a:rPr lang="ru-RU" sz="2800"/>
              <a:t>Негматов Марат  -  </a:t>
            </a:r>
            <a:r>
              <a:rPr lang="ru-RU" sz="2800" i="1"/>
              <a:t>подбор материала</a:t>
            </a:r>
          </a:p>
          <a:p>
            <a:r>
              <a:rPr lang="ru-RU" sz="2800"/>
              <a:t>Новожилова Вика  -  </a:t>
            </a:r>
            <a:r>
              <a:rPr lang="ru-RU" sz="2800" i="1"/>
              <a:t>оформление презентации</a:t>
            </a:r>
            <a:endParaRPr lang="ru-RU" sz="2800"/>
          </a:p>
        </p:txBody>
      </p:sp>
      <p:pic>
        <p:nvPicPr>
          <p:cNvPr id="64516" name="Picture 4" descr="Sky_2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752600"/>
            <a:ext cx="3384550" cy="2538413"/>
          </a:xfrm>
          <a:noFill/>
          <a:ln/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708400" y="3141663"/>
            <a:ext cx="48355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Консультанты: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635375" y="4076700"/>
            <a:ext cx="5122863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Татаринова Т.М.  -  </a:t>
            </a:r>
            <a:r>
              <a:rPr lang="ru-RU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физики и информатики материала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Смолева Т.М.  -  </a:t>
            </a:r>
            <a:r>
              <a:rPr lang="ru-RU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географии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u="sng"/>
              <a:t>Что мы изучали:</a:t>
            </a:r>
          </a:p>
        </p:txBody>
      </p:sp>
      <p:sp>
        <p:nvSpPr>
          <p:cNvPr id="65540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Что такое погода?</a:t>
            </a:r>
          </a:p>
          <a:p>
            <a:r>
              <a:rPr lang="ru-RU"/>
              <a:t>Как зависит погода от физических процессов в атмосфере? </a:t>
            </a:r>
          </a:p>
          <a:p>
            <a:r>
              <a:rPr lang="ru-RU"/>
              <a:t>Какие признаки изменения погоды заметили люди?</a:t>
            </a:r>
          </a:p>
        </p:txBody>
      </p:sp>
      <p:pic>
        <p:nvPicPr>
          <p:cNvPr id="65541" name="Picture 5" descr="штормовая волн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828800"/>
            <a:ext cx="4040188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u="sng"/>
              <a:t>Что такое погода?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ПОГОДА – это состояние атмосферы в рассматриваемом месте в определенный момент или за ограниченный промежуток времени (сутки, месяц). Обусловлена физическими процессами, происходящими при взаимодействии атмосферы с космосом и земной поверхностью. Характеризуется метеорологическими элементами и их изменением. Многолетний режим погоды называют климатом.                                            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84250"/>
          </a:xfrm>
        </p:spPr>
        <p:txBody>
          <a:bodyPr/>
          <a:lstStyle/>
          <a:p>
            <a:r>
              <a:rPr lang="ru-RU"/>
              <a:t>Наши исследования:</a:t>
            </a:r>
          </a:p>
        </p:txBody>
      </p:sp>
      <p:pic>
        <p:nvPicPr>
          <p:cNvPr id="67587" name="Picture 3" descr="роса на ковыл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4038600" cy="4681538"/>
          </a:xfrm>
          <a:noFill/>
          <a:ln/>
        </p:spPr>
      </p:pic>
      <p:sp>
        <p:nvSpPr>
          <p:cNvPr id="6758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14800" y="1219200"/>
            <a:ext cx="5029200" cy="53276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ru-RU" sz="2400"/>
              <a:t>Пользуясь барометром, гигрометром и термометром проследили за изменением атмосферного давления, влажности и температуры в течение недели.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ru-RU" sz="2400"/>
              <a:t>Описали погоду в эти дни.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ru-RU" sz="2400"/>
              <a:t>Изучили информационные материалы, описывающие зависимость погоды от давления в атмосфере.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ru-RU" sz="2400"/>
              <a:t>Провели собеседования с односельчанами по изучению народных примет о погоде.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893175" cy="847725"/>
          </a:xfrm>
        </p:spPr>
        <p:txBody>
          <a:bodyPr/>
          <a:lstStyle/>
          <a:p>
            <a:r>
              <a:rPr lang="ru-RU" sz="3600"/>
              <a:t>Результаты наблюдений </a:t>
            </a:r>
            <a:br>
              <a:rPr lang="ru-RU" sz="3600"/>
            </a:br>
            <a:r>
              <a:rPr lang="ru-RU" sz="3600"/>
              <a:t>за изменением атмосферного давления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ph idx="1"/>
          </p:nvPr>
        </p:nvGraphicFramePr>
        <p:xfrm>
          <a:off x="468313" y="1341438"/>
          <a:ext cx="8675687" cy="4779962"/>
        </p:xfrm>
        <a:graphic>
          <a:graphicData uri="http://schemas.openxmlformats.org/presentationml/2006/ole">
            <p:oleObj spid="_x0000_s68611" name="Диаграмма" r:id="rId3" imgW="8229600" imgH="4533900" progId="MSGraph.Chart.8">
              <p:embed followColorScheme="full"/>
            </p:oleObj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195513" y="2492375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4317"/>
                </a:solidFill>
              </a:rPr>
              <a:t>Небо облачное, влажный ветер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995738" y="3500438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4317"/>
                </a:solidFill>
              </a:rPr>
              <a:t>Небо очищается от облаков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732588" y="2565400"/>
            <a:ext cx="2016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4317"/>
                </a:solidFill>
              </a:rPr>
              <a:t>Ветер слабый, небо ясное, морозно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209800" y="1524000"/>
            <a:ext cx="533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  <a:p>
            <a:pPr>
              <a:spcBef>
                <a:spcPct val="50000"/>
              </a:spcBef>
            </a:pPr>
            <a:r>
              <a:rPr lang="el-GR">
                <a:latin typeface="Verdana" pitchFamily="34" charset="0"/>
              </a:rPr>
              <a:t>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6673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Тема </a:t>
            </a:r>
            <a:r>
              <a:rPr lang="ru-RU" sz="4400" b="1" i="1" kern="10" dirty="0" smtClean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самообразования</a:t>
            </a:r>
            <a:endParaRPr lang="ru-RU" sz="4400" b="1" i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8382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rgbClr val="000066"/>
                </a:solidFill>
                <a:latin typeface="Century Gothic" pitchFamily="34" charset="0"/>
              </a:rPr>
              <a:t>Формирование исследовательских умений   у учащихся 8 класса             на уроках физики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37025" y="1484313"/>
            <a:ext cx="5006975" cy="5029200"/>
          </a:xfrm>
        </p:spPr>
        <p:txBody>
          <a:bodyPr/>
          <a:lstStyle/>
          <a:p>
            <a:r>
              <a:rPr lang="ru-RU" b="1">
                <a:latin typeface="Courier New" pitchFamily="49" charset="0"/>
              </a:rPr>
              <a:t>Погода формируется в воздушных массах</a:t>
            </a:r>
          </a:p>
          <a:p>
            <a:r>
              <a:rPr lang="ru-RU" b="1">
                <a:latin typeface="Courier New" pitchFamily="49" charset="0"/>
              </a:rPr>
              <a:t>Первые вестники  смены погоды - это изменение атмосферного давления, влажности воздуха и скорости ветра</a:t>
            </a:r>
            <a:r>
              <a:rPr lang="ru-RU" b="1">
                <a:solidFill>
                  <a:schemeClr val="tx2"/>
                </a:solidFill>
                <a:latin typeface="Courier New" pitchFamily="49" charset="0"/>
              </a:rPr>
              <a:t> 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304800" y="1371600"/>
          <a:ext cx="3979863" cy="5105400"/>
        </p:xfrm>
        <a:graphic>
          <a:graphicData uri="http://schemas.openxmlformats.org/presentationml/2006/ole">
            <p:oleObj spid="_x0000_s69636" name="Точечный рисунок BMP" r:id="rId3" imgW="1743318" imgH="1943371" progId="PBrush">
              <p:embed/>
            </p:oleObj>
          </a:graphicData>
        </a:graphic>
      </p:graphicFrame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30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mic Sans MS"/>
              </a:rPr>
              <a:t>Почему изменяется погода?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427538" y="1628775"/>
            <a:ext cx="4429125" cy="4897438"/>
          </a:xfrm>
        </p:spPr>
        <p:txBody>
          <a:bodyPr/>
          <a:lstStyle/>
          <a:p>
            <a:pPr marL="381000" lvl="2" indent="0" algn="r">
              <a:spcBef>
                <a:spcPts val="600"/>
              </a:spcBef>
              <a:buFont typeface="Wingdings" pitchFamily="2" charset="2"/>
              <a:buNone/>
            </a:pPr>
            <a:r>
              <a:rPr lang="ru-RU" sz="3200" b="1">
                <a:latin typeface="Courier New" pitchFamily="49" charset="0"/>
              </a:rPr>
              <a:t>Неравномерность нагревания атмосферы приводит к различию атмосферного давления и возникновению циркуляции - ветрам.</a:t>
            </a:r>
            <a:r>
              <a:rPr lang="ru-RU" sz="2800">
                <a:latin typeface="Courier New" pitchFamily="49" charset="0"/>
              </a:rPr>
              <a:t> </a:t>
            </a: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mic Sans MS"/>
              </a:rPr>
              <a:t>Почему дуют ветры?</a:t>
            </a:r>
          </a:p>
        </p:txBody>
      </p:sp>
      <p:pic>
        <p:nvPicPr>
          <p:cNvPr id="70661" name="Picture 5" descr="прибой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412875"/>
            <a:ext cx="4659312" cy="51847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427538" y="1628775"/>
            <a:ext cx="4429125" cy="4897438"/>
          </a:xfrm>
        </p:spPr>
        <p:txBody>
          <a:bodyPr/>
          <a:lstStyle/>
          <a:p>
            <a:pPr marL="381000" lvl="2" indent="0" algn="r">
              <a:spcBef>
                <a:spcPts val="600"/>
              </a:spcBef>
              <a:buFont typeface="Wingdings" pitchFamily="2" charset="2"/>
              <a:buNone/>
            </a:pPr>
            <a:r>
              <a:rPr lang="ru-RU" sz="3200" b="1">
                <a:latin typeface="Courier New" pitchFamily="49" charset="0"/>
              </a:rPr>
              <a:t>Температура воздуха влияет на скорость и количество испаряющейся жидкости. Образуются облака, выпадает дождь или роса.</a:t>
            </a:r>
            <a:r>
              <a:rPr lang="ru-RU" sz="2800">
                <a:latin typeface="Courier New" pitchFamily="49" charset="0"/>
              </a:rPr>
              <a:t> </a:t>
            </a:r>
          </a:p>
        </p:txBody>
      </p:sp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mic Sans MS"/>
              </a:rPr>
              <a:t>Почему воздух бывает влажным?</a:t>
            </a:r>
          </a:p>
        </p:txBody>
      </p:sp>
      <p:pic>
        <p:nvPicPr>
          <p:cNvPr id="81926" name="Picture 6" descr="роса на дубовом листоч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472440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роса на паутине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268413"/>
            <a:ext cx="3600450" cy="2698750"/>
          </a:xfrm>
          <a:noFill/>
          <a:ln/>
        </p:spPr>
      </p:pic>
      <p:sp>
        <p:nvSpPr>
          <p:cNvPr id="71683" name="WordArt 3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35183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ST type B"/>
              </a:rPr>
              <a:t>Народные приметы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4211638" y="1052513"/>
            <a:ext cx="4932362" cy="2592387"/>
          </a:xfrm>
          <a:prstGeom prst="cloudCallout">
            <a:avLst>
              <a:gd name="adj1" fmla="val -50838"/>
              <a:gd name="adj2" fmla="val -184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Monotype Corsiva" pitchFamily="66" charset="0"/>
              </a:rPr>
              <a:t>Обильная роса  утром  – </a:t>
            </a:r>
          </a:p>
          <a:p>
            <a:pPr algn="ctr"/>
            <a:r>
              <a:rPr lang="ru-RU" sz="3600" b="1">
                <a:solidFill>
                  <a:srgbClr val="FFFF00"/>
                </a:solidFill>
                <a:latin typeface="Monotype Corsiva" pitchFamily="66" charset="0"/>
              </a:rPr>
              <a:t>к   хорошей погоде</a:t>
            </a:r>
          </a:p>
        </p:txBody>
      </p:sp>
      <p:pic>
        <p:nvPicPr>
          <p:cNvPr id="71685" name="Picture 5" descr="Sky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838575"/>
            <a:ext cx="4027488" cy="3019425"/>
          </a:xfrm>
          <a:prstGeom prst="rect">
            <a:avLst/>
          </a:prstGeom>
          <a:noFill/>
        </p:spPr>
      </p:pic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0" y="4292600"/>
            <a:ext cx="3995738" cy="2565400"/>
          </a:xfrm>
          <a:prstGeom prst="cloudCallout">
            <a:avLst>
              <a:gd name="adj1" fmla="val 61801"/>
              <a:gd name="adj2" fmla="val -12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FFFF00"/>
                </a:solidFill>
                <a:latin typeface="Monotype Corsiva" pitchFamily="66" charset="0"/>
              </a:rPr>
              <a:t>Солнце красно заходит –      к   ветру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7755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ST type B"/>
              </a:rPr>
              <a:t>Народные приметы</a:t>
            </a:r>
          </a:p>
        </p:txBody>
      </p:sp>
      <p:pic>
        <p:nvPicPr>
          <p:cNvPr id="72707" name="Picture 3" descr="fi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960812" cy="2970212"/>
          </a:xfrm>
          <a:prstGeom prst="rect">
            <a:avLst/>
          </a:prstGeom>
          <a:noFill/>
        </p:spPr>
      </p:pic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323850" y="4437063"/>
            <a:ext cx="3743325" cy="2133600"/>
          </a:xfrm>
          <a:prstGeom prst="wedgeEllipseCallout">
            <a:avLst>
              <a:gd name="adj1" fmla="val 12213"/>
              <a:gd name="adj2" fmla="val -73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>
                <a:solidFill>
                  <a:srgbClr val="FFCCFF"/>
                </a:solidFill>
                <a:latin typeface="Monotype Corsiva" pitchFamily="66" charset="0"/>
              </a:rPr>
              <a:t>Утренний иней осенью – к вёдру</a:t>
            </a:r>
          </a:p>
        </p:txBody>
      </p:sp>
      <p:pic>
        <p:nvPicPr>
          <p:cNvPr id="72709" name="Picture 5" descr="ag0045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500438"/>
            <a:ext cx="3276600" cy="2862262"/>
          </a:xfrm>
          <a:prstGeom prst="rect">
            <a:avLst/>
          </a:prstGeom>
          <a:noFill/>
        </p:spPr>
      </p:pic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4643438" y="1125538"/>
            <a:ext cx="4105275" cy="2087562"/>
          </a:xfrm>
          <a:prstGeom prst="wedgeEllipseCallout">
            <a:avLst>
              <a:gd name="adj1" fmla="val 3597"/>
              <a:gd name="adj2" fmla="val 750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>
                <a:solidFill>
                  <a:srgbClr val="FFCCFF"/>
                </a:solidFill>
                <a:latin typeface="Monotype Corsiva" pitchFamily="66" charset="0"/>
              </a:rPr>
              <a:t>Если дым идет столбом, то жди мороза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/>
          <a:lstStyle/>
          <a:p>
            <a:r>
              <a:rPr lang="ru-RU" sz="4800" u="sng"/>
              <a:t>Наши заморочки:</a:t>
            </a:r>
            <a:br>
              <a:rPr lang="ru-RU" sz="4800" u="sng"/>
            </a:br>
            <a:r>
              <a:rPr lang="ru-RU" sz="3600" i="1">
                <a:solidFill>
                  <a:srgbClr val="00CC00"/>
                </a:solidFill>
              </a:rPr>
              <a:t>Объясните народные приметы: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71550" y="1773238"/>
            <a:ext cx="7138988" cy="4525962"/>
          </a:xfrm>
        </p:spPr>
        <p:txBody>
          <a:bodyPr/>
          <a:lstStyle/>
          <a:p>
            <a:r>
              <a:rPr lang="ru-RU" sz="2800"/>
              <a:t>Перед дождём ласточки летают низко (</a:t>
            </a:r>
            <a:r>
              <a:rPr lang="ru-RU" sz="2800" i="1"/>
              <a:t>русская)</a:t>
            </a:r>
            <a:r>
              <a:rPr lang="ru-RU" sz="2800"/>
              <a:t> </a:t>
            </a:r>
          </a:p>
          <a:p>
            <a:r>
              <a:rPr lang="ru-RU" sz="2800" i="1"/>
              <a:t>Солнце красно поутру – моряку не по нутру (английская)</a:t>
            </a:r>
          </a:p>
          <a:p>
            <a:r>
              <a:rPr lang="ru-RU" sz="2800"/>
              <a:t>Туман утром стелется по воде – к хорошей погоде (</a:t>
            </a:r>
            <a:r>
              <a:rPr lang="ru-RU" sz="2800" i="1"/>
              <a:t>русская)</a:t>
            </a:r>
          </a:p>
          <a:p>
            <a:r>
              <a:rPr lang="ru-RU" sz="2800" i="1"/>
              <a:t>Пчелы вылетают за взятком дружно ранним утром</a:t>
            </a:r>
          </a:p>
          <a:p>
            <a:endParaRPr lang="ru-RU" sz="2800"/>
          </a:p>
          <a:p>
            <a:endParaRPr lang="ru-RU" sz="2800"/>
          </a:p>
          <a:p>
            <a:endParaRPr lang="ru-RU" sz="2800"/>
          </a:p>
        </p:txBody>
      </p:sp>
      <p:pic>
        <p:nvPicPr>
          <p:cNvPr id="73732" name="Picture 4" descr="пчелка на цветке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68938" y="3159125"/>
            <a:ext cx="3675062" cy="3698875"/>
          </a:xfrm>
          <a:noFill/>
          <a:ln/>
        </p:spPr>
      </p:pic>
      <p:graphicFrame>
        <p:nvGraphicFramePr>
          <p:cNvPr id="7373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50825" y="260350"/>
          <a:ext cx="1695450" cy="781050"/>
        </p:xfrm>
        <a:graphic>
          <a:graphicData uri="http://schemas.openxmlformats.org/presentationml/2006/ole">
            <p:oleObj spid="_x0000_s73733" name="Точечный рисунок" r:id="rId4" imgW="1695687" imgH="78115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/>
              <a:t>Наши выводы: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12875"/>
            <a:ext cx="7931150" cy="4713288"/>
          </a:xfrm>
        </p:spPr>
        <p:txBody>
          <a:bodyPr/>
          <a:lstStyle/>
          <a:p>
            <a:pPr algn="just"/>
            <a:r>
              <a:rPr lang="ru-RU"/>
              <a:t>Погода определяется атмосферным давлением: при понижении давления погода портится, при повышении атмосферного давления погода улучшается.</a:t>
            </a:r>
          </a:p>
          <a:p>
            <a:pPr algn="just"/>
            <a:r>
              <a:rPr lang="ru-RU"/>
              <a:t>Усиливающийся ветер предвещает ухудшение погоды, потому что при этом изменяется атмосферное давление.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hlinkClick r:id="rId3" action="ppaction://hlinkpres?slideindex=9&amp;slidetitle=  " highlightClick="1">
              <a:snd r:embed="rId2" name="click.wav"/>
            </a:hlinkClick>
          </p:cNvPr>
          <p:cNvSpPr>
            <a:spLocks noChangeArrowheads="1"/>
          </p:cNvSpPr>
          <p:nvPr/>
        </p:nvSpPr>
        <p:spPr bwMode="auto">
          <a:xfrm>
            <a:off x="8532813" y="6308725"/>
            <a:ext cx="611187" cy="549275"/>
          </a:xfrm>
          <a:prstGeom prst="actionButtonReturn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Использованные материалы:</a:t>
            </a:r>
          </a:p>
        </p:txBody>
      </p:sp>
      <p:sp>
        <p:nvSpPr>
          <p:cNvPr id="7578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484313"/>
            <a:ext cx="5508625" cy="5040312"/>
          </a:xfrm>
        </p:spPr>
        <p:txBody>
          <a:bodyPr/>
          <a:lstStyle/>
          <a:p>
            <a:r>
              <a:rPr lang="ru-RU" sz="2800"/>
              <a:t>Большая Энциклопедия Кирилла и Мефодия </a:t>
            </a:r>
            <a:r>
              <a:rPr lang="ru-RU" sz="2800" i="1"/>
              <a:t>(</a:t>
            </a:r>
            <a:r>
              <a:rPr lang="en-US" sz="2800" i="1"/>
              <a:t>CD</a:t>
            </a:r>
            <a:r>
              <a:rPr lang="ru-RU" sz="2800" i="1"/>
              <a:t>)</a:t>
            </a:r>
          </a:p>
          <a:p>
            <a:r>
              <a:rPr lang="ru-RU" sz="2800"/>
              <a:t>Книга для чтения по физике. Сост. И.Г. Кириллова</a:t>
            </a:r>
          </a:p>
          <a:p>
            <a:r>
              <a:rPr lang="ru-RU" sz="2800"/>
              <a:t>Тихомирова С.А. Физика в пословицах, загадках и сказках.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endParaRPr lang="ru-RU" sz="2800"/>
          </a:p>
          <a:p>
            <a:endParaRPr lang="ru-RU" sz="2800" i="1"/>
          </a:p>
          <a:p>
            <a:endParaRPr lang="ru-RU" sz="2800"/>
          </a:p>
        </p:txBody>
      </p:sp>
      <p:pic>
        <p:nvPicPr>
          <p:cNvPr id="75781" name="Picture 5" descr="msoC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234113" y="2060575"/>
            <a:ext cx="2909887" cy="3168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70008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Результативность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057400"/>
            <a:ext cx="7620000" cy="38100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800" b="1">
                <a:solidFill>
                  <a:srgbClr val="000066"/>
                </a:solidFill>
              </a:rPr>
              <a:t>Хороший уровень усвоения физического материала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800" b="1">
              <a:solidFill>
                <a:srgbClr val="000066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2800" b="1">
                <a:solidFill>
                  <a:srgbClr val="000066"/>
                </a:solidFill>
              </a:rPr>
              <a:t>Мотивация школьников на исследовательскую деятельность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800" b="1">
              <a:solidFill>
                <a:srgbClr val="000066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sz="2800" b="1">
                <a:solidFill>
                  <a:srgbClr val="000066"/>
                </a:solidFill>
              </a:rPr>
              <a:t>Сформированные исследовательские  умения.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78486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Исследования научные и учебные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28596" y="1371600"/>
            <a:ext cx="82153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 algn="just">
              <a:spcBef>
                <a:spcPct val="50000"/>
              </a:spcBef>
              <a:buFont typeface="Courier New" pitchFamily="49" charset="0"/>
              <a:buNone/>
            </a:pPr>
            <a:r>
              <a:rPr lang="ru-RU" sz="2400" b="1" dirty="0">
                <a:solidFill>
                  <a:srgbClr val="000066"/>
                </a:solidFill>
                <a:latin typeface="Century Gothic" pitchFamily="34" charset="0"/>
              </a:rPr>
              <a:t>Главная цель учебного исследования принципиально отличается от научного исследования. Если в сфере науки главной целью является производство новых знаний, то в образовании цель исследовательской деятельности - приобретение учащимся функционального навыка исследования как универсального способа освоения действительности через повышение мотивации к учебной деятельности и активизации личностной позиции учащегося в образовательном процессе, результатом чего является приобретение субъективно новых знаний.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78486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Управление исследовательской активностью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80772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     Развитие исследовательских способностей наиболее оптимально, когда на первое место выступает </a:t>
            </a:r>
            <a:r>
              <a:rPr lang="ru-RU" sz="2600" b="1" i="1" dirty="0">
                <a:solidFill>
                  <a:srgbClr val="993300"/>
                </a:solidFill>
                <a:latin typeface="Century Gothic" pitchFamily="34" charset="0"/>
              </a:rPr>
              <a:t>актуализация исследовательской позиции</a:t>
            </a: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 (исследовательской мотивации, познавательной потребности)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524000" y="4572000"/>
            <a:ext cx="5943600" cy="1371600"/>
          </a:xfrm>
          <a:prstGeom prst="wedgeRoundRectCallout">
            <a:avLst>
              <a:gd name="adj1" fmla="val 23852"/>
              <a:gd name="adj2" fmla="val -775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600" b="1" i="1" dirty="0">
                <a:solidFill>
                  <a:srgbClr val="993300"/>
                </a:solidFill>
                <a:latin typeface="Century Gothic" pitchFamily="34" charset="0"/>
              </a:rPr>
              <a:t>Источник активности – </a:t>
            </a:r>
          </a:p>
          <a:p>
            <a:pPr algn="ctr">
              <a:spcBef>
                <a:spcPct val="50000"/>
              </a:spcBef>
            </a:pPr>
            <a:r>
              <a:rPr lang="ru-RU" sz="2600" b="1" i="1" dirty="0">
                <a:solidFill>
                  <a:srgbClr val="993300"/>
                </a:solidFill>
                <a:latin typeface="Century Gothic" pitchFamily="34" charset="0"/>
              </a:rPr>
              <a:t>научная любознательность.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76200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Ценности исследовательского обучения: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8077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формирование    </a:t>
            </a:r>
            <a:endParaRPr lang="ru-RU" sz="3000" b="1" dirty="0" smtClean="0">
              <a:solidFill>
                <a:srgbClr val="000066"/>
              </a:solidFill>
              <a:latin typeface="Century Gothic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3000" b="1" dirty="0" smtClean="0">
                <a:solidFill>
                  <a:srgbClr val="000066"/>
                </a:solidFill>
                <a:latin typeface="Century Gothic" pitchFamily="34" charset="0"/>
              </a:rPr>
              <a:t>мыслительных структур научного типа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3000" b="1" dirty="0" smtClean="0">
                <a:solidFill>
                  <a:srgbClr val="000066"/>
                </a:solidFill>
                <a:latin typeface="Century Gothic" pitchFamily="34" charset="0"/>
              </a:rPr>
              <a:t>творческого мышления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3000" b="1" dirty="0" smtClean="0">
                <a:solidFill>
                  <a:srgbClr val="000066"/>
                </a:solidFill>
                <a:latin typeface="Century Gothic" pitchFamily="34" charset="0"/>
              </a:rPr>
              <a:t>научной </a:t>
            </a: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рефлексии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с</a:t>
            </a:r>
            <a:r>
              <a:rPr lang="ru-RU" sz="3000" b="1" dirty="0" smtClean="0">
                <a:solidFill>
                  <a:srgbClr val="000066"/>
                </a:solidFill>
                <a:latin typeface="Century Gothic" pitchFamily="34" charset="0"/>
              </a:rPr>
              <a:t>пособности                                                             к исследовательскому           поведению</a:t>
            </a: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. </a:t>
            </a:r>
          </a:p>
        </p:txBody>
      </p:sp>
      <p:pic>
        <p:nvPicPr>
          <p:cNvPr id="6" name="Picture 6" descr="ne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154940"/>
            <a:ext cx="2395538" cy="3010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76962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Сущность исследовательской деятельности: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83058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определение конкретных способов и средств действий через: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постановку проблемы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вычленение объекта исследования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 проведение эксперимента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описание и объяснение фактов,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полученных в эксперименте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создание гипотезы (теории) и проверку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000" b="1" dirty="0">
                <a:solidFill>
                  <a:srgbClr val="000066"/>
                </a:solidFill>
                <a:latin typeface="Century Gothic" pitchFamily="34" charset="0"/>
              </a:rPr>
              <a:t>полученного знания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077200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Качества личности,</a:t>
            </a:r>
          </a:p>
          <a:p>
            <a:pPr algn="ctr"/>
            <a:r>
              <a:rPr lang="ru-RU" sz="44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склонной к исследовательской деятельности: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8392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исследовательская мотивация;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потребность в реальном взаимодействии с изучаемым объектом, стремление проверять все на опыте;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особая чувствительность к противоречиям и проблемам, к обнаружению систем и структур;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способность к дивергентному поиску решения;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научная рефлексия, позволяющая организовать имеющиеся знания в систему.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66"/>
                </a:solidFill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78486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Виды исследовательских работ: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200" b="1" dirty="0">
                <a:solidFill>
                  <a:srgbClr val="000066"/>
                </a:solidFill>
                <a:latin typeface="Century Gothic" pitchFamily="34" charset="0"/>
              </a:rPr>
              <a:t>Работа реферативного плана                                       </a:t>
            </a:r>
            <a:r>
              <a:rPr lang="ru-RU" sz="2200" b="1" dirty="0">
                <a:solidFill>
                  <a:srgbClr val="993300"/>
                </a:solidFill>
                <a:latin typeface="Century Gothic" pitchFamily="34" charset="0"/>
              </a:rPr>
              <a:t>«Физика и погода»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200" b="1" dirty="0">
                <a:solidFill>
                  <a:srgbClr val="000066"/>
                </a:solidFill>
                <a:latin typeface="Century Gothic" pitchFamily="34" charset="0"/>
              </a:rPr>
              <a:t>Работа обобщающего плана                                      </a:t>
            </a:r>
            <a:r>
              <a:rPr lang="ru-RU" sz="2200" b="1" dirty="0">
                <a:solidFill>
                  <a:srgbClr val="993300"/>
                </a:solidFill>
                <a:latin typeface="Century Gothic" pitchFamily="34" charset="0"/>
              </a:rPr>
              <a:t>«Агрегатные состояния вещества и МКТ»</a:t>
            </a:r>
            <a:endParaRPr lang="ru-RU" sz="2200" b="1" dirty="0">
              <a:solidFill>
                <a:srgbClr val="000066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200" b="1" dirty="0">
                <a:solidFill>
                  <a:srgbClr val="000066"/>
                </a:solidFill>
                <a:latin typeface="Century Gothic" pitchFamily="34" charset="0"/>
              </a:rPr>
              <a:t>Работа сравнительного типа                                          </a:t>
            </a:r>
            <a:r>
              <a:rPr lang="ru-RU" sz="2200" b="1" dirty="0">
                <a:solidFill>
                  <a:srgbClr val="993300"/>
                </a:solidFill>
                <a:latin typeface="Century Gothic" pitchFamily="34" charset="0"/>
              </a:rPr>
              <a:t>«Сравните кипение и испарение жидкости. Что между ними общего? В чём различие этих явлений?»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200" b="1" dirty="0">
                <a:solidFill>
                  <a:srgbClr val="000066"/>
                </a:solidFill>
                <a:latin typeface="Century Gothic" pitchFamily="34" charset="0"/>
              </a:rPr>
              <a:t>Поиск аргументов для доказательства факта       </a:t>
            </a:r>
            <a:r>
              <a:rPr lang="ru-RU" sz="2200" b="1" dirty="0">
                <a:solidFill>
                  <a:srgbClr val="993300"/>
                </a:solidFill>
                <a:latin typeface="Century Gothic" pitchFamily="34" charset="0"/>
              </a:rPr>
              <a:t>«Причины испарения. Докажите…»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200" b="1" dirty="0">
                <a:solidFill>
                  <a:srgbClr val="000066"/>
                </a:solidFill>
                <a:latin typeface="Century Gothic" pitchFamily="34" charset="0"/>
              </a:rPr>
              <a:t>Работа описательного плана                                            </a:t>
            </a:r>
            <a:r>
              <a:rPr lang="ru-RU" sz="2200" b="1" dirty="0">
                <a:solidFill>
                  <a:srgbClr val="993300"/>
                </a:solidFill>
                <a:latin typeface="Century Gothic" pitchFamily="34" charset="0"/>
              </a:rPr>
              <a:t>«Джеймс Джоуль – человек и ученый»</a:t>
            </a:r>
            <a:endParaRPr lang="ru-RU" sz="2200" b="1" dirty="0">
              <a:solidFill>
                <a:srgbClr val="000066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200" b="1" dirty="0">
                <a:solidFill>
                  <a:srgbClr val="000066"/>
                </a:solidFill>
                <a:latin typeface="Century Gothic" pitchFamily="34" charset="0"/>
              </a:rPr>
              <a:t>Работа исследовательского типа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248400" y="4419600"/>
            <a:ext cx="3124200" cy="2438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6629400" y="5181600"/>
            <a:ext cx="2209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Применение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эвристического </a:t>
            </a:r>
          </a:p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обучения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рмирование исследовательских навыков">
  <a:themeElements>
    <a:clrScheme name="Скругленный 1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0066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Формирование исследовательских навыков</Template>
  <TotalTime>12</TotalTime>
  <Words>1214</Words>
  <Application>Microsoft Office PowerPoint</Application>
  <PresentationFormat>Экран (4:3)</PresentationFormat>
  <Paragraphs>186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Формирование исследовательских навыков</vt:lpstr>
      <vt:lpstr>Специальное оформление</vt:lpstr>
      <vt:lpstr>Облака</vt:lpstr>
      <vt:lpstr>Диаграмма</vt:lpstr>
      <vt:lpstr>Точечный рисунок BMP</vt:lpstr>
      <vt:lpstr>Точечный рисунок</vt:lpstr>
      <vt:lpstr>'' Нет и не может быть детей, которые не хотели бы учиться...''.</vt:lpstr>
      <vt:lpstr>Отчет о работе  над методической проблемой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Авторы презентации:</vt:lpstr>
      <vt:lpstr>Что мы изучали:</vt:lpstr>
      <vt:lpstr>Что такое погода?</vt:lpstr>
      <vt:lpstr>Наши исследования:</vt:lpstr>
      <vt:lpstr>Результаты наблюдений  за изменением атмосферного давления</vt:lpstr>
      <vt:lpstr>  </vt:lpstr>
      <vt:lpstr>  </vt:lpstr>
      <vt:lpstr>  </vt:lpstr>
      <vt:lpstr>Слайд 33</vt:lpstr>
      <vt:lpstr>Слайд 34</vt:lpstr>
      <vt:lpstr>Наши заморочки: Объясните народные приметы:</vt:lpstr>
      <vt:lpstr>Наши выводы:</vt:lpstr>
      <vt:lpstr>Использованные материалы: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'' Нет и не может быть детей, которые не хотели бы учиться...''.</dc:title>
  <dc:creator>Admin</dc:creator>
  <cp:lastModifiedBy>Admin</cp:lastModifiedBy>
  <cp:revision>2</cp:revision>
  <dcterms:created xsi:type="dcterms:W3CDTF">2015-03-10T16:12:41Z</dcterms:created>
  <dcterms:modified xsi:type="dcterms:W3CDTF">2015-03-10T16:25:40Z</dcterms:modified>
</cp:coreProperties>
</file>